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17"/>
  </p:notesMasterIdLst>
  <p:sldIdLst>
    <p:sldId id="340" r:id="rId3"/>
    <p:sldId id="256" r:id="rId4"/>
    <p:sldId id="317" r:id="rId5"/>
    <p:sldId id="323" r:id="rId6"/>
    <p:sldId id="295" r:id="rId7"/>
    <p:sldId id="322" r:id="rId8"/>
    <p:sldId id="296" r:id="rId9"/>
    <p:sldId id="301" r:id="rId10"/>
    <p:sldId id="291" r:id="rId11"/>
    <p:sldId id="315" r:id="rId12"/>
    <p:sldId id="329" r:id="rId13"/>
    <p:sldId id="334" r:id="rId14"/>
    <p:sldId id="339" r:id="rId15"/>
    <p:sldId id="26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79" autoAdjust="0"/>
  </p:normalViewPr>
  <p:slideViewPr>
    <p:cSldViewPr snapToGrid="0" snapToObjects="1">
      <p:cViewPr>
        <p:scale>
          <a:sx n="108" d="100"/>
          <a:sy n="108" d="100"/>
        </p:scale>
        <p:origin x="-192" y="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5726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EC8B-5E72-4924-8A13-12B57601BFD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"We’re having great success with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LivePlan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only with completed business plans, but also client/student retention since it’s so user friendly. We normally have about  a 30% drop off rate around week 4 of the 8 week series, but now were around 15% drop off rate.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in our traditional business planning series, we normally can spend up to 6hrs on financials (12 month cash flow, start-up and Profit and Loss), but with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LivePlan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 went down to 2hr of class time---because it’s so easy!"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with </a:t>
            </a:r>
            <a:r>
              <a:rPr lang="en-US" dirty="0" err="1" smtClean="0"/>
              <a:t>Edcuators</a:t>
            </a:r>
            <a:r>
              <a:rPr lang="en-US" dirty="0" smtClean="0"/>
              <a:t> and Consultants</a:t>
            </a:r>
          </a:p>
          <a:p>
            <a:endParaRPr lang="en-US" dirty="0" smtClean="0"/>
          </a:p>
          <a:p>
            <a:r>
              <a:rPr lang="en-US" dirty="0" smtClean="0"/>
              <a:t>I’m an entrepreneur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816A-A41B-44AA-9E02-C7D03FF559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816A-A41B-44AA-9E02-C7D03FF559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816A-A41B-44AA-9E02-C7D03FF559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 focused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816A-A41B-44AA-9E02-C7D03FF559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 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816A-A41B-44AA-9E02-C7D03FF559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LivePlan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most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widely used planning and forecasting software used in education.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LivePlan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designed to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educational and instructive.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full of resources, examples, searchable FAQ with screen shots.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written at a 7</a:t>
            </a:r>
            <a:r>
              <a:rPr lang="en-US" sz="12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reading level to be easy to understand.</a:t>
            </a:r>
            <a:endParaRPr lang="en-US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llco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0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5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3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9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2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6346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18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53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133600" y="1495975"/>
            <a:ext cx="4337699" cy="271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1750" algn="l" rtl="0">
              <a:spcBef>
                <a:spcPts val="640"/>
              </a:spcBef>
              <a:buClr>
                <a:schemeClr val="dk1"/>
              </a:buClr>
              <a:buSzPct val="72222"/>
              <a:buFont typeface="Arial"/>
              <a:buChar char="•"/>
              <a:defRPr sz="1800"/>
            </a:lvl1pPr>
            <a:lvl2pPr marL="742950" lvl="1" indent="38100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69850" algn="l" rtl="0">
              <a:lnSpc>
                <a:spcPct val="133333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4450" algn="l" rtl="0">
              <a:lnSpc>
                <a:spcPct val="133333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4450" algn="l" rtl="0">
              <a:lnSpc>
                <a:spcPct val="133333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962825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1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3018"/>
              </a:lnSpc>
              <a:spcBef>
                <a:spcPts val="0"/>
              </a:spcBef>
              <a:buClr>
                <a:srgbClr val="333333"/>
              </a:buClr>
              <a:buFont typeface="Arial"/>
              <a:buNone/>
              <a:defRPr sz="53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615"/>
              </a:lnSpc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33333"/>
              </a:lnSpc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33333"/>
              </a:lnSpc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33333"/>
              </a:lnSpc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962825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1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6346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3018"/>
              </a:lnSpc>
              <a:spcBef>
                <a:spcPts val="0"/>
              </a:spcBef>
              <a:buClr>
                <a:srgbClr val="333333"/>
              </a:buClr>
              <a:buFont typeface="Arial"/>
              <a:buNone/>
              <a:defRPr sz="53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615"/>
              </a:lnSpc>
              <a:spcBef>
                <a:spcPts val="0"/>
              </a:spcBef>
              <a:buClr>
                <a:srgbClr val="4B4B4B"/>
              </a:buClr>
              <a:buFont typeface="Calibri"/>
              <a:buNone/>
              <a:defRPr sz="13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4615"/>
              </a:lnSpc>
              <a:spcBef>
                <a:spcPts val="0"/>
              </a:spcBef>
              <a:buClr>
                <a:srgbClr val="4B4B4B"/>
              </a:buClr>
              <a:buFont typeface="Calibri"/>
              <a:buNone/>
              <a:defRPr sz="13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8650" marR="0" lvl="1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5850" marR="0" lvl="2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615"/>
              </a:lnSpc>
              <a:spcBef>
                <a:spcPts val="0"/>
              </a:spcBef>
              <a:buClr>
                <a:srgbClr val="4B4B4B"/>
              </a:buClr>
              <a:buFont typeface="Calibri"/>
              <a:buNone/>
              <a:defRPr sz="13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Font typeface="Calibri"/>
              <a:buNone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645025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4615"/>
              </a:lnSpc>
              <a:spcBef>
                <a:spcPts val="0"/>
              </a:spcBef>
              <a:buClr>
                <a:srgbClr val="4B4B4B"/>
              </a:buClr>
              <a:buFont typeface="Calibri"/>
              <a:buNone/>
              <a:defRPr sz="13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8650" marR="0" lvl="1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5850" marR="0" lvl="2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114300" algn="l" rtl="0">
              <a:lnSpc>
                <a:spcPct val="1333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962825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1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962825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6346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962825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8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1162" y="4586400"/>
            <a:ext cx="8021699" cy="1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9552" y="4731989"/>
            <a:ext cx="783000" cy="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5567" y="4766200"/>
            <a:ext cx="1129335" cy="14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05B5-4661-465A-A23E-31BE7EB50A2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6/6/2017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AF5D-CAC2-4D79-8407-498BBE1A9DC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-Backgr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ntenna Bold" pitchFamily="50" charset="0"/>
              </a:rPr>
              <a:t>Changing Face of </a:t>
            </a:r>
            <a:br>
              <a:rPr lang="en-US" sz="3600" dirty="0" smtClean="0">
                <a:latin typeface="Antenna Bold" pitchFamily="50" charset="0"/>
              </a:rPr>
            </a:br>
            <a:r>
              <a:rPr lang="en-US" sz="3600" dirty="0" smtClean="0">
                <a:latin typeface="Antenna Bold" pitchFamily="50" charset="0"/>
              </a:rPr>
              <a:t>Business Support</a:t>
            </a:r>
            <a:endParaRPr lang="en-US" sz="3600" dirty="0">
              <a:latin typeface="Antenna Bold" pitchFamily="50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1314450"/>
            <a:ext cx="7391400" cy="2228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800" b="1" kern="1200" dirty="0">
                <a:solidFill>
                  <a:prstClr val="black"/>
                </a:solidFill>
                <a:latin typeface="Antenna Regular" pitchFamily="50" charset="0"/>
                <a:ea typeface="+mn-ea"/>
                <a:cs typeface="+mn-cs"/>
              </a:rPr>
              <a:t>Josh </a:t>
            </a:r>
            <a:r>
              <a:rPr lang="en-US" sz="2800" b="1" kern="1200" dirty="0" err="1">
                <a:solidFill>
                  <a:prstClr val="black"/>
                </a:solidFill>
                <a:latin typeface="Antenna Regular" pitchFamily="50" charset="0"/>
                <a:ea typeface="+mn-ea"/>
                <a:cs typeface="+mn-cs"/>
              </a:rPr>
              <a:t>Fegles</a:t>
            </a:r>
            <a:r>
              <a:rPr lang="en-US" sz="2800" kern="1200" dirty="0">
                <a:solidFill>
                  <a:prstClr val="black"/>
                </a:solidFill>
                <a:latin typeface="Antenna Regular" pitchFamily="50" charset="0"/>
                <a:ea typeface="+mn-ea"/>
                <a:cs typeface="+mn-cs"/>
              </a:rPr>
              <a:t>, Palo Alto Software, maker of </a:t>
            </a:r>
            <a:r>
              <a:rPr lang="en-US" sz="2800" kern="1200" dirty="0" err="1">
                <a:solidFill>
                  <a:prstClr val="black"/>
                </a:solidFill>
                <a:latin typeface="Antenna Regular" pitchFamily="50" charset="0"/>
                <a:ea typeface="+mn-ea"/>
                <a:cs typeface="+mn-cs"/>
              </a:rPr>
              <a:t>LivePlan</a:t>
            </a:r>
            <a:endParaRPr lang="en-US" sz="2800" kern="1200" dirty="0">
              <a:solidFill>
                <a:prstClr val="black"/>
              </a:solidFill>
              <a:latin typeface="Antenna Regular" pitchFamily="50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n-US" sz="2800" kern="1200" dirty="0">
              <a:solidFill>
                <a:prstClr val="black"/>
              </a:solidFill>
              <a:latin typeface="Antenna Regular" pitchFamily="50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sz="2800" kern="1200" dirty="0" smtClean="0">
                <a:solidFill>
                  <a:prstClr val="black"/>
                </a:solidFill>
                <a:latin typeface="Antenna Regular" pitchFamily="50" charset="0"/>
                <a:ea typeface="+mn-ea"/>
                <a:cs typeface="+mn-cs"/>
              </a:rPr>
              <a:t>Using technology to increase business plan completion</a:t>
            </a:r>
            <a:endParaRPr lang="en-US" sz="2800" kern="1200" dirty="0">
              <a:solidFill>
                <a:prstClr val="black"/>
              </a:solidFill>
              <a:latin typeface="Antenna Regula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6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23528" y="184527"/>
            <a:ext cx="7920000" cy="108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 </a:t>
            </a:r>
            <a:r>
              <a:rPr lang="en-US" sz="4500" b="1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500" b="1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dirty="0" smtClean="0">
                <a:solidFill>
                  <a:srgbClr val="009AE1"/>
                </a:solidFill>
              </a:rPr>
              <a:t>PROGRAM BENEFITS</a:t>
            </a:r>
            <a:endParaRPr lang="en-US" sz="4500" b="1" dirty="0">
              <a:solidFill>
                <a:srgbClr val="009AE1"/>
              </a:solidFill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50" y="1627544"/>
            <a:ext cx="9155100" cy="343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1009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25344" y="1495825"/>
            <a:ext cx="6696599" cy="32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1111"/>
              </a:lnSpc>
              <a:buClr>
                <a:srgbClr val="009AE1"/>
              </a:buClr>
              <a:buSzPct val="25000"/>
            </a:pPr>
            <a:r>
              <a:rPr lang="en-US" sz="1800" b="1" dirty="0">
                <a:solidFill>
                  <a:srgbClr val="009AE1"/>
                </a:solidFill>
              </a:rPr>
              <a:t>I</a:t>
            </a:r>
            <a:r>
              <a:rPr lang="en-US" sz="1800" b="1" dirty="0" smtClean="0">
                <a:solidFill>
                  <a:srgbClr val="009AE1"/>
                </a:solidFill>
              </a:rPr>
              <a:t>ncrease your </a:t>
            </a:r>
            <a:r>
              <a:rPr lang="en-US" sz="1800" b="1" dirty="0">
                <a:solidFill>
                  <a:srgbClr val="009AE1"/>
                </a:solidFill>
              </a:rPr>
              <a:t>center’s effectiveness!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SzPct val="25000"/>
              <a:buFont typeface="Calibri"/>
              <a:buNone/>
            </a:pPr>
            <a:endParaRPr lang="en-US" sz="1800" b="1" i="1" dirty="0" smtClean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SzPct val="25000"/>
              <a:buFont typeface="Calibri"/>
              <a:buNone/>
            </a:pPr>
            <a:r>
              <a:rPr lang="en-US" sz="1800" b="1" i="1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Arlene Soto, Director of the SBDC in SW Oregon</a:t>
            </a:r>
            <a:endParaRPr lang="en-US" sz="1800" b="1" i="1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Font typeface="Calibri"/>
              <a:buNone/>
            </a:pPr>
            <a:endParaRPr sz="6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25000"/>
              <a:buFont typeface="Calibri"/>
              <a:buNone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Arlene’s success includes</a:t>
            </a: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Long-term counseling (5+ </a:t>
            </a:r>
            <a:r>
              <a:rPr lang="en-US" sz="1700" b="0" i="0" u="none" strike="noStrike" cap="none" dirty="0" err="1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hrs</a:t>
            </a: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) nearly DOUBLED</a:t>
            </a:r>
            <a:endParaRPr lang="en-US" sz="1700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Online counseling hours more than DOUBLED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Capital infusion TRIPLED</a:t>
            </a:r>
            <a:endParaRPr lang="en-US" sz="1700" dirty="0" smtClean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Bank referrals increased</a:t>
            </a:r>
          </a:p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rgbClr val="009AE1"/>
              </a:buClr>
              <a:buFont typeface="Calibri"/>
              <a:buNone/>
            </a:pPr>
            <a:endParaRPr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23528" y="110902"/>
            <a:ext cx="7920000" cy="108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00" b="1" dirty="0" smtClean="0"/>
              <a:t>USED BY </a:t>
            </a:r>
            <a:r>
              <a:rPr lang="en-US" sz="2500" b="1" dirty="0" smtClean="0">
                <a:solidFill>
                  <a:srgbClr val="009AE1"/>
                </a:solidFill>
              </a:rPr>
              <a:t>OR SBDC</a:t>
            </a:r>
            <a:endParaRPr lang="en-US" sz="2500" b="1" dirty="0">
              <a:solidFill>
                <a:srgbClr val="009AE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320" y="208379"/>
            <a:ext cx="1914056" cy="3460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376" y="208379"/>
            <a:ext cx="1923393" cy="34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9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25344" y="1495825"/>
            <a:ext cx="6696599" cy="32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1111"/>
              </a:lnSpc>
              <a:buClr>
                <a:srgbClr val="009AE1"/>
              </a:buClr>
              <a:buSzPct val="25000"/>
            </a:pPr>
            <a:r>
              <a:rPr lang="en-US" sz="1800" b="1" dirty="0" smtClean="0">
                <a:solidFill>
                  <a:srgbClr val="009AE1"/>
                </a:solidFill>
              </a:rPr>
              <a:t>Improve </a:t>
            </a:r>
            <a:r>
              <a:rPr lang="en-US" sz="1800" b="1" dirty="0">
                <a:solidFill>
                  <a:srgbClr val="009AE1"/>
                </a:solidFill>
              </a:rPr>
              <a:t>client engagement!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SzPct val="25000"/>
              <a:buFont typeface="Calibri"/>
              <a:buNone/>
            </a:pPr>
            <a:endParaRPr lang="en-US" sz="1800" b="1" i="1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SzPct val="25000"/>
              <a:buFont typeface="Calibri"/>
              <a:buNone/>
            </a:pPr>
            <a:r>
              <a:rPr lang="en-US" sz="1800" b="1" i="1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Amber Miller, Director of the Women’s Business Center</a:t>
            </a:r>
            <a:endParaRPr lang="en-US" sz="1800" b="1" i="1" u="none" strike="noStrike" cap="none" dirty="0" smtClean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Font typeface="Calibri"/>
              <a:buNone/>
            </a:pPr>
            <a:endParaRPr sz="600" b="0" i="0" u="none" strike="noStrike" cap="none" dirty="0" smtClean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25000"/>
              <a:buFont typeface="Calibri"/>
              <a:buNone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Amber’s network success includes</a:t>
            </a: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50% increase in student retention rates y/y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Increased overall client engagement</a:t>
            </a:r>
            <a:endParaRPr lang="en-US" sz="1700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Time building financials decreased 67%</a:t>
            </a:r>
            <a:endParaRPr lang="en-US"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 err="1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LivePlan</a:t>
            </a: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 students exceed expectations from lenders</a:t>
            </a:r>
          </a:p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rgbClr val="009AE1"/>
              </a:buClr>
              <a:buFont typeface="Calibri"/>
              <a:buNone/>
            </a:pPr>
            <a:endParaRPr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23528" y="110902"/>
            <a:ext cx="7920000" cy="108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00" b="1" dirty="0" smtClean="0"/>
              <a:t>USED BY </a:t>
            </a:r>
            <a:r>
              <a:rPr lang="en-US" sz="2500" b="1" dirty="0" smtClean="0">
                <a:solidFill>
                  <a:srgbClr val="009AE1"/>
                </a:solidFill>
              </a:rPr>
              <a:t>WWBIC, WBC</a:t>
            </a:r>
            <a:endParaRPr lang="en-US" sz="2500" b="1" dirty="0">
              <a:solidFill>
                <a:srgbClr val="009AE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59" y="426308"/>
            <a:ext cx="1861669" cy="1636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59" y="2037992"/>
            <a:ext cx="1861670" cy="16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560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323528" y="1495825"/>
            <a:ext cx="6285236" cy="32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1111"/>
              </a:lnSpc>
              <a:buClr>
                <a:srgbClr val="009AE1"/>
              </a:buClr>
              <a:buSzPct val="25000"/>
            </a:pPr>
            <a:r>
              <a:rPr lang="en-US" sz="1800" b="1" dirty="0">
                <a:solidFill>
                  <a:srgbClr val="009AE1"/>
                </a:solidFill>
              </a:rPr>
              <a:t>T</a:t>
            </a:r>
            <a:r>
              <a:rPr lang="en-US" sz="1800" b="1" dirty="0" smtClean="0">
                <a:solidFill>
                  <a:srgbClr val="009AE1"/>
                </a:solidFill>
              </a:rPr>
              <a:t>each </a:t>
            </a:r>
            <a:r>
              <a:rPr lang="en-US" sz="1800" b="1" dirty="0">
                <a:solidFill>
                  <a:srgbClr val="009AE1"/>
                </a:solidFill>
              </a:rPr>
              <a:t>entrepreneurship!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SzPct val="25000"/>
              <a:buFont typeface="Calibri"/>
              <a:buNone/>
            </a:pPr>
            <a:endParaRPr lang="en-US" sz="1800" b="1" i="1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SzPct val="25000"/>
              <a:buFont typeface="Calibri"/>
              <a:buNone/>
            </a:pPr>
            <a:r>
              <a:rPr lang="en-US" sz="1800" b="1" i="1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Nancy Swift, Executive Director of the JEDI WBC</a:t>
            </a:r>
            <a:endParaRPr lang="en-US" sz="1800" b="1" i="1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9AE1"/>
              </a:buClr>
              <a:buFont typeface="Calibri"/>
              <a:buNone/>
            </a:pPr>
            <a:endParaRPr sz="6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AE1"/>
              </a:buClr>
              <a:buSzPct val="25000"/>
              <a:buFont typeface="Calibri"/>
              <a:buNone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Nancy’s team is using </a:t>
            </a:r>
            <a:r>
              <a:rPr lang="en-US" sz="1700" dirty="0" err="1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LivePlan</a:t>
            </a: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 to</a:t>
            </a:r>
            <a:r>
              <a:rPr lang="en-US" sz="17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lvl="0" indent="-339725"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Help people start </a:t>
            </a:r>
            <a:r>
              <a:rPr lang="en-US" sz="17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grow their businesses</a:t>
            </a:r>
            <a:r>
              <a:rPr lang="en-US" sz="17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39725" lvl="0" indent="-339725"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Make it easier </a:t>
            </a:r>
            <a:r>
              <a:rPr lang="en-US" sz="1700" dirty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for entrepreneurs </a:t>
            </a: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to forecast financials.</a:t>
            </a:r>
          </a:p>
          <a:p>
            <a:pPr marL="339725" lvl="0" indent="-339725">
              <a:spcAft>
                <a:spcPts val="1000"/>
              </a:spcAft>
              <a:buClr>
                <a:srgbClr val="009AE1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Provide state of the art cloud based software as part of a proven course with over 20 years of success.</a:t>
            </a:r>
            <a:endParaRPr lang="en-US" sz="1700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rgbClr val="009AE1"/>
              </a:buClr>
              <a:buFont typeface="Calibri"/>
              <a:buNone/>
            </a:pPr>
            <a:endParaRPr sz="1700" b="0" i="0" u="none" strike="noStrike" cap="none" dirty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23528" y="110902"/>
            <a:ext cx="7920000" cy="108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00" b="1" dirty="0" smtClean="0"/>
              <a:t>USED BY </a:t>
            </a:r>
            <a:r>
              <a:rPr lang="en-US" sz="2500" b="1" dirty="0" smtClean="0">
                <a:solidFill>
                  <a:srgbClr val="009AE1"/>
                </a:solidFill>
              </a:rPr>
              <a:t>JEDI, WBC</a:t>
            </a:r>
            <a:endParaRPr lang="en-US" sz="2500" b="1" dirty="0">
              <a:solidFill>
                <a:srgbClr val="009AE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764" y="317518"/>
            <a:ext cx="2282016" cy="32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6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23528" y="184527"/>
            <a:ext cx="7920000" cy="108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 </a:t>
            </a:r>
            <a:b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dirty="0">
                <a:solidFill>
                  <a:srgbClr val="009AE1"/>
                </a:solidFill>
              </a:rPr>
              <a:t>OVERVIEW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50" y="1627544"/>
            <a:ext cx="9155100" cy="34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762000" y="5310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dirty="0"/>
              <a:t>LIVEPLAN </a:t>
            </a:r>
            <a:r>
              <a:rPr lang="en-US" sz="3600" b="1" dirty="0" smtClean="0">
                <a:solidFill>
                  <a:srgbClr val="009AE1"/>
                </a:solidFill>
              </a:rPr>
              <a:t>PRESENTATION</a:t>
            </a:r>
            <a:endParaRPr lang="en-US" sz="3600" b="1" dirty="0">
              <a:solidFill>
                <a:srgbClr val="009AE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1" dirty="0"/>
              <a:t>for </a:t>
            </a:r>
            <a:r>
              <a:rPr lang="en-US" sz="3600" b="1" i="1" dirty="0" smtClean="0"/>
              <a:t>CAMEO</a:t>
            </a:r>
            <a:endParaRPr lang="en-US" sz="3600" b="1" i="1" dirty="0"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524000" y="1695450"/>
            <a:ext cx="6400799" cy="5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 Alto Software, Maker of LivePlan</a:t>
            </a:r>
          </a:p>
        </p:txBody>
      </p:sp>
      <p:grpSp>
        <p:nvGrpSpPr>
          <p:cNvPr id="59" name="Shape 59"/>
          <p:cNvGrpSpPr/>
          <p:nvPr/>
        </p:nvGrpSpPr>
        <p:grpSpPr>
          <a:xfrm>
            <a:off x="2644561" y="2626989"/>
            <a:ext cx="4052262" cy="1889166"/>
            <a:chOff x="2771809" y="2122933"/>
            <a:chExt cx="4052262" cy="1889166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31703" y="2122933"/>
              <a:ext cx="2448300" cy="67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" name="Shape 61"/>
            <p:cNvGrpSpPr/>
            <p:nvPr/>
          </p:nvGrpSpPr>
          <p:grpSpPr>
            <a:xfrm>
              <a:off x="2771809" y="3231806"/>
              <a:ext cx="1183046" cy="780293"/>
              <a:chOff x="323862" y="5373469"/>
              <a:chExt cx="2395800" cy="1580182"/>
            </a:xfrm>
          </p:grpSpPr>
          <p:pic>
            <p:nvPicPr>
              <p:cNvPr id="62" name="Shape 6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14692" y="5373469"/>
                <a:ext cx="709499" cy="76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" name="Shape 63"/>
              <p:cNvSpPr/>
              <p:nvPr/>
            </p:nvSpPr>
            <p:spPr>
              <a:xfrm>
                <a:off x="323862" y="6143351"/>
                <a:ext cx="2395800" cy="810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>
                    <a:solidFill>
                      <a:srgbClr val="3F3F3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PLAN</a:t>
                </a:r>
              </a:p>
            </p:txBody>
          </p:sp>
        </p:grpSp>
        <p:grpSp>
          <p:nvGrpSpPr>
            <p:cNvPr id="64" name="Shape 64"/>
            <p:cNvGrpSpPr/>
            <p:nvPr/>
          </p:nvGrpSpPr>
          <p:grpSpPr>
            <a:xfrm>
              <a:off x="4096073" y="3232623"/>
              <a:ext cx="1514608" cy="779019"/>
              <a:chOff x="2840241" y="5373469"/>
              <a:chExt cx="3212999" cy="1584982"/>
            </a:xfrm>
          </p:grpSpPr>
          <p:pic>
            <p:nvPicPr>
              <p:cNvPr id="65" name="Shape 6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065776" y="53734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Shape 66"/>
              <p:cNvSpPr/>
              <p:nvPr/>
            </p:nvSpPr>
            <p:spPr>
              <a:xfrm>
                <a:off x="2840241" y="6144551"/>
                <a:ext cx="3212999" cy="813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>
                    <a:solidFill>
                      <a:srgbClr val="3F3F3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MANAGE</a:t>
                </a: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5827067" y="3249671"/>
              <a:ext cx="997003" cy="762341"/>
              <a:chOff x="6431930" y="5373469"/>
              <a:chExt cx="2059500" cy="1574759"/>
            </a:xfrm>
          </p:grpSpPr>
          <p:pic>
            <p:nvPicPr>
              <p:cNvPr id="68" name="Shape 6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947361" y="5373469"/>
                <a:ext cx="691799" cy="76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Shape 69"/>
              <p:cNvSpPr/>
              <p:nvPr/>
            </p:nvSpPr>
            <p:spPr>
              <a:xfrm>
                <a:off x="6431930" y="6121728"/>
                <a:ext cx="2059500" cy="826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>
                    <a:solidFill>
                      <a:srgbClr val="3F3F3F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GROW</a:t>
                </a:r>
              </a:p>
            </p:txBody>
          </p:sp>
        </p:grpSp>
      </p:grpSp>
      <p:sp>
        <p:nvSpPr>
          <p:cNvPr id="70" name="Shape 70"/>
          <p:cNvSpPr txBox="1"/>
          <p:nvPr/>
        </p:nvSpPr>
        <p:spPr>
          <a:xfrm>
            <a:off x="3281375" y="926025"/>
            <a:ext cx="2093700" cy="4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52999"/>
            <a:ext cx="6552000" cy="31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009AE1"/>
                </a:solidFill>
              </a:rPr>
              <a:t>Who we are</a:t>
            </a:r>
            <a:endParaRPr lang="en-US" sz="1600" dirty="0"/>
          </a:p>
          <a:p>
            <a:pPr marL="457200" marR="0" lvl="0" indent="-355600" algn="l" rtl="0">
              <a:lnSpc>
                <a:spcPct val="120000"/>
              </a:lnSpc>
              <a:spcBef>
                <a:spcPts val="64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</a:pPr>
            <a:r>
              <a:rPr lang="en-US" sz="1600" b="1" dirty="0" smtClean="0">
                <a:solidFill>
                  <a:srgbClr val="009AE1"/>
                </a:solidFill>
              </a:rPr>
              <a:t>What we do</a:t>
            </a:r>
            <a:endParaRPr lang="en-US" sz="1600" dirty="0"/>
          </a:p>
          <a:p>
            <a:pPr marL="457200" indent="-355600">
              <a:lnSpc>
                <a:spcPct val="120000"/>
              </a:lnSpc>
              <a:spcAft>
                <a:spcPts val="1000"/>
              </a:spcAft>
              <a:buSzPct val="100000"/>
            </a:pPr>
            <a:r>
              <a:rPr lang="en-US" sz="1600" b="1" dirty="0" smtClean="0">
                <a:solidFill>
                  <a:srgbClr val="009AE1"/>
                </a:solidFill>
              </a:rPr>
              <a:t>Increase effectiveness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640"/>
              </a:spcBef>
              <a:spcAft>
                <a:spcPts val="1000"/>
              </a:spcAft>
              <a:buSzPct val="100000"/>
            </a:pPr>
            <a:r>
              <a:rPr lang="en-US" sz="1600" b="1" dirty="0" smtClean="0">
                <a:solidFill>
                  <a:srgbClr val="009AE1"/>
                </a:solidFill>
              </a:rPr>
              <a:t>Improve client engagement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640"/>
              </a:spcBef>
              <a:spcAft>
                <a:spcPts val="1000"/>
              </a:spcAft>
              <a:buSzPct val="100000"/>
            </a:pPr>
            <a:r>
              <a:rPr lang="en-US" sz="1600" b="1" dirty="0" smtClean="0">
                <a:solidFill>
                  <a:srgbClr val="009AE1"/>
                </a:solidFill>
              </a:rPr>
              <a:t>Teach entrepreneurship</a:t>
            </a:r>
            <a:endParaRPr lang="en-US" sz="1600" dirty="0" smtClean="0"/>
          </a:p>
          <a:p>
            <a:pPr marL="457200" lvl="0" indent="-355600">
              <a:lnSpc>
                <a:spcPct val="120000"/>
              </a:lnSpc>
              <a:spcAft>
                <a:spcPts val="1000"/>
              </a:spcAft>
              <a:buSzPct val="100000"/>
            </a:pPr>
            <a:r>
              <a:rPr lang="en-US" sz="1600" b="1" dirty="0" smtClean="0">
                <a:solidFill>
                  <a:srgbClr val="009AE1"/>
                </a:solidFill>
              </a:rPr>
              <a:t>Feature tour</a:t>
            </a:r>
            <a:endParaRPr lang="en-US" sz="1600" dirty="0"/>
          </a:p>
        </p:txBody>
      </p:sp>
      <p:sp>
        <p:nvSpPr>
          <p:cNvPr id="189" name="Shape 189"/>
          <p:cNvSpPr txBox="1"/>
          <p:nvPr/>
        </p:nvSpPr>
        <p:spPr>
          <a:xfrm>
            <a:off x="323528" y="184527"/>
            <a:ext cx="7920000" cy="108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 </a:t>
            </a:r>
            <a:br>
              <a:rPr lang="en-US" sz="45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dirty="0">
                <a:solidFill>
                  <a:srgbClr val="009AE1"/>
                </a:solidFill>
              </a:rPr>
              <a:t>OVERVIEW</a:t>
            </a:r>
          </a:p>
        </p:txBody>
      </p:sp>
      <p:pic>
        <p:nvPicPr>
          <p:cNvPr id="6" name="Shape 123"/>
          <p:cNvPicPr preferRelativeResize="0"/>
          <p:nvPr/>
        </p:nvPicPr>
        <p:blipFill rotWithShape="1">
          <a:blip r:embed="rId3">
            <a:alphaModFix/>
          </a:blip>
          <a:srcRect r="3855"/>
          <a:stretch/>
        </p:blipFill>
        <p:spPr>
          <a:xfrm>
            <a:off x="5469231" y="870662"/>
            <a:ext cx="3738000" cy="38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333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2000" y="653823"/>
            <a:ext cx="7920000" cy="1084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53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Josh Fegles</a:t>
            </a:r>
          </a:p>
          <a:p>
            <a:r>
              <a:rPr lang="en-US" sz="4400" dirty="0" smtClean="0">
                <a:solidFill>
                  <a:srgbClr val="009AE1"/>
                </a:solidFill>
                <a:latin typeface="Arial"/>
                <a:cs typeface="Arial"/>
              </a:rPr>
              <a:t>Palo Alto </a:t>
            </a:r>
            <a:r>
              <a:rPr lang="en-US" sz="4400" dirty="0" err="1" smtClean="0">
                <a:solidFill>
                  <a:srgbClr val="009AE1"/>
                </a:solidFill>
                <a:latin typeface="Arial"/>
                <a:cs typeface="Arial"/>
              </a:rPr>
              <a:t>SOftware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51600" y="2339449"/>
            <a:ext cx="4568472" cy="17090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Tx/>
              <a:buNone/>
              <a:defRPr sz="1300" b="0" i="0" kern="1200" cap="all" spc="-10" baseline="0">
                <a:solidFill>
                  <a:srgbClr val="4B4B4B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86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00"/>
              </a:lnSpc>
            </a:pPr>
            <a:endParaRPr lang="en-US" sz="2800" cap="none" spc="-30" dirty="0">
              <a:latin typeface="Arial"/>
              <a:cs typeface="Arial"/>
            </a:endParaRPr>
          </a:p>
        </p:txBody>
      </p:sp>
      <p:pic>
        <p:nvPicPr>
          <p:cNvPr id="6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240" y="1995686"/>
            <a:ext cx="2479824" cy="24401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8"/>
          <p:cNvSpPr txBox="1"/>
          <p:nvPr/>
        </p:nvSpPr>
        <p:spPr>
          <a:xfrm>
            <a:off x="755576" y="1995686"/>
            <a:ext cx="5688632" cy="2664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</a:pPr>
            <a:r>
              <a:rPr lang="en-US" sz="2000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  <a:rtl val="0"/>
              </a:rPr>
              <a:t>Experienced working with educators, consultants, and entrepreneurs in the area of business planning, forecasting and management.</a:t>
            </a:r>
          </a:p>
          <a:p>
            <a:pPr marL="2032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en-US" sz="2000" b="0" i="0" u="none" strike="noStrike" cap="none" baseline="0" dirty="0" smtClean="0">
              <a:solidFill>
                <a:schemeClr val="dk2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2032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  <a:rtl val="0"/>
              </a:rPr>
              <a:t>Experienced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  <a:rtl val="0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  <a:rtl val="0"/>
              </a:rPr>
              <a:t>entrepreneur after starting and growing a food production business, Jude’s Foods LLC. </a:t>
            </a:r>
          </a:p>
        </p:txBody>
      </p:sp>
    </p:spTree>
    <p:extLst>
      <p:ext uri="{BB962C8B-B14F-4D97-AF65-F5344CB8AC3E}">
        <p14:creationId xmlns:p14="http://schemas.microsoft.com/office/powerpoint/2010/main" val="20862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2000" y="653823"/>
            <a:ext cx="7920000" cy="1084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53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500" dirty="0" smtClean="0"/>
              <a:t>Who we are</a:t>
            </a:r>
          </a:p>
          <a:p>
            <a:endParaRPr lang="en-US" sz="4500" dirty="0"/>
          </a:p>
          <a:p>
            <a:r>
              <a:rPr lang="en-US" sz="4500" dirty="0" smtClean="0"/>
              <a:t>PALO ALTO SOFTWARE</a:t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9AE1"/>
                </a:solidFill>
              </a:rPr>
              <a:t>MAKER OF LIVEPLAN</a:t>
            </a:r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41990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2000" y="653823"/>
            <a:ext cx="7920000" cy="1084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53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500" dirty="0" smtClean="0"/>
              <a:t>Who we are</a:t>
            </a:r>
          </a:p>
          <a:p>
            <a:endParaRPr lang="en-US" sz="4500" dirty="0"/>
          </a:p>
          <a:p>
            <a:r>
              <a:rPr lang="en-US" sz="4500" dirty="0" smtClean="0"/>
              <a:t>WE HELP PEOPLE</a:t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9AE1"/>
                </a:solidFill>
              </a:rPr>
              <a:t>SUCCEED IN BUSINESS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9145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2000" y="653823"/>
            <a:ext cx="7920000" cy="1084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53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500" dirty="0" smtClean="0"/>
              <a:t>WE HELP PEOPLE</a:t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9AE1"/>
                </a:solidFill>
              </a:rPr>
              <a:t>SUCCEED IN BUSINESS</a:t>
            </a:r>
            <a:endParaRPr lang="en-US" sz="45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83568" y="1902028"/>
            <a:ext cx="4320480" cy="2090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Tx/>
              <a:buNone/>
              <a:defRPr sz="1300" b="0" i="0" kern="1200" cap="all" spc="-10" baseline="0">
                <a:solidFill>
                  <a:srgbClr val="4B4B4B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86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2500" u="sng" cap="none" spc="-30" dirty="0" smtClean="0"/>
              <a:t>Bplans.com</a:t>
            </a:r>
            <a:endParaRPr lang="en-US" sz="1000" u="sng" cap="none" spc="-30" dirty="0" smtClean="0"/>
          </a:p>
          <a:p>
            <a:pPr>
              <a:lnSpc>
                <a:spcPts val="2700"/>
              </a:lnSpc>
            </a:pPr>
            <a:r>
              <a:rPr lang="en-US" sz="2500" cap="none" spc="-30" dirty="0" smtClean="0"/>
              <a:t>The </a:t>
            </a:r>
            <a:r>
              <a:rPr lang="en-US" sz="2500" b="1" cap="none" spc="-30" dirty="0"/>
              <a:t>highest-trafficked business planning </a:t>
            </a:r>
            <a:r>
              <a:rPr lang="en-US" sz="2500" cap="none" spc="-30" dirty="0" smtClean="0"/>
              <a:t>site</a:t>
            </a:r>
            <a:endParaRPr lang="en-US" sz="2500" cap="none" spc="-30" dirty="0"/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1800" cap="none" spc="-30" dirty="0" smtClean="0"/>
              <a:t>More </a:t>
            </a:r>
            <a:r>
              <a:rPr lang="en-US" sz="1800" cap="none" spc="-30" dirty="0"/>
              <a:t>than 2</a:t>
            </a:r>
            <a:r>
              <a:rPr lang="en-US" sz="1800" cap="none" spc="-30" dirty="0" smtClean="0"/>
              <a:t>MM unique visitors</a:t>
            </a:r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1800" cap="none" spc="-30" dirty="0" smtClean="0"/>
              <a:t>Top-3 </a:t>
            </a:r>
            <a:r>
              <a:rPr lang="en-US" sz="1800" cap="none" spc="-30" dirty="0"/>
              <a:t>Google organic rank for all "business plan” </a:t>
            </a:r>
            <a:r>
              <a:rPr lang="en-US" sz="1800" cap="none" spc="-30" dirty="0" smtClean="0"/>
              <a:t>terms</a:t>
            </a:r>
            <a:endParaRPr lang="en-US" sz="1800" cap="none" spc="-3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26" y="2379732"/>
            <a:ext cx="3687728" cy="2279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28" y="1902028"/>
            <a:ext cx="3710726" cy="4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2000" y="653823"/>
            <a:ext cx="7920000" cy="1084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53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500" dirty="0" smtClean="0"/>
              <a:t>WE HELP PEOPLE</a:t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9AE1"/>
                </a:solidFill>
              </a:rPr>
              <a:t>SUCCEED IN BUSINESS</a:t>
            </a:r>
            <a:endParaRPr lang="en-US" sz="45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83568" y="1900928"/>
            <a:ext cx="4320480" cy="2567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Tx/>
              <a:buNone/>
              <a:defRPr sz="1300" b="0" i="0" kern="1200" cap="all" spc="-10" baseline="0">
                <a:solidFill>
                  <a:srgbClr val="4B4B4B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86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2500" cap="none" spc="-30" dirty="0" smtClean="0"/>
              <a:t>By </a:t>
            </a:r>
            <a:r>
              <a:rPr lang="en-US" sz="2500" b="1" cap="none" spc="-30" dirty="0" smtClean="0"/>
              <a:t>Creating Educational Tools </a:t>
            </a:r>
            <a:r>
              <a:rPr lang="en-US" sz="2500" cap="none" spc="-30" dirty="0" smtClean="0"/>
              <a:t>for Entrepreneurs in areas of greatest need.</a:t>
            </a:r>
            <a:endParaRPr lang="en-US" sz="2500" cap="none" spc="-30" dirty="0"/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1800" cap="none" spc="-30" dirty="0" smtClean="0"/>
              <a:t>Business Modeling</a:t>
            </a:r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1800" cap="none" spc="-30" dirty="0" smtClean="0"/>
              <a:t>Strategic Planning</a:t>
            </a:r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1800" b="1" cap="none" spc="-30" dirty="0" smtClean="0"/>
              <a:t>Entrepreneurial Finance</a:t>
            </a:r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en-US" sz="1800" cap="none" spc="-30" dirty="0" smtClean="0"/>
              <a:t>Growth Management</a:t>
            </a:r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endParaRPr lang="en-US" sz="1800" b="1" cap="none" spc="-30" dirty="0"/>
          </a:p>
        </p:txBody>
      </p:sp>
      <p:pic>
        <p:nvPicPr>
          <p:cNvPr id="6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639" y="1839838"/>
            <a:ext cx="2675673" cy="2792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2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23525" y="339499"/>
            <a:ext cx="7920000" cy="144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777"/>
              </a:lnSpc>
              <a:spcBef>
                <a:spcPts val="0"/>
              </a:spcBef>
              <a:buClr>
                <a:srgbClr val="333333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LIVEPLAN </a:t>
            </a:r>
            <a:br>
              <a:rPr lang="en-US" sz="36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 smtClean="0">
                <a:solidFill>
                  <a:srgbClr val="009AE1"/>
                </a:solidFill>
              </a:rPr>
              <a:t>FOR TODAY’S ENTREPRENEURS</a:t>
            </a:r>
            <a:endParaRPr lang="en-US" sz="3600" b="1" i="0" u="none" strike="noStrike" cap="none" dirty="0">
              <a:solidFill>
                <a:srgbClr val="009A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80251" y="1790424"/>
            <a:ext cx="2872549" cy="2514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Used by over 400,000 entrepreneurs worldwide .</a:t>
            </a: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Calibri"/>
              <a:buNone/>
            </a:pPr>
            <a:endParaRPr sz="2400" b="0" i="0" u="none" strike="noStrike" cap="none" dirty="0" smtClean="0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742899"/>
            <a:ext cx="5321300" cy="26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0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 Design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493</Words>
  <Application>Microsoft Office PowerPoint</Application>
  <PresentationFormat>On-screen Show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Arial Narrow</vt:lpstr>
      <vt:lpstr>Antenna Bold</vt:lpstr>
      <vt:lpstr>Cabin</vt:lpstr>
      <vt:lpstr>Antenna Regular</vt:lpstr>
      <vt:lpstr>Prisma Design Theme</vt:lpstr>
      <vt:lpstr>Office Theme</vt:lpstr>
      <vt:lpstr>Changing Face of  Business Support</vt:lpstr>
      <vt:lpstr>LIVEPLAN PRESENTATION for CAMEO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LIVEPLAN DEMONSTRATION for Jones &amp; Roth</dc:title>
  <dc:creator>Heidi</dc:creator>
  <cp:lastModifiedBy>user4</cp:lastModifiedBy>
  <cp:revision>22</cp:revision>
  <dcterms:modified xsi:type="dcterms:W3CDTF">2017-06-07T05:03:37Z</dcterms:modified>
</cp:coreProperties>
</file>