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22"/>
  </p:notesMasterIdLst>
  <p:handoutMasterIdLst>
    <p:handoutMasterId r:id="rId23"/>
  </p:handoutMasterIdLst>
  <p:sldIdLst>
    <p:sldId id="287" r:id="rId3"/>
    <p:sldId id="256" r:id="rId4"/>
    <p:sldId id="257" r:id="rId5"/>
    <p:sldId id="273" r:id="rId6"/>
    <p:sldId id="282" r:id="rId7"/>
    <p:sldId id="279" r:id="rId8"/>
    <p:sldId id="280" r:id="rId9"/>
    <p:sldId id="259" r:id="rId10"/>
    <p:sldId id="260" r:id="rId11"/>
    <p:sldId id="261" r:id="rId12"/>
    <p:sldId id="262" r:id="rId13"/>
    <p:sldId id="263" r:id="rId14"/>
    <p:sldId id="264" r:id="rId15"/>
    <p:sldId id="271" r:id="rId16"/>
    <p:sldId id="274" r:id="rId17"/>
    <p:sldId id="284" r:id="rId18"/>
    <p:sldId id="285" r:id="rId19"/>
    <p:sldId id="286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80" autoAdjust="0"/>
  </p:normalViewPr>
  <p:slideViewPr>
    <p:cSldViewPr snapToGrid="0">
      <p:cViewPr varScale="1">
        <p:scale>
          <a:sx n="66" d="100"/>
          <a:sy n="66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92"/>
    </p:cViewPr>
  </p:sorterViewPr>
  <p:notesViewPr>
    <p:cSldViewPr snapToGrid="0" showGuides="1">
      <p:cViewPr varScale="1">
        <p:scale>
          <a:sx n="63" d="100"/>
          <a:sy n="63" d="100"/>
        </p:scale>
        <p:origin x="313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ani%20Croager\Desktop\Uptima%20Business%20Bootcamp\Box%20Sync\Uptima%20Business%20Bootcamp%20Oakland\Cooperative\Enrollment%20Funnel\16_12_18%20Enrollment%20Funn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Rani%20Croager\Desktop\Uptima%20Business%20Bootcamp\Box%20Sync\Uptima%20Business%20Bootcamp%20Oakland\Cooperative\Enrollment%20Funnel\16_12_18%20Enrollment%20Funn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Rani%20Croager\Desktop\Uptima%20Business%20Bootcamp\Box%20Sync\Uptima%20Business%20Bootcamp%20Oakland\Cooperative\Enrollment%20Funnel\16_12_18%20Enrollment%20Funne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dirty="0"/>
              <a:t>Racial</a:t>
            </a:r>
            <a:r>
              <a:rPr lang="en-US" sz="1200" b="1" baseline="0" dirty="0"/>
              <a:t> Identity of </a:t>
            </a:r>
            <a:br>
              <a:rPr lang="en-US" sz="1200" b="1" baseline="0" dirty="0"/>
            </a:br>
            <a:r>
              <a:rPr lang="en-US" sz="1200" b="1" baseline="0" dirty="0"/>
              <a:t>Entrepreneurs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573195538057744"/>
          <c:y val="0.28698921825948237"/>
          <c:w val="0.69697451050722792"/>
          <c:h val="0.6700839402373974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74-4975-B98F-CE80D3A184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74-4975-B98F-CE80D3A184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74-4975-B98F-CE80D3A184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74-4975-B98F-CE80D3A184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74-4975-B98F-CE80D3A184AF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74-4975-B98F-CE80D3A184AF}"/>
              </c:ext>
            </c:extLst>
          </c:dPt>
          <c:dLbls>
            <c:dLbl>
              <c:idx val="0"/>
              <c:layout>
                <c:manualLayout>
                  <c:x val="-3.333333333333334E-2"/>
                  <c:y val="-0.367647058823529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74-4975-B98F-CE80D3A184AF}"/>
                </c:ext>
              </c:extLst>
            </c:dLbl>
            <c:dLbl>
              <c:idx val="1"/>
              <c:layout>
                <c:manualLayout>
                  <c:x val="0"/>
                  <c:y val="-0.126633986928104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74-4975-B98F-CE80D3A184AF}"/>
                </c:ext>
              </c:extLst>
            </c:dLbl>
            <c:dLbl>
              <c:idx val="2"/>
              <c:layout>
                <c:manualLayout>
                  <c:x val="8.7500000000000022E-2"/>
                  <c:y val="-1.22549019607843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74-4975-B98F-CE80D3A184A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74-4975-B98F-CE80D3A184AF}"/>
                </c:ext>
              </c:extLst>
            </c:dLbl>
            <c:dLbl>
              <c:idx val="4"/>
              <c:layout>
                <c:manualLayout>
                  <c:x val="-0.32916666666666677"/>
                  <c:y val="-2.04248366013071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74-4975-B98F-CE80D3A184A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Sheet1!$F$19:$F$24</c:f>
              <c:strCache>
                <c:ptCount val="2"/>
                <c:pt idx="0">
                  <c:v>People of Color</c:v>
                </c:pt>
                <c:pt idx="1">
                  <c:v>White</c:v>
                </c:pt>
              </c:strCache>
            </c:strRef>
          </c:cat>
          <c:val>
            <c:numRef>
              <c:f>Sheet1!$G$19:$G$24</c:f>
              <c:numCache>
                <c:formatCode>0%</c:formatCode>
                <c:ptCount val="6"/>
                <c:pt idx="0">
                  <c:v>0.53</c:v>
                </c:pt>
                <c:pt idx="1">
                  <c:v>0.47272727272727277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474-4975-B98F-CE80D3A18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dirty="0"/>
              <a:t>Gender Identity</a:t>
            </a:r>
            <a:r>
              <a:rPr lang="en-US" sz="1200" b="1" baseline="0" dirty="0"/>
              <a:t> of </a:t>
            </a:r>
            <a:br>
              <a:rPr lang="en-US" sz="1200" b="1" baseline="0" dirty="0"/>
            </a:br>
            <a:r>
              <a:rPr lang="en-US" sz="1200" b="1" baseline="0" dirty="0"/>
              <a:t>Entrepreneurs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898753280839897"/>
          <c:y val="0.27881928361895947"/>
          <c:w val="0.69697451050722781"/>
          <c:h val="0.6700839402373974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C4-4A76-961D-E90F04A6A7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C4-4A76-961D-E90F04A6A7A3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Sheet1!$A$19:$A$20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Sheet1!$B$19:$B$20</c:f>
              <c:numCache>
                <c:formatCode>0%</c:formatCode>
                <c:ptCount val="2"/>
                <c:pt idx="0">
                  <c:v>0.70454545454545481</c:v>
                </c:pt>
                <c:pt idx="1">
                  <c:v>0.29545454545454553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C4-4A76-961D-E90F04A6A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dirty="0"/>
              <a:t>Income Status</a:t>
            </a:r>
            <a:r>
              <a:rPr lang="en-US" sz="1200" b="1" baseline="0" dirty="0"/>
              <a:t> of </a:t>
            </a:r>
            <a:br>
              <a:rPr lang="en-US" sz="1200" b="1" baseline="0" dirty="0"/>
            </a:br>
            <a:r>
              <a:rPr lang="en-US" sz="1200" b="1" baseline="0" dirty="0"/>
              <a:t>Entrepreneurs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573195538057742"/>
          <c:y val="0.28698921825948237"/>
          <c:w val="0.69697451050722781"/>
          <c:h val="0.6700839402373974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AE-43C3-B6BC-AA26A0F958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AE-43C3-B6BC-AA26A0F958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AE-43C3-B6BC-AA26A0F958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AE-43C3-B6BC-AA26A0F958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AE-43C3-B6BC-AA26A0F958A5}"/>
              </c:ext>
            </c:extLst>
          </c:dPt>
          <c:dLbls>
            <c:dLbl>
              <c:idx val="1"/>
              <c:layout>
                <c:manualLayout>
                  <c:x val="-2.0833333333333336E-2"/>
                  <c:y val="8.16993464052287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AE-43C3-B6BC-AA26A0F958A5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Sheet1!$K$19:$K$23</c:f>
              <c:strCache>
                <c:ptCount val="5"/>
                <c:pt idx="0">
                  <c:v>Low</c:v>
                </c:pt>
                <c:pt idx="1">
                  <c:v>Moderate</c:v>
                </c:pt>
                <c:pt idx="2">
                  <c:v>Middle</c:v>
                </c:pt>
                <c:pt idx="3">
                  <c:v>Upper</c:v>
                </c:pt>
                <c:pt idx="4">
                  <c:v>Undisclosed</c:v>
                </c:pt>
              </c:strCache>
            </c:strRef>
          </c:cat>
          <c:val>
            <c:numRef>
              <c:f>Sheet1!$L$19:$L$23</c:f>
              <c:numCache>
                <c:formatCode>0%</c:formatCode>
                <c:ptCount val="5"/>
                <c:pt idx="0">
                  <c:v>0.17727272727272728</c:v>
                </c:pt>
                <c:pt idx="1">
                  <c:v>0.32727272727272738</c:v>
                </c:pt>
                <c:pt idx="2">
                  <c:v>0.24545454545454545</c:v>
                </c:pt>
                <c:pt idx="3">
                  <c:v>0.19090909090909094</c:v>
                </c:pt>
                <c:pt idx="4">
                  <c:v>5.9090909090909097E-2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8AE-43C3-B6BC-AA26A0F95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4D-444D-80AA-F0121D2EEA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D8-4C58-AE25-35D4BADA3B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4D-444D-80AA-F0121D2EEA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34D-444D-80AA-F0121D2EEA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34D-444D-80AA-F0121D2EEA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4D-444D-80AA-F0121D2EEA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4D-444D-80AA-F0121D2EEA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3D8-4C58-AE25-35D4BADA3B4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34D-444D-80AA-F0121D2EEA87}"/>
              </c:ext>
            </c:extLst>
          </c:dPt>
          <c:dLbls>
            <c:dLbl>
              <c:idx val="2"/>
              <c:layout>
                <c:manualLayout>
                  <c:x val="1.9096959423221701E-2"/>
                  <c:y val="4.06249999999999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4D-444D-80AA-F0121D2EEA87}"/>
                </c:ext>
              </c:extLst>
            </c:dLbl>
            <c:dLbl>
              <c:idx val="3"/>
              <c:layout>
                <c:manualLayout>
                  <c:x val="-2.0306373125505071E-2"/>
                  <c:y val="0.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4D-444D-80AA-F0121D2EEA87}"/>
                </c:ext>
              </c:extLst>
            </c:dLbl>
            <c:dLbl>
              <c:idx val="4"/>
              <c:layout>
                <c:manualLayout>
                  <c:x val="-2.4734089807966993E-2"/>
                  <c:y val="-1.25000000000000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4D-444D-80AA-F0121D2EEA87}"/>
                </c:ext>
              </c:extLst>
            </c:dLbl>
            <c:dLbl>
              <c:idx val="5"/>
              <c:layout>
                <c:manualLayout>
                  <c:x val="-5.3967057368406882E-3"/>
                  <c:y val="-3.4375000000000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4D-444D-80AA-F0121D2EEA87}"/>
                </c:ext>
              </c:extLst>
            </c:dLbl>
            <c:dLbl>
              <c:idx val="6"/>
              <c:layout>
                <c:manualLayout>
                  <c:x val="-9.5484797116108487E-3"/>
                  <c:y val="-1.87500000000000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4D-444D-80AA-F0121D2EEA87}"/>
                </c:ext>
              </c:extLst>
            </c:dLbl>
            <c:dLbl>
              <c:idx val="8"/>
              <c:layout>
                <c:manualLayout>
                  <c:x val="4.7742398558054261E-3"/>
                  <c:y val="3.125000000000000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4D-444D-80AA-F0121D2EE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Instruction &amp; Mentoring</c:v>
                </c:pt>
                <c:pt idx="1">
                  <c:v>Classroom Rental</c:v>
                </c:pt>
                <c:pt idx="2">
                  <c:v>Co-working Memberships</c:v>
                </c:pt>
                <c:pt idx="3">
                  <c:v>Other Program Costs</c:v>
                </c:pt>
                <c:pt idx="4">
                  <c:v>Other Administrative Costs</c:v>
                </c:pt>
                <c:pt idx="5">
                  <c:v>Technology</c:v>
                </c:pt>
                <c:pt idx="6">
                  <c:v>Office</c:v>
                </c:pt>
                <c:pt idx="7">
                  <c:v>Marketing</c:v>
                </c:pt>
                <c:pt idx="8">
                  <c:v>Part-time Staff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0.46</c:v>
                </c:pt>
                <c:pt idx="1">
                  <c:v>0.2</c:v>
                </c:pt>
                <c:pt idx="2">
                  <c:v>0.05</c:v>
                </c:pt>
                <c:pt idx="3">
                  <c:v>1.0000000000000002E-2</c:v>
                </c:pt>
                <c:pt idx="4">
                  <c:v>1.0000000000000002E-2</c:v>
                </c:pt>
                <c:pt idx="5">
                  <c:v>4.0000000000000008E-2</c:v>
                </c:pt>
                <c:pt idx="6">
                  <c:v>4.0000000000000008E-2</c:v>
                </c:pt>
                <c:pt idx="7">
                  <c:v>7.0000000000000021E-2</c:v>
                </c:pt>
                <c:pt idx="8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4D-444D-80AA-F0121D2EE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35D-4F2C-8ACE-2668E963AB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5D-4F2C-8ACE-2668E963AB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35D-4F2C-8ACE-2668E963AB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5D-4F2C-8ACE-2668E963AB98}"/>
              </c:ext>
            </c:extLst>
          </c:dPt>
          <c:dLbls>
            <c:dLbl>
              <c:idx val="0"/>
              <c:layout>
                <c:manualLayout>
                  <c:x val="7.982637007914894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5D-4F2C-8ACE-2668E963AB98}"/>
                </c:ext>
              </c:extLst>
            </c:dLbl>
            <c:dLbl>
              <c:idx val="1"/>
              <c:layout>
                <c:manualLayout>
                  <c:x val="0.14487007903252955"/>
                  <c:y val="-3.10435919775536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5D-4F2C-8ACE-2668E963AB98}"/>
                </c:ext>
              </c:extLst>
            </c:dLbl>
            <c:dLbl>
              <c:idx val="2"/>
              <c:layout>
                <c:manualLayout>
                  <c:x val="-3.8434918926997651E-2"/>
                  <c:y val="0.14191356332595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5D-4F2C-8ACE-2668E963AB98}"/>
                </c:ext>
              </c:extLst>
            </c:dLbl>
            <c:dLbl>
              <c:idx val="3"/>
              <c:layout>
                <c:manualLayout>
                  <c:x val="-0.11826128900614657"/>
                  <c:y val="4.434798853936234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5D-4F2C-8ACE-2668E963A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Retained in Cooperative</c:v>
                </c:pt>
                <c:pt idx="1">
                  <c:v>Small Business &amp; Enteprise Members</c:v>
                </c:pt>
                <c:pt idx="2">
                  <c:v>Worker Members</c:v>
                </c:pt>
                <c:pt idx="3">
                  <c:v>Uptima Network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</c:v>
                </c:pt>
                <c:pt idx="1">
                  <c:v>0.65000000000000013</c:v>
                </c:pt>
                <c:pt idx="2">
                  <c:v>0.2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5D-4F2C-8ACE-2668E963A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48A3-CA6C-4FDC-96C8-D63F6A8C969D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DA020-6E10-45C4-A6D0-68807149A5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7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329BC-B967-4BC6-B44B-558EB2128B30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B79F9-9523-41F2-A2EC-82EC673FA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2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EC8B-5E72-4924-8A13-12B57601BFD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51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75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45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5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79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1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6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78F1-597D-4CDD-898D-D4E05DAC521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1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5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2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7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58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0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676999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4" y="1116777"/>
            <a:ext cx="2997772" cy="20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6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2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7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96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9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98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4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55108-C79D-4EF4-B7FB-4E73241E62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42" y="247836"/>
            <a:ext cx="1084208" cy="7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81101"/>
            <a:ext cx="3886200" cy="468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81101"/>
            <a:ext cx="3886200" cy="468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55108-C79D-4EF4-B7FB-4E73241E62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42" y="247836"/>
            <a:ext cx="1084208" cy="7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2138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" userDrawn="1">
          <p15:clr>
            <a:srgbClr val="FBAE40"/>
          </p15:clr>
        </p15:guide>
        <p15:guide id="2" pos="43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8"/>
            <a:ext cx="6313883" cy="625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1103"/>
            <a:ext cx="3868340" cy="47014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31962"/>
            <a:ext cx="3868340" cy="403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181103"/>
            <a:ext cx="3887391" cy="47014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31962"/>
            <a:ext cx="3887391" cy="403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55108-C79D-4EF4-B7FB-4E73241E62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42" y="247836"/>
            <a:ext cx="1084208" cy="7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465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3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55108-C79D-4EF4-B7FB-4E73241E62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42" y="247836"/>
            <a:ext cx="1084208" cy="7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1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3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3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309249" cy="62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1103"/>
            <a:ext cx="7886700" cy="468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16344" y="6267635"/>
            <a:ext cx="302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Accelerate</a:t>
            </a:r>
            <a:r>
              <a:rPr lang="en-US" sz="2000" b="1" baseline="0" dirty="0">
                <a:solidFill>
                  <a:schemeClr val="bg1"/>
                </a:solidFill>
              </a:rPr>
              <a:t> your business.  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624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44" userDrawn="1">
          <p15:clr>
            <a:srgbClr val="F26B43"/>
          </p15:clr>
        </p15:guide>
        <p15:guide id="4" orient="horz" pos="3696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B05B5-4661-465A-A23E-31BE7EB50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AF5D-CAC2-4D79-8407-498BBE1A9D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9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timabootcamp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.uptimabootcamp.com/" TargetMode="External"/><Relationship Id="rId5" Type="http://schemas.openxmlformats.org/officeDocument/2006/relationships/hyperlink" Target="http://sf.uptimabootcamp.com/" TargetMode="External"/><Relationship Id="rId4" Type="http://schemas.openxmlformats.org/officeDocument/2006/relationships/hyperlink" Target="http://oakland.uptimabootcamp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werpoint-Backgroun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ntenna Bold" pitchFamily="50" charset="0"/>
              </a:rPr>
              <a:t>Changing Face of </a:t>
            </a:r>
            <a:br>
              <a:rPr lang="en-US" sz="3600" dirty="0" smtClean="0">
                <a:latin typeface="Antenna Bold" pitchFamily="50" charset="0"/>
              </a:rPr>
            </a:br>
            <a:r>
              <a:rPr lang="en-US" sz="3600" dirty="0" smtClean="0">
                <a:latin typeface="Antenna Bold" pitchFamily="50" charset="0"/>
              </a:rPr>
              <a:t>Business Support</a:t>
            </a:r>
            <a:endParaRPr lang="en-US" sz="3600" dirty="0">
              <a:latin typeface="Antenna Bold" pitchFamily="50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1752600"/>
            <a:ext cx="73914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Antenna Regular" pitchFamily="50" charset="0"/>
              </a:rPr>
              <a:t>Rani Kroeger</a:t>
            </a:r>
            <a:r>
              <a:rPr lang="en-US" sz="2800" dirty="0">
                <a:solidFill>
                  <a:prstClr val="black"/>
                </a:solidFill>
                <a:latin typeface="Antenna Regular" pitchFamily="50" charset="0"/>
              </a:rPr>
              <a:t>, </a:t>
            </a:r>
            <a:endParaRPr lang="en-US" sz="2800" dirty="0" smtClean="0">
              <a:solidFill>
                <a:prstClr val="black"/>
              </a:solidFill>
              <a:latin typeface="Antenna Regular" pitchFamily="50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 err="1" smtClean="0">
                <a:solidFill>
                  <a:prstClr val="black"/>
                </a:solidFill>
                <a:latin typeface="Antenna Regular" pitchFamily="50" charset="0"/>
              </a:rPr>
              <a:t>Uptima</a:t>
            </a:r>
            <a:r>
              <a:rPr lang="en-US" sz="2800" dirty="0" smtClean="0">
                <a:solidFill>
                  <a:prstClr val="black"/>
                </a:solidFill>
                <a:latin typeface="Antenna Regular" pitchFamily="50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ntenna Regular" pitchFamily="50" charset="0"/>
              </a:rPr>
              <a:t>Business </a:t>
            </a:r>
            <a:r>
              <a:rPr lang="en-US" sz="2800" dirty="0" smtClean="0">
                <a:solidFill>
                  <a:prstClr val="black"/>
                </a:solidFill>
                <a:latin typeface="Antenna Regular" pitchFamily="50" charset="0"/>
              </a:rPr>
              <a:t>Bootcamp</a:t>
            </a:r>
          </a:p>
          <a:p>
            <a:pPr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Antenna Regular" pitchFamily="50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Antenna Regular" pitchFamily="50" charset="0"/>
              </a:rPr>
              <a:t>For profit </a:t>
            </a:r>
            <a:r>
              <a:rPr lang="en-US" sz="2800" smtClean="0">
                <a:solidFill>
                  <a:prstClr val="black"/>
                </a:solidFill>
                <a:latin typeface="Antenna Regular" pitchFamily="50" charset="0"/>
              </a:rPr>
              <a:t>/ co-op </a:t>
            </a:r>
            <a:r>
              <a:rPr lang="en-US" sz="2800" dirty="0" smtClean="0">
                <a:solidFill>
                  <a:prstClr val="black"/>
                </a:solidFill>
                <a:latin typeface="Antenna Regular" pitchFamily="50" charset="0"/>
              </a:rPr>
              <a:t>corporate structure where clients </a:t>
            </a:r>
            <a:r>
              <a:rPr lang="en-US" sz="2800" smtClean="0">
                <a:solidFill>
                  <a:prstClr val="black"/>
                </a:solidFill>
                <a:latin typeface="Antenna Regular" pitchFamily="50" charset="0"/>
              </a:rPr>
              <a:t>are members</a:t>
            </a:r>
            <a:endParaRPr lang="en-US" sz="2800" dirty="0">
              <a:solidFill>
                <a:prstClr val="black"/>
              </a:solidFill>
              <a:latin typeface="Antenna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11406" r="1068" b="7441"/>
          <a:stretch/>
        </p:blipFill>
        <p:spPr>
          <a:xfrm>
            <a:off x="0" y="1127461"/>
            <a:ext cx="9046346" cy="4174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881858" cy="625474"/>
          </a:xfrm>
        </p:spPr>
        <p:txBody>
          <a:bodyPr/>
          <a:lstStyle/>
          <a:p>
            <a:r>
              <a:rPr lang="en-US" dirty="0"/>
              <a:t>Holistic Thinking: Business Success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Our programs encourage entrepreneurs to think critically about “business as usual”,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exploring what it means to be successful in business, how their business fits into their lifestyle and what positive community impact they want to make with their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1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Thinking: Lean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7"/>
          <a:stretch/>
        </p:blipFill>
        <p:spPr>
          <a:xfrm>
            <a:off x="0" y="1181103"/>
            <a:ext cx="9144000" cy="4266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Systems thinking is at the foundation of all of our curriculum and is complemented by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design thinking, lean startup and data-driven decision making methodologies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5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7839" r="874" b="4998"/>
          <a:stretch/>
        </p:blipFill>
        <p:spPr>
          <a:xfrm>
            <a:off x="0" y="1181100"/>
            <a:ext cx="9143999" cy="4266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Learning: Online 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Online learning allows entrepreneurs to review weekly background materials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and complete business development activities at their convenience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8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26246" cy="625474"/>
          </a:xfrm>
        </p:spPr>
        <p:txBody>
          <a:bodyPr/>
          <a:lstStyle/>
          <a:p>
            <a:r>
              <a:rPr lang="en-US" dirty="0"/>
              <a:t>Hybrid Learning: In-Person Classes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3374477"/>
            <a:ext cx="2821259" cy="1889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72" y="3390106"/>
            <a:ext cx="2821259" cy="1873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3" y="1389561"/>
            <a:ext cx="2821259" cy="1873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Weekly in-person classes consist of mindfulness exercises, group discussion,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creative activities and reflection on each unit’s topics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11" y="1389563"/>
            <a:ext cx="2821259" cy="1889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95" y="3374477"/>
            <a:ext cx="2825675" cy="1889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20" y="1373934"/>
            <a:ext cx="2821259" cy="1905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47450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Network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/>
          <a:stretch/>
        </p:blipFill>
        <p:spPr>
          <a:xfrm>
            <a:off x="0" y="1171852"/>
            <a:ext cx="9144000" cy="4687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Our power is in our community network effect – how we connect business owners with a diverse community of mentors, freelancers, founders and partner organizations who will support them throughout their entire entrepreneurial journey</a:t>
            </a:r>
          </a:p>
        </p:txBody>
      </p:sp>
    </p:spTree>
    <p:extLst>
      <p:ext uri="{BB962C8B-B14F-4D97-AF65-F5344CB8AC3E}">
        <p14:creationId xmlns:p14="http://schemas.microsoft.com/office/powerpoint/2010/main" val="180446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Membership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87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442007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Our biggest innovation is our business model – each accelerator is a multi-stakeholder cooperative comprised of accelerator program members, worker members and the Uptima network</a:t>
            </a:r>
          </a:p>
        </p:txBody>
      </p:sp>
    </p:spTree>
    <p:extLst>
      <p:ext uri="{BB962C8B-B14F-4D97-AF65-F5344CB8AC3E}">
        <p14:creationId xmlns:p14="http://schemas.microsoft.com/office/powerpoint/2010/main" val="1040280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Operating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42007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At steady state, our member fees cover the operating costs of our high-touch programs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52882917"/>
              </p:ext>
            </p:extLst>
          </p:nvPr>
        </p:nvGraphicFramePr>
        <p:xfrm>
          <a:off x="0" y="1294565"/>
          <a:ext cx="667499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9243" y="1181100"/>
            <a:ext cx="26653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Program costs – 70%</a:t>
            </a:r>
            <a:b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Admin costs –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Receives most marketing, technology and administrative services through Uptima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Democratic structure of cooperative provides flexibility in administrative staffing – only part-time support is needed to run accelerator</a:t>
            </a:r>
          </a:p>
        </p:txBody>
      </p:sp>
    </p:spTree>
    <p:extLst>
      <p:ext uri="{BB962C8B-B14F-4D97-AF65-F5344CB8AC3E}">
        <p14:creationId xmlns:p14="http://schemas.microsoft.com/office/powerpoint/2010/main" val="188781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Equity Pool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Small Business &amp; Enterprise Program members contribute equity stakes in their business that go into an fund, where annual gains are shared among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42007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And through the equity pool, members have a long-term investment in each other’s businesses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793468"/>
              </p:ext>
            </p:extLst>
          </p:nvPr>
        </p:nvGraphicFramePr>
        <p:xfrm>
          <a:off x="4572000" y="2687199"/>
          <a:ext cx="4215320" cy="25643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7864">
                  <a:extLst>
                    <a:ext uri="{9D8B030D-6E8A-4147-A177-3AD203B41FA5}">
                      <a16:colId xmlns="" xmlns:a16="http://schemas.microsoft.com/office/drawing/2014/main" val="3257687407"/>
                    </a:ext>
                  </a:extLst>
                </a:gridCol>
                <a:gridCol w="1138136">
                  <a:extLst>
                    <a:ext uri="{9D8B030D-6E8A-4147-A177-3AD203B41FA5}">
                      <a16:colId xmlns="" xmlns:a16="http://schemas.microsoft.com/office/drawing/2014/main" val="14712513"/>
                    </a:ext>
                  </a:extLst>
                </a:gridCol>
                <a:gridCol w="875490">
                  <a:extLst>
                    <a:ext uri="{9D8B030D-6E8A-4147-A177-3AD203B41FA5}">
                      <a16:colId xmlns="" xmlns:a16="http://schemas.microsoft.com/office/drawing/2014/main" val="2350828636"/>
                    </a:ext>
                  </a:extLst>
                </a:gridCol>
                <a:gridCol w="1053830">
                  <a:extLst>
                    <a:ext uri="{9D8B030D-6E8A-4147-A177-3AD203B41FA5}">
                      <a16:colId xmlns="" xmlns:a16="http://schemas.microsoft.com/office/drawing/2014/main" val="1564959892"/>
                    </a:ext>
                  </a:extLst>
                </a:gridCol>
              </a:tblGrid>
              <a:tr h="512861"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Member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89418463"/>
                  </a:ext>
                </a:extLst>
              </a:tr>
              <a:tr h="51286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Retained in Cooperative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65433429"/>
                  </a:ext>
                </a:extLst>
              </a:tr>
              <a:tr h="51286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Business 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33489248"/>
                  </a:ext>
                </a:extLst>
              </a:tr>
              <a:tr h="51286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Worker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Members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71307695"/>
                  </a:ext>
                </a:extLst>
              </a:tr>
              <a:tr h="51286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Uptima 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54248246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81311615"/>
              </p:ext>
            </p:extLst>
          </p:nvPr>
        </p:nvGraphicFramePr>
        <p:xfrm>
          <a:off x="4457" y="2537493"/>
          <a:ext cx="4295573" cy="286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31523" y="2091446"/>
            <a:ext cx="568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Profit Sharing Assuming $10,000 in Annual Gains</a:t>
            </a:r>
          </a:p>
        </p:txBody>
      </p:sp>
    </p:spTree>
    <p:extLst>
      <p:ext uri="{BB962C8B-B14F-4D97-AF65-F5344CB8AC3E}">
        <p14:creationId xmlns:p14="http://schemas.microsoft.com/office/powerpoint/2010/main" val="423908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29740" cy="625474"/>
          </a:xfrm>
        </p:spPr>
        <p:txBody>
          <a:bodyPr/>
          <a:lstStyle/>
          <a:p>
            <a:r>
              <a:rPr lang="en-US" dirty="0"/>
              <a:t>Cooperative Economics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42007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Our structure incentivizes accelerator participants to build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 real community that supports each other in creating thriving businesses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325556"/>
            <a:ext cx="1676400" cy="1104900"/>
          </a:xfrm>
          <a:prstGeom prst="rect">
            <a:avLst/>
          </a:prstGeom>
        </p:spPr>
      </p:pic>
      <p:pic>
        <p:nvPicPr>
          <p:cNvPr id="1026" name="Picture 2" descr="Piikup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69" y="2580088"/>
            <a:ext cx="1599589" cy="6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mon Comp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87" y="2385062"/>
            <a:ext cx="1003421" cy="10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6" idx="1"/>
            <a:endCxn id="1028" idx="3"/>
          </p:cNvCxnSpPr>
          <p:nvPr/>
        </p:nvCxnSpPr>
        <p:spPr>
          <a:xfrm flipH="1">
            <a:off x="1779908" y="2878006"/>
            <a:ext cx="1953892" cy="876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026" idx="1"/>
          </p:cNvCxnSpPr>
          <p:nvPr/>
        </p:nvCxnSpPr>
        <p:spPr>
          <a:xfrm>
            <a:off x="5410200" y="2878006"/>
            <a:ext cx="1613169" cy="2688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13277" y="3776530"/>
            <a:ext cx="1117446" cy="969072"/>
          </a:xfrm>
          <a:prstGeom prst="rect">
            <a:avLst/>
          </a:prstGeom>
        </p:spPr>
      </p:pic>
      <p:cxnSp>
        <p:nvCxnSpPr>
          <p:cNvPr id="1034" name="Straight Arrow Connector 1033"/>
          <p:cNvCxnSpPr>
            <a:stCxn id="30" idx="0"/>
            <a:endCxn id="6" idx="2"/>
          </p:cNvCxnSpPr>
          <p:nvPr/>
        </p:nvCxnSpPr>
        <p:spPr>
          <a:xfrm flipV="1">
            <a:off x="4572000" y="3430456"/>
            <a:ext cx="0" cy="3460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77055" y="4693151"/>
            <a:ext cx="1789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Freelancer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3252" y="3677481"/>
            <a:ext cx="178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Collects and composts Elevated Nutrition’s food scraps back into the soil for urban gardens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28218" y="3397245"/>
            <a:ext cx="1789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Small Business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252" y="3404516"/>
            <a:ext cx="1789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Small Business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28218" y="3691826"/>
            <a:ext cx="17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Works with Elevated Nutrition to deliver meals to clients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5623" y="4915128"/>
            <a:ext cx="399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Provided web design and development services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rebuild Elevated Nutrition’s website</a:t>
            </a:r>
          </a:p>
        </p:txBody>
      </p:sp>
      <p:cxnSp>
        <p:nvCxnSpPr>
          <p:cNvPr id="1038" name="Straight Arrow Connector 1037"/>
          <p:cNvCxnSpPr>
            <a:endCxn id="6" idx="0"/>
          </p:cNvCxnSpPr>
          <p:nvPr/>
        </p:nvCxnSpPr>
        <p:spPr>
          <a:xfrm>
            <a:off x="4571999" y="1967589"/>
            <a:ext cx="1" cy="35796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556425" y="1178121"/>
            <a:ext cx="6031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Elevated Nutrition receives clients through th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Uptima Network:</a:t>
            </a:r>
          </a:p>
          <a:p>
            <a:pPr marL="1254125" indent="234950">
              <a:buFont typeface="Arial" panose="020B0604020202020204" pitchFamily="34" charset="0"/>
              <a:buChar char="•"/>
              <a:tabLst>
                <a:tab pos="1770063" algn="l"/>
              </a:tabLs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Caters for our Oakland Accelerator classes</a:t>
            </a:r>
          </a:p>
          <a:p>
            <a:pPr marL="1254125" indent="234950">
              <a:buFont typeface="Arial" panose="020B0604020202020204" pitchFamily="34" charset="0"/>
              <a:buChar char="•"/>
              <a:tabLst>
                <a:tab pos="1770063" algn="l"/>
              </a:tabLs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Provides meal prep services to busy entrepreneurs</a:t>
            </a:r>
          </a:p>
          <a:p>
            <a:pPr marL="1254125" indent="234950">
              <a:buFont typeface="Arial" panose="020B0604020202020204" pitchFamily="34" charset="0"/>
              <a:buChar char="•"/>
              <a:tabLst>
                <a:tab pos="1770063" algn="l"/>
              </a:tabLs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Referrals to cater local conferences and events</a:t>
            </a:r>
          </a:p>
        </p:txBody>
      </p:sp>
    </p:spTree>
    <p:extLst>
      <p:ext uri="{BB962C8B-B14F-4D97-AF65-F5344CB8AC3E}">
        <p14:creationId xmlns:p14="http://schemas.microsoft.com/office/powerpoint/2010/main" val="155638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9104" y="3602040"/>
            <a:ext cx="8375515" cy="193762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Thank you!</a:t>
            </a:r>
          </a:p>
          <a:p>
            <a:pPr algn="l">
              <a:tabLst>
                <a:tab pos="3716338" algn="l"/>
              </a:tabLst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Uptima Network: 	</a:t>
            </a:r>
            <a:r>
              <a:rPr lang="en-US" sz="2400" dirty="0">
                <a:hlinkClick r:id="rId3"/>
              </a:rPr>
              <a:t>http://uptimabootcamp.com</a:t>
            </a:r>
            <a:endParaRPr lang="en-US" sz="2400" dirty="0"/>
          </a:p>
          <a:p>
            <a:pPr algn="l">
              <a:tabLst>
                <a:tab pos="3716338" algn="l"/>
              </a:tabLst>
            </a:pPr>
            <a:r>
              <a:rPr lang="en-US" sz="2400" dirty="0"/>
              <a:t>Oakland Accelerator: 	</a:t>
            </a:r>
            <a:r>
              <a:rPr lang="en-US" sz="2400" dirty="0">
                <a:hlinkClick r:id="rId4"/>
              </a:rPr>
              <a:t>http://oakland.uptimabootcamp.com</a:t>
            </a:r>
            <a:endParaRPr lang="en-US" sz="2400" dirty="0"/>
          </a:p>
          <a:p>
            <a:pPr algn="l">
              <a:tabLst>
                <a:tab pos="3716338" algn="l"/>
              </a:tabLst>
            </a:pPr>
            <a:r>
              <a:rPr lang="en-US" sz="2400" dirty="0"/>
              <a:t>San Francisco Accelerator: 	</a:t>
            </a:r>
            <a:r>
              <a:rPr lang="en-US" sz="2400" dirty="0">
                <a:hlinkClick r:id="rId5"/>
              </a:rPr>
              <a:t>http://sf.uptimabootcamp.com</a:t>
            </a:r>
            <a:endParaRPr lang="en-US" sz="2400" dirty="0"/>
          </a:p>
          <a:p>
            <a:pPr algn="l">
              <a:tabLst>
                <a:tab pos="3716338" algn="l"/>
              </a:tabLst>
            </a:pPr>
            <a:r>
              <a:rPr lang="en-US" sz="2400" dirty="0"/>
              <a:t>Our Blog: 	</a:t>
            </a:r>
            <a:r>
              <a:rPr lang="en-US" sz="2400" dirty="0">
                <a:hlinkClick r:id="rId6"/>
              </a:rPr>
              <a:t>http://blog.uptimabootcamp.com</a:t>
            </a:r>
            <a:endParaRPr lang="en-US" sz="24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6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4109" y="3602041"/>
            <a:ext cx="8275782" cy="1697928"/>
          </a:xfrm>
        </p:spPr>
        <p:txBody>
          <a:bodyPr>
            <a:normAutofit/>
          </a:bodyPr>
          <a:lstStyle/>
          <a:p>
            <a:r>
              <a:rPr lang="en-US" sz="4000" dirty="0"/>
              <a:t>CAMEO Annual Meeting</a:t>
            </a:r>
            <a:br>
              <a:rPr lang="en-US" sz="40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400" dirty="0"/>
              <a:t>June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8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 b="13126"/>
          <a:stretch/>
        </p:blipFill>
        <p:spPr>
          <a:xfrm>
            <a:off x="0" y="11811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97137"/>
            <a:ext cx="9144000" cy="6531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Uptima Business Bootcamp is a network of member-owned business accelerators,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dedicated to providing entrepreneurs with greater access to hands-on education, resources, mentorship and community to create thriving businesses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2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81100"/>
            <a:ext cx="9144000" cy="4216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397137"/>
            <a:ext cx="9144000" cy="6531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Business ownership is a path to wealth creation </a:t>
            </a:r>
          </a:p>
        </p:txBody>
      </p:sp>
    </p:spTree>
    <p:extLst>
      <p:ext uri="{BB962C8B-B14F-4D97-AF65-F5344CB8AC3E}">
        <p14:creationId xmlns:p14="http://schemas.microsoft.com/office/powerpoint/2010/main" val="321451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42007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Uptima network is a system of place-based cooperatives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that share the same business model, brand, curriculum and infrastructure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94" y="1958236"/>
            <a:ext cx="1584962" cy="1068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800" y="1504442"/>
            <a:ext cx="2373548" cy="1479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42072" y="1190749"/>
            <a:ext cx="2383276" cy="3136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1802" y="1504441"/>
            <a:ext cx="2373548" cy="1479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132074" y="1190749"/>
            <a:ext cx="2383276" cy="3136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Francisco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85226" y="3681247"/>
            <a:ext cx="2373548" cy="3136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City ???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385226" y="3994386"/>
            <a:ext cx="2385123" cy="1310583"/>
            <a:chOff x="3385226" y="3994386"/>
            <a:chExt cx="2385123" cy="13105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6801" y="4308079"/>
              <a:ext cx="2373548" cy="9968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385226" y="3994386"/>
              <a:ext cx="2373548" cy="13003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7" name="Straight Connector 16"/>
          <p:cNvCxnSpPr>
            <a:stCxn id="11" idx="3"/>
            <a:endCxn id="8" idx="1"/>
          </p:cNvCxnSpPr>
          <p:nvPr/>
        </p:nvCxnSpPr>
        <p:spPr>
          <a:xfrm>
            <a:off x="3025348" y="2244086"/>
            <a:ext cx="765746" cy="248407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1"/>
            <a:endCxn id="8" idx="3"/>
          </p:cNvCxnSpPr>
          <p:nvPr/>
        </p:nvCxnSpPr>
        <p:spPr>
          <a:xfrm flipH="1">
            <a:off x="5376056" y="2244085"/>
            <a:ext cx="765746" cy="248408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0"/>
            <a:endCxn id="8" idx="2"/>
          </p:cNvCxnSpPr>
          <p:nvPr/>
        </p:nvCxnSpPr>
        <p:spPr>
          <a:xfrm flipV="1">
            <a:off x="4572000" y="3026750"/>
            <a:ext cx="11575" cy="654497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3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500758" y="2404603"/>
            <a:ext cx="2522920" cy="2532624"/>
          </a:xfrm>
          <a:prstGeom prst="donut">
            <a:avLst>
              <a:gd name="adj" fmla="val 1961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</a:p>
        </p:txBody>
      </p:sp>
      <p:sp>
        <p:nvSpPr>
          <p:cNvPr id="6" name="Donut 5"/>
          <p:cNvSpPr/>
          <p:nvPr/>
        </p:nvSpPr>
        <p:spPr>
          <a:xfrm>
            <a:off x="3290009" y="2404603"/>
            <a:ext cx="2522920" cy="2532624"/>
          </a:xfrm>
          <a:prstGeom prst="donut">
            <a:avLst>
              <a:gd name="adj" fmla="val 1763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7" name="Donut 6"/>
          <p:cNvSpPr/>
          <p:nvPr/>
        </p:nvSpPr>
        <p:spPr>
          <a:xfrm>
            <a:off x="6072326" y="2404603"/>
            <a:ext cx="2522920" cy="2532624"/>
          </a:xfrm>
          <a:prstGeom prst="donut">
            <a:avLst>
              <a:gd name="adj" fmla="val 1708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$238,105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590" y="1503887"/>
            <a:ext cx="234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Entrepreneurs Served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6841" y="1503886"/>
            <a:ext cx="234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9158" y="1503886"/>
            <a:ext cx="234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Funding Received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442007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Since Uptima started in 2014, we have served over 220 entrepreneurs,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who have created 56 jobs and raised over $238,000 in funding</a:t>
            </a:r>
          </a:p>
        </p:txBody>
      </p:sp>
      <p:sp>
        <p:nvSpPr>
          <p:cNvPr id="12" name="Donut 11"/>
          <p:cNvSpPr/>
          <p:nvPr/>
        </p:nvSpPr>
        <p:spPr>
          <a:xfrm>
            <a:off x="704945" y="2609571"/>
            <a:ext cx="2117506" cy="2125650"/>
          </a:xfrm>
          <a:prstGeom prst="donut">
            <a:avLst>
              <a:gd name="adj" fmla="val 19615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494196" y="2609571"/>
            <a:ext cx="2117506" cy="2125650"/>
          </a:xfrm>
          <a:prstGeom prst="donut">
            <a:avLst>
              <a:gd name="adj" fmla="val 17635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276513" y="2609571"/>
            <a:ext cx="2117506" cy="2125650"/>
          </a:xfrm>
          <a:prstGeom prst="donut">
            <a:avLst>
              <a:gd name="adj" fmla="val 17082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758" y="5092861"/>
            <a:ext cx="8832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Jobs include paid full-time and part-time employees as well as independent contract work.</a:t>
            </a:r>
          </a:p>
        </p:txBody>
      </p:sp>
    </p:spTree>
    <p:extLst>
      <p:ext uri="{BB962C8B-B14F-4D97-AF65-F5344CB8AC3E}">
        <p14:creationId xmlns:p14="http://schemas.microsoft.com/office/powerpoint/2010/main" val="171884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42007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Uptima’s programs serve a diverse group of entrepreneurs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3048000" y="1664579"/>
          <a:ext cx="30480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0" y="1745602"/>
          <a:ext cx="30480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6096000" y="1664579"/>
          <a:ext cx="30480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156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Accelerator Programs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1836275"/>
            <a:ext cx="27432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36275"/>
            <a:ext cx="27432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0030" y="3752850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Designed for individuals seeking to be their own bosses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6-week program to support economic sustainability as an independent worker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3774231"/>
            <a:ext cx="27432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Designed for small business owners and startup founders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Four 12-week modules to support launching, business planning, building operational capacity and funding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9340" y="3774231"/>
            <a:ext cx="27432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Designed for entrepreneurs who are on a faster track or need specific coaching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Customized hourly mentoring sessions to meet their specific business needs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0030" y="1181100"/>
            <a:ext cx="2743200" cy="5486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Freelancer Program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0400" y="1181100"/>
            <a:ext cx="2743200" cy="5486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Small Business &amp; Enterprise Program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15050" y="1181100"/>
            <a:ext cx="2743200" cy="5486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Business Advising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404757"/>
            <a:ext cx="9144000" cy="6531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Our accelerators provide education, resources and mentorship to freelancers, small business owners and startup founders in developing their businesses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/>
          <a:stretch/>
        </p:blipFill>
        <p:spPr>
          <a:xfrm>
            <a:off x="6115050" y="1836275"/>
            <a:ext cx="27432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02651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Accelerator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Our flexible programs meet entrepreneurs where they are at and encourage them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think holistically about developing their businesses </a:t>
            </a:r>
          </a:p>
        </p:txBody>
      </p:sp>
      <p:sp>
        <p:nvSpPr>
          <p:cNvPr id="5" name="Oval 4"/>
          <p:cNvSpPr/>
          <p:nvPr/>
        </p:nvSpPr>
        <p:spPr>
          <a:xfrm>
            <a:off x="3188970" y="1181100"/>
            <a:ext cx="2766060" cy="12687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Holistic Thinking</a:t>
            </a:r>
          </a:p>
        </p:txBody>
      </p:sp>
      <p:sp>
        <p:nvSpPr>
          <p:cNvPr id="6" name="Oval 5"/>
          <p:cNvSpPr/>
          <p:nvPr/>
        </p:nvSpPr>
        <p:spPr>
          <a:xfrm>
            <a:off x="3188970" y="4040356"/>
            <a:ext cx="2766060" cy="12687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Network Effect</a:t>
            </a:r>
          </a:p>
        </p:txBody>
      </p:sp>
      <p:sp>
        <p:nvSpPr>
          <p:cNvPr id="7" name="Oval 6"/>
          <p:cNvSpPr/>
          <p:nvPr/>
        </p:nvSpPr>
        <p:spPr>
          <a:xfrm>
            <a:off x="6130213" y="2625798"/>
            <a:ext cx="2766060" cy="12687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Hybrid Learning</a:t>
            </a:r>
          </a:p>
        </p:txBody>
      </p:sp>
      <p:sp>
        <p:nvSpPr>
          <p:cNvPr id="8" name="Oval 7"/>
          <p:cNvSpPr/>
          <p:nvPr/>
        </p:nvSpPr>
        <p:spPr>
          <a:xfrm>
            <a:off x="247727" y="2625798"/>
            <a:ext cx="2766060" cy="12687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Cooperative Network</a:t>
            </a:r>
          </a:p>
        </p:txBody>
      </p:sp>
      <p:sp>
        <p:nvSpPr>
          <p:cNvPr id="9" name="Oval 8"/>
          <p:cNvSpPr/>
          <p:nvPr/>
        </p:nvSpPr>
        <p:spPr>
          <a:xfrm>
            <a:off x="3474720" y="2650046"/>
            <a:ext cx="2194560" cy="12202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stCxn id="5" idx="4"/>
            <a:endCxn id="9" idx="0"/>
          </p:cNvCxnSpPr>
          <p:nvPr/>
        </p:nvCxnSpPr>
        <p:spPr>
          <a:xfrm>
            <a:off x="4572000" y="2449830"/>
            <a:ext cx="0" cy="200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6"/>
            <a:endCxn id="9" idx="2"/>
          </p:cNvCxnSpPr>
          <p:nvPr/>
        </p:nvCxnSpPr>
        <p:spPr>
          <a:xfrm>
            <a:off x="3013787" y="3260163"/>
            <a:ext cx="460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6"/>
            <a:endCxn id="7" idx="2"/>
          </p:cNvCxnSpPr>
          <p:nvPr/>
        </p:nvCxnSpPr>
        <p:spPr>
          <a:xfrm>
            <a:off x="5669280" y="3260163"/>
            <a:ext cx="460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6" idx="0"/>
          </p:cNvCxnSpPr>
          <p:nvPr/>
        </p:nvCxnSpPr>
        <p:spPr>
          <a:xfrm>
            <a:off x="4572000" y="3870280"/>
            <a:ext cx="0" cy="170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94" y="2760051"/>
            <a:ext cx="1584962" cy="10685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12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tima New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5453E"/>
      </a:accent1>
      <a:accent2>
        <a:srgbClr val="E86C39"/>
      </a:accent2>
      <a:accent3>
        <a:srgbClr val="EF928D"/>
      </a:accent3>
      <a:accent4>
        <a:srgbClr val="F3B49B"/>
      </a:accent4>
      <a:accent5>
        <a:srgbClr val="000000"/>
      </a:accent5>
      <a:accent6>
        <a:srgbClr val="FFFFFF"/>
      </a:accent6>
      <a:hlink>
        <a:srgbClr val="00B0F0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FF5B547A-ED5F-46B5-AB93-337B2E23D801}" vid="{FA4FEDB2-220C-46D7-A622-86814B937DE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Uptima Business Bootcamp New</Template>
  <TotalTime>603</TotalTime>
  <Words>598</Words>
  <Application>Microsoft Office PowerPoint</Application>
  <PresentationFormat>On-screen Show (4:3)</PresentationFormat>
  <Paragraphs>139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Changing Face of  Business Support</vt:lpstr>
      <vt:lpstr>PowerPoint Presentation</vt:lpstr>
      <vt:lpstr>About Us</vt:lpstr>
      <vt:lpstr>My Background</vt:lpstr>
      <vt:lpstr>Our Network</vt:lpstr>
      <vt:lpstr>Our Impact</vt:lpstr>
      <vt:lpstr>Our Impact</vt:lpstr>
      <vt:lpstr>Our Accelerator Programs</vt:lpstr>
      <vt:lpstr>Our Accelerator Design</vt:lpstr>
      <vt:lpstr>Holistic Thinking: Business Success</vt:lpstr>
      <vt:lpstr>Holistic Thinking: Lean Systems</vt:lpstr>
      <vt:lpstr>Hybrid Learning: Online Learning</vt:lpstr>
      <vt:lpstr>Hybrid Learning: In-Person Classes</vt:lpstr>
      <vt:lpstr>Community Network Effect</vt:lpstr>
      <vt:lpstr>Cooperative Membership</vt:lpstr>
      <vt:lpstr>Accelerator Operating Costs</vt:lpstr>
      <vt:lpstr>Accelerator Equity Pool</vt:lpstr>
      <vt:lpstr>Cooperative Economics in Action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Rani Croager</dc:creator>
  <cp:lastModifiedBy>user4</cp:lastModifiedBy>
  <cp:revision>98</cp:revision>
  <cp:lastPrinted>2016-02-08T05:54:36Z</cp:lastPrinted>
  <dcterms:created xsi:type="dcterms:W3CDTF">2016-02-04T06:02:16Z</dcterms:created>
  <dcterms:modified xsi:type="dcterms:W3CDTF">2017-06-07T04:58:05Z</dcterms:modified>
</cp:coreProperties>
</file>