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7" r:id="rId2"/>
    <p:sldMasterId id="2147483662" r:id="rId3"/>
    <p:sldMasterId id="2147483669" r:id="rId4"/>
    <p:sldMasterId id="2147483676" r:id="rId5"/>
    <p:sldMasterId id="2147483683" r:id="rId6"/>
    <p:sldMasterId id="2147483690" r:id="rId7"/>
  </p:sldMasterIdLst>
  <p:notesMasterIdLst>
    <p:notesMasterId r:id="rId21"/>
  </p:notesMasterIdLst>
  <p:handoutMasterIdLst>
    <p:handoutMasterId r:id="rId22"/>
  </p:handoutMasterIdLst>
  <p:sldIdLst>
    <p:sldId id="380" r:id="rId8"/>
    <p:sldId id="367" r:id="rId9"/>
    <p:sldId id="351" r:id="rId10"/>
    <p:sldId id="371" r:id="rId11"/>
    <p:sldId id="356" r:id="rId12"/>
    <p:sldId id="373" r:id="rId13"/>
    <p:sldId id="374" r:id="rId14"/>
    <p:sldId id="375" r:id="rId15"/>
    <p:sldId id="378" r:id="rId16"/>
    <p:sldId id="379" r:id="rId17"/>
    <p:sldId id="357" r:id="rId18"/>
    <p:sldId id="370" r:id="rId19"/>
    <p:sldId id="354" r:id="rId20"/>
  </p:sldIdLst>
  <p:sldSz cx="9144000" cy="59436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44">
          <p15:clr>
            <a:srgbClr val="A4A3A4"/>
          </p15:clr>
        </p15:guide>
        <p15:guide id="2" pos="5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a Suarez" initials="AS" lastIdx="12" clrIdx="0"/>
  <p:cmAuthor id="1" name="Windows User" initials="WU" lastIdx="2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8CC"/>
    <a:srgbClr val="5A9A98"/>
    <a:srgbClr val="828282"/>
    <a:srgbClr val="E6E6E6"/>
    <a:srgbClr val="078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2" autoAdjust="0"/>
    <p:restoredTop sz="93979" autoAdjust="0"/>
  </p:normalViewPr>
  <p:slideViewPr>
    <p:cSldViewPr>
      <p:cViewPr varScale="1">
        <p:scale>
          <a:sx n="81" d="100"/>
          <a:sy n="81" d="100"/>
        </p:scale>
        <p:origin x="-1116" y="-84"/>
      </p:cViewPr>
      <p:guideLst>
        <p:guide orient="horz" pos="2544"/>
        <p:guide pos="5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>
        <p:scale>
          <a:sx n="70" d="100"/>
          <a:sy n="70" d="100"/>
        </p:scale>
        <p:origin x="-4080" y="-5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A4400-9952-45EC-8A28-2B5283B8241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88AEA6-B402-482E-AA67-618A6BC0A1CA}">
      <dgm:prSet phldrT="[Text]"/>
      <dgm:spPr/>
      <dgm:t>
        <a:bodyPr/>
        <a:lstStyle/>
        <a:p>
          <a:r>
            <a:rPr lang="en-US" dirty="0"/>
            <a:t>2. Partner </a:t>
          </a:r>
          <a:r>
            <a:rPr lang="en-US" dirty="0" smtClean="0"/>
            <a:t>Collects </a:t>
          </a:r>
          <a:r>
            <a:rPr lang="en-US" dirty="0"/>
            <a:t>documents from client          (Checklist)</a:t>
          </a:r>
        </a:p>
      </dgm:t>
    </dgm:pt>
    <dgm:pt modelId="{0E000940-61D9-481A-9AB1-22E2FE0597C2}" type="parTrans" cxnId="{2255B4DC-6C3E-42FF-BE06-1B1416C02769}">
      <dgm:prSet/>
      <dgm:spPr/>
      <dgm:t>
        <a:bodyPr/>
        <a:lstStyle/>
        <a:p>
          <a:endParaRPr lang="en-US"/>
        </a:p>
      </dgm:t>
    </dgm:pt>
    <dgm:pt modelId="{55A86C1C-21DB-47EB-AE4E-01BE55FF312B}" type="sibTrans" cxnId="{2255B4DC-6C3E-42FF-BE06-1B1416C02769}">
      <dgm:prSet/>
      <dgm:spPr/>
      <dgm:t>
        <a:bodyPr/>
        <a:lstStyle/>
        <a:p>
          <a:endParaRPr lang="en-US"/>
        </a:p>
      </dgm:t>
    </dgm:pt>
    <dgm:pt modelId="{33898D42-2D7F-4456-8BD6-BA3B1D73C6D0}">
      <dgm:prSet phldrT="[Text]"/>
      <dgm:spPr/>
      <dgm:t>
        <a:bodyPr/>
        <a:lstStyle/>
        <a:p>
          <a:r>
            <a:rPr lang="en-US" dirty="0"/>
            <a:t>3. Partners INTROS OppFund to client</a:t>
          </a:r>
        </a:p>
        <a:p>
          <a:r>
            <a:rPr lang="en-US" dirty="0"/>
            <a:t>(Underwriter)</a:t>
          </a:r>
        </a:p>
      </dgm:t>
    </dgm:pt>
    <dgm:pt modelId="{5A816F48-C8F8-4D5A-BBE2-A2CBC450EDE1}" type="parTrans" cxnId="{24C8CE63-6945-4A55-BBA8-7CFA48AC0800}">
      <dgm:prSet/>
      <dgm:spPr/>
      <dgm:t>
        <a:bodyPr/>
        <a:lstStyle/>
        <a:p>
          <a:endParaRPr lang="en-US"/>
        </a:p>
      </dgm:t>
    </dgm:pt>
    <dgm:pt modelId="{312D830B-A4B6-43B7-9A2D-88467D9C9339}" type="sibTrans" cxnId="{24C8CE63-6945-4A55-BBA8-7CFA48AC0800}">
      <dgm:prSet/>
      <dgm:spPr/>
      <dgm:t>
        <a:bodyPr/>
        <a:lstStyle/>
        <a:p>
          <a:endParaRPr lang="en-US"/>
        </a:p>
      </dgm:t>
    </dgm:pt>
    <dgm:pt modelId="{0449954E-009A-4D58-B700-4D605DAC9533}">
      <dgm:prSet phldrT="[Text]"/>
      <dgm:spPr/>
      <dgm:t>
        <a:bodyPr/>
        <a:lstStyle/>
        <a:p>
          <a:r>
            <a:rPr lang="en-US" dirty="0"/>
            <a:t>4.OppFund communicates DECISION to client &amp; Partner</a:t>
          </a:r>
        </a:p>
      </dgm:t>
    </dgm:pt>
    <dgm:pt modelId="{CC7B5597-D4FF-44CE-8240-60A85F327E37}" type="parTrans" cxnId="{9C699C50-B289-4EA3-9925-8DB1AD5DB0ED}">
      <dgm:prSet/>
      <dgm:spPr/>
      <dgm:t>
        <a:bodyPr/>
        <a:lstStyle/>
        <a:p>
          <a:endParaRPr lang="en-US"/>
        </a:p>
      </dgm:t>
    </dgm:pt>
    <dgm:pt modelId="{E8736AB9-1FEF-49E1-8117-741542AB5C65}" type="sibTrans" cxnId="{9C699C50-B289-4EA3-9925-8DB1AD5DB0ED}">
      <dgm:prSet/>
      <dgm:spPr/>
      <dgm:t>
        <a:bodyPr/>
        <a:lstStyle/>
        <a:p>
          <a:endParaRPr lang="en-US"/>
        </a:p>
      </dgm:t>
    </dgm:pt>
    <dgm:pt modelId="{AEC601D2-8254-4EC3-A503-FB5E757E1D1A}">
      <dgm:prSet phldrT="[Text]"/>
      <dgm:spPr/>
      <dgm:t>
        <a:bodyPr/>
        <a:lstStyle/>
        <a:p>
          <a:r>
            <a:rPr lang="en-US" dirty="0"/>
            <a:t>5. OppFund Disburse Funds/Book Loan</a:t>
          </a:r>
        </a:p>
        <a:p>
          <a:endParaRPr lang="en-US" dirty="0"/>
        </a:p>
      </dgm:t>
    </dgm:pt>
    <dgm:pt modelId="{7894A207-C1B8-4B9C-9251-2C8AED42B694}" type="parTrans" cxnId="{219625E1-49A8-45DD-9B06-5FC88AD6BEC1}">
      <dgm:prSet/>
      <dgm:spPr/>
      <dgm:t>
        <a:bodyPr/>
        <a:lstStyle/>
        <a:p>
          <a:endParaRPr lang="en-US"/>
        </a:p>
      </dgm:t>
    </dgm:pt>
    <dgm:pt modelId="{F3A74B2D-3829-4101-B56E-C7E6EFDE1282}" type="sibTrans" cxnId="{219625E1-49A8-45DD-9B06-5FC88AD6BEC1}">
      <dgm:prSet/>
      <dgm:spPr/>
      <dgm:t>
        <a:bodyPr/>
        <a:lstStyle/>
        <a:p>
          <a:endParaRPr lang="en-US"/>
        </a:p>
      </dgm:t>
    </dgm:pt>
    <dgm:pt modelId="{EAC8C1A6-B218-402A-A01C-EF8A66330CF6}">
      <dgm:prSet phldrT="[Text]"/>
      <dgm:spPr/>
      <dgm:t>
        <a:bodyPr/>
        <a:lstStyle/>
        <a:p>
          <a:r>
            <a:rPr lang="en-US" dirty="0"/>
            <a:t>1. Partner has INTAKE conversation with client</a:t>
          </a:r>
        </a:p>
      </dgm:t>
    </dgm:pt>
    <dgm:pt modelId="{58BDBA35-2661-4724-A5DE-D9BC7533F4E6}" type="sibTrans" cxnId="{B3BE3F38-5B4D-4856-AC51-E49AF85B26E5}">
      <dgm:prSet/>
      <dgm:spPr/>
      <dgm:t>
        <a:bodyPr/>
        <a:lstStyle/>
        <a:p>
          <a:endParaRPr lang="en-US"/>
        </a:p>
      </dgm:t>
    </dgm:pt>
    <dgm:pt modelId="{722AC4B3-2B63-481C-B457-0398A0D51F8E}" type="parTrans" cxnId="{B3BE3F38-5B4D-4856-AC51-E49AF85B26E5}">
      <dgm:prSet/>
      <dgm:spPr/>
      <dgm:t>
        <a:bodyPr/>
        <a:lstStyle/>
        <a:p>
          <a:endParaRPr lang="en-US"/>
        </a:p>
      </dgm:t>
    </dgm:pt>
    <dgm:pt modelId="{D39E5239-6524-4849-825F-D9D14285AFB5}">
      <dgm:prSet phldrT="[Text]"/>
      <dgm:spPr/>
      <dgm:t>
        <a:bodyPr/>
        <a:lstStyle/>
        <a:p>
          <a:r>
            <a:rPr lang="en-US" dirty="0"/>
            <a:t>6. OppFund</a:t>
          </a:r>
          <a:r>
            <a:rPr lang="en-US" baseline="0" dirty="0"/>
            <a:t> issues partner payment </a:t>
          </a:r>
          <a:endParaRPr lang="en-US" dirty="0"/>
        </a:p>
      </dgm:t>
    </dgm:pt>
    <dgm:pt modelId="{F2C79C84-7E30-44A5-92DA-5F314D878FEE}" type="parTrans" cxnId="{985B62FD-AB85-4C75-9050-27C666A61057}">
      <dgm:prSet/>
      <dgm:spPr/>
      <dgm:t>
        <a:bodyPr/>
        <a:lstStyle/>
        <a:p>
          <a:endParaRPr lang="en-US"/>
        </a:p>
      </dgm:t>
    </dgm:pt>
    <dgm:pt modelId="{9707AA89-509D-41C7-97C4-67D57DE7EC39}" type="sibTrans" cxnId="{985B62FD-AB85-4C75-9050-27C666A61057}">
      <dgm:prSet/>
      <dgm:spPr/>
      <dgm:t>
        <a:bodyPr/>
        <a:lstStyle/>
        <a:p>
          <a:endParaRPr lang="en-US"/>
        </a:p>
      </dgm:t>
    </dgm:pt>
    <dgm:pt modelId="{E6E5F0B2-477A-495C-B55E-B409C302E05B}" type="pres">
      <dgm:prSet presAssocID="{AB8A4400-9952-45EC-8A28-2B5283B824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F47794-CBC1-4F0F-8780-FD971108DA15}" type="pres">
      <dgm:prSet presAssocID="{EAC8C1A6-B218-402A-A01C-EF8A66330CF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05EA42-07C9-43B3-BB71-6C0AB20DC7D5}" type="pres">
      <dgm:prSet presAssocID="{58BDBA35-2661-4724-A5DE-D9BC7533F4E6}" presName="sibTrans" presStyleLbl="sibTrans2D1" presStyleIdx="0" presStyleCnt="5"/>
      <dgm:spPr/>
      <dgm:t>
        <a:bodyPr/>
        <a:lstStyle/>
        <a:p>
          <a:endParaRPr lang="en-US"/>
        </a:p>
      </dgm:t>
    </dgm:pt>
    <dgm:pt modelId="{28A586CB-DBC5-423A-866B-9941E2AEB8FD}" type="pres">
      <dgm:prSet presAssocID="{58BDBA35-2661-4724-A5DE-D9BC7533F4E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62F7AC0-BAF2-4186-8A5C-3C564C563D63}" type="pres">
      <dgm:prSet presAssocID="{C788AEA6-B402-482E-AA67-618A6BC0A1C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23566D-0B33-42B8-B2FC-3C2C1C8AFBEA}" type="pres">
      <dgm:prSet presAssocID="{55A86C1C-21DB-47EB-AE4E-01BE55FF312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B9524E21-3C5E-4045-B60C-8262367952DC}" type="pres">
      <dgm:prSet presAssocID="{55A86C1C-21DB-47EB-AE4E-01BE55FF312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BB467B6-A815-441F-97B0-C18E1EDE76CC}" type="pres">
      <dgm:prSet presAssocID="{33898D42-2D7F-4456-8BD6-BA3B1D73C6D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6764C-633E-4BBF-A583-7BEBE6A3C189}" type="pres">
      <dgm:prSet presAssocID="{312D830B-A4B6-43B7-9A2D-88467D9C9339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6B7C9D1-EA7E-4800-88D5-CD961FAE9A55}" type="pres">
      <dgm:prSet presAssocID="{312D830B-A4B6-43B7-9A2D-88467D9C9339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C2FB942-8C9F-48EF-B7C1-5014C4B6A3F1}" type="pres">
      <dgm:prSet presAssocID="{0449954E-009A-4D58-B700-4D605DAC953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A4F7B-3C3C-4C40-B0BC-5FBC4A209F27}" type="pres">
      <dgm:prSet presAssocID="{E8736AB9-1FEF-49E1-8117-741542AB5C6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59A41D1-9FA4-4516-9B76-29B6873D8C2B}" type="pres">
      <dgm:prSet presAssocID="{E8736AB9-1FEF-49E1-8117-741542AB5C65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CB89D2B-AC8F-446F-AF7B-FC8C3D09FA62}" type="pres">
      <dgm:prSet presAssocID="{AEC601D2-8254-4EC3-A503-FB5E757E1D1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2076A4-A6C7-4F3C-804E-47BFDC66827B}" type="pres">
      <dgm:prSet presAssocID="{F3A74B2D-3829-4101-B56E-C7E6EFDE1282}" presName="sibTrans" presStyleLbl="sibTrans2D1" presStyleIdx="4" presStyleCnt="5"/>
      <dgm:spPr/>
      <dgm:t>
        <a:bodyPr/>
        <a:lstStyle/>
        <a:p>
          <a:endParaRPr lang="en-US"/>
        </a:p>
      </dgm:t>
    </dgm:pt>
    <dgm:pt modelId="{A8C6372F-D6F1-4982-948A-17CB5685EB4E}" type="pres">
      <dgm:prSet presAssocID="{F3A74B2D-3829-4101-B56E-C7E6EFDE1282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B3D51507-D24F-426E-8AAB-B90CD6FFF25B}" type="pres">
      <dgm:prSet presAssocID="{D39E5239-6524-4849-825F-D9D14285AFB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7009DE-A137-435E-8CEC-26FBC1F7D991}" type="presOf" srcId="{33898D42-2D7F-4456-8BD6-BA3B1D73C6D0}" destId="{6BB467B6-A815-441F-97B0-C18E1EDE76CC}" srcOrd="0" destOrd="0" presId="urn:microsoft.com/office/officeart/2005/8/layout/process5"/>
    <dgm:cxn modelId="{EABDCABD-2822-4DEC-9E76-293031E4A33E}" type="presOf" srcId="{AEC601D2-8254-4EC3-A503-FB5E757E1D1A}" destId="{ACB89D2B-AC8F-446F-AF7B-FC8C3D09FA62}" srcOrd="0" destOrd="0" presId="urn:microsoft.com/office/officeart/2005/8/layout/process5"/>
    <dgm:cxn modelId="{FA836D6A-54DC-4EB5-83A9-3B62E40541D9}" type="presOf" srcId="{F3A74B2D-3829-4101-B56E-C7E6EFDE1282}" destId="{A8C6372F-D6F1-4982-948A-17CB5685EB4E}" srcOrd="1" destOrd="0" presId="urn:microsoft.com/office/officeart/2005/8/layout/process5"/>
    <dgm:cxn modelId="{2286D249-1953-4787-A26F-F89A18914ADA}" type="presOf" srcId="{0449954E-009A-4D58-B700-4D605DAC9533}" destId="{5C2FB942-8C9F-48EF-B7C1-5014C4B6A3F1}" srcOrd="0" destOrd="0" presId="urn:microsoft.com/office/officeart/2005/8/layout/process5"/>
    <dgm:cxn modelId="{D3919957-5A85-422A-BFF1-095B0CF31DF1}" type="presOf" srcId="{E8736AB9-1FEF-49E1-8117-741542AB5C65}" destId="{559A41D1-9FA4-4516-9B76-29B6873D8C2B}" srcOrd="1" destOrd="0" presId="urn:microsoft.com/office/officeart/2005/8/layout/process5"/>
    <dgm:cxn modelId="{526D1CC4-67FB-4D8F-A1BD-305D49710060}" type="presOf" srcId="{55A86C1C-21DB-47EB-AE4E-01BE55FF312B}" destId="{B9524E21-3C5E-4045-B60C-8262367952DC}" srcOrd="1" destOrd="0" presId="urn:microsoft.com/office/officeart/2005/8/layout/process5"/>
    <dgm:cxn modelId="{10610AF0-DD8D-4FAE-AB1A-535A6A0B3C0B}" type="presOf" srcId="{AB8A4400-9952-45EC-8A28-2B5283B8241B}" destId="{E6E5F0B2-477A-495C-B55E-B409C302E05B}" srcOrd="0" destOrd="0" presId="urn:microsoft.com/office/officeart/2005/8/layout/process5"/>
    <dgm:cxn modelId="{219625E1-49A8-45DD-9B06-5FC88AD6BEC1}" srcId="{AB8A4400-9952-45EC-8A28-2B5283B8241B}" destId="{AEC601D2-8254-4EC3-A503-FB5E757E1D1A}" srcOrd="4" destOrd="0" parTransId="{7894A207-C1B8-4B9C-9251-2C8AED42B694}" sibTransId="{F3A74B2D-3829-4101-B56E-C7E6EFDE1282}"/>
    <dgm:cxn modelId="{2255B4DC-6C3E-42FF-BE06-1B1416C02769}" srcId="{AB8A4400-9952-45EC-8A28-2B5283B8241B}" destId="{C788AEA6-B402-482E-AA67-618A6BC0A1CA}" srcOrd="1" destOrd="0" parTransId="{0E000940-61D9-481A-9AB1-22E2FE0597C2}" sibTransId="{55A86C1C-21DB-47EB-AE4E-01BE55FF312B}"/>
    <dgm:cxn modelId="{9C699C50-B289-4EA3-9925-8DB1AD5DB0ED}" srcId="{AB8A4400-9952-45EC-8A28-2B5283B8241B}" destId="{0449954E-009A-4D58-B700-4D605DAC9533}" srcOrd="3" destOrd="0" parTransId="{CC7B5597-D4FF-44CE-8240-60A85F327E37}" sibTransId="{E8736AB9-1FEF-49E1-8117-741542AB5C65}"/>
    <dgm:cxn modelId="{F3BC02B5-5D24-421A-907A-802F0F60996F}" type="presOf" srcId="{58BDBA35-2661-4724-A5DE-D9BC7533F4E6}" destId="{4005EA42-07C9-43B3-BB71-6C0AB20DC7D5}" srcOrd="0" destOrd="0" presId="urn:microsoft.com/office/officeart/2005/8/layout/process5"/>
    <dgm:cxn modelId="{EF0BA1BA-9406-4AB6-8199-111C64E1049E}" type="presOf" srcId="{D39E5239-6524-4849-825F-D9D14285AFB5}" destId="{B3D51507-D24F-426E-8AAB-B90CD6FFF25B}" srcOrd="0" destOrd="0" presId="urn:microsoft.com/office/officeart/2005/8/layout/process5"/>
    <dgm:cxn modelId="{985B62FD-AB85-4C75-9050-27C666A61057}" srcId="{AB8A4400-9952-45EC-8A28-2B5283B8241B}" destId="{D39E5239-6524-4849-825F-D9D14285AFB5}" srcOrd="5" destOrd="0" parTransId="{F2C79C84-7E30-44A5-92DA-5F314D878FEE}" sibTransId="{9707AA89-509D-41C7-97C4-67D57DE7EC39}"/>
    <dgm:cxn modelId="{24C8CE63-6945-4A55-BBA8-7CFA48AC0800}" srcId="{AB8A4400-9952-45EC-8A28-2B5283B8241B}" destId="{33898D42-2D7F-4456-8BD6-BA3B1D73C6D0}" srcOrd="2" destOrd="0" parTransId="{5A816F48-C8F8-4D5A-BBE2-A2CBC450EDE1}" sibTransId="{312D830B-A4B6-43B7-9A2D-88467D9C9339}"/>
    <dgm:cxn modelId="{2F26D0EE-5FA5-4FBD-A0A7-0DFFC2E69B7A}" type="presOf" srcId="{58BDBA35-2661-4724-A5DE-D9BC7533F4E6}" destId="{28A586CB-DBC5-423A-866B-9941E2AEB8FD}" srcOrd="1" destOrd="0" presId="urn:microsoft.com/office/officeart/2005/8/layout/process5"/>
    <dgm:cxn modelId="{CE125E20-6412-4D25-8537-F4C1015CFBCE}" type="presOf" srcId="{C788AEA6-B402-482E-AA67-618A6BC0A1CA}" destId="{162F7AC0-BAF2-4186-8A5C-3C564C563D63}" srcOrd="0" destOrd="0" presId="urn:microsoft.com/office/officeart/2005/8/layout/process5"/>
    <dgm:cxn modelId="{B3BE3F38-5B4D-4856-AC51-E49AF85B26E5}" srcId="{AB8A4400-9952-45EC-8A28-2B5283B8241B}" destId="{EAC8C1A6-B218-402A-A01C-EF8A66330CF6}" srcOrd="0" destOrd="0" parTransId="{722AC4B3-2B63-481C-B457-0398A0D51F8E}" sibTransId="{58BDBA35-2661-4724-A5DE-D9BC7533F4E6}"/>
    <dgm:cxn modelId="{D9F8C534-9AD3-4143-BB4B-115BEEB6A905}" type="presOf" srcId="{F3A74B2D-3829-4101-B56E-C7E6EFDE1282}" destId="{252076A4-A6C7-4F3C-804E-47BFDC66827B}" srcOrd="0" destOrd="0" presId="urn:microsoft.com/office/officeart/2005/8/layout/process5"/>
    <dgm:cxn modelId="{EBC12231-0715-4EEF-9086-49F052BACEDA}" type="presOf" srcId="{312D830B-A4B6-43B7-9A2D-88467D9C9339}" destId="{4C16764C-633E-4BBF-A583-7BEBE6A3C189}" srcOrd="0" destOrd="0" presId="urn:microsoft.com/office/officeart/2005/8/layout/process5"/>
    <dgm:cxn modelId="{DB9AE8D8-B89B-4D60-B9F7-7F05DB5C40C5}" type="presOf" srcId="{312D830B-A4B6-43B7-9A2D-88467D9C9339}" destId="{26B7C9D1-EA7E-4800-88D5-CD961FAE9A55}" srcOrd="1" destOrd="0" presId="urn:microsoft.com/office/officeart/2005/8/layout/process5"/>
    <dgm:cxn modelId="{EBE85986-F957-485D-8FA1-413A93749C39}" type="presOf" srcId="{EAC8C1A6-B218-402A-A01C-EF8A66330CF6}" destId="{0EF47794-CBC1-4F0F-8780-FD971108DA15}" srcOrd="0" destOrd="0" presId="urn:microsoft.com/office/officeart/2005/8/layout/process5"/>
    <dgm:cxn modelId="{163F7B78-7B68-4251-AF32-268D5AA9FD18}" type="presOf" srcId="{55A86C1C-21DB-47EB-AE4E-01BE55FF312B}" destId="{5823566D-0B33-42B8-B2FC-3C2C1C8AFBEA}" srcOrd="0" destOrd="0" presId="urn:microsoft.com/office/officeart/2005/8/layout/process5"/>
    <dgm:cxn modelId="{137398CF-0823-4CEB-A3F3-B01FA3DA9675}" type="presOf" srcId="{E8736AB9-1FEF-49E1-8117-741542AB5C65}" destId="{0A3A4F7B-3C3C-4C40-B0BC-5FBC4A209F27}" srcOrd="0" destOrd="0" presId="urn:microsoft.com/office/officeart/2005/8/layout/process5"/>
    <dgm:cxn modelId="{48510443-B772-493B-B2AF-9B6471C5845A}" type="presParOf" srcId="{E6E5F0B2-477A-495C-B55E-B409C302E05B}" destId="{0EF47794-CBC1-4F0F-8780-FD971108DA15}" srcOrd="0" destOrd="0" presId="urn:microsoft.com/office/officeart/2005/8/layout/process5"/>
    <dgm:cxn modelId="{5EC0A5CD-8F5E-4F79-A5C6-C90377DD477F}" type="presParOf" srcId="{E6E5F0B2-477A-495C-B55E-B409C302E05B}" destId="{4005EA42-07C9-43B3-BB71-6C0AB20DC7D5}" srcOrd="1" destOrd="0" presId="urn:microsoft.com/office/officeart/2005/8/layout/process5"/>
    <dgm:cxn modelId="{D1593466-13E1-4B97-8DDD-9C8558DB88D8}" type="presParOf" srcId="{4005EA42-07C9-43B3-BB71-6C0AB20DC7D5}" destId="{28A586CB-DBC5-423A-866B-9941E2AEB8FD}" srcOrd="0" destOrd="0" presId="urn:microsoft.com/office/officeart/2005/8/layout/process5"/>
    <dgm:cxn modelId="{96ED04DB-88DF-45EA-9277-B6A566ACA2D9}" type="presParOf" srcId="{E6E5F0B2-477A-495C-B55E-B409C302E05B}" destId="{162F7AC0-BAF2-4186-8A5C-3C564C563D63}" srcOrd="2" destOrd="0" presId="urn:microsoft.com/office/officeart/2005/8/layout/process5"/>
    <dgm:cxn modelId="{583DC2F5-BCC4-47D8-8005-B6CB1B629B54}" type="presParOf" srcId="{E6E5F0B2-477A-495C-B55E-B409C302E05B}" destId="{5823566D-0B33-42B8-B2FC-3C2C1C8AFBEA}" srcOrd="3" destOrd="0" presId="urn:microsoft.com/office/officeart/2005/8/layout/process5"/>
    <dgm:cxn modelId="{05230345-688A-40CD-8F6C-B829F643F4E9}" type="presParOf" srcId="{5823566D-0B33-42B8-B2FC-3C2C1C8AFBEA}" destId="{B9524E21-3C5E-4045-B60C-8262367952DC}" srcOrd="0" destOrd="0" presId="urn:microsoft.com/office/officeart/2005/8/layout/process5"/>
    <dgm:cxn modelId="{3C51C736-3E63-40C2-9FE8-D05B87017A02}" type="presParOf" srcId="{E6E5F0B2-477A-495C-B55E-B409C302E05B}" destId="{6BB467B6-A815-441F-97B0-C18E1EDE76CC}" srcOrd="4" destOrd="0" presId="urn:microsoft.com/office/officeart/2005/8/layout/process5"/>
    <dgm:cxn modelId="{92C5FF61-B5E3-48B1-8385-CC9B0FF3373C}" type="presParOf" srcId="{E6E5F0B2-477A-495C-B55E-B409C302E05B}" destId="{4C16764C-633E-4BBF-A583-7BEBE6A3C189}" srcOrd="5" destOrd="0" presId="urn:microsoft.com/office/officeart/2005/8/layout/process5"/>
    <dgm:cxn modelId="{6A41E5E5-99DE-41D2-9D75-6AB166F04C55}" type="presParOf" srcId="{4C16764C-633E-4BBF-A583-7BEBE6A3C189}" destId="{26B7C9D1-EA7E-4800-88D5-CD961FAE9A55}" srcOrd="0" destOrd="0" presId="urn:microsoft.com/office/officeart/2005/8/layout/process5"/>
    <dgm:cxn modelId="{1538FB54-553B-4A31-9AC8-A95C1D790E30}" type="presParOf" srcId="{E6E5F0B2-477A-495C-B55E-B409C302E05B}" destId="{5C2FB942-8C9F-48EF-B7C1-5014C4B6A3F1}" srcOrd="6" destOrd="0" presId="urn:microsoft.com/office/officeart/2005/8/layout/process5"/>
    <dgm:cxn modelId="{83592ED0-3FEE-45F9-9A86-7A41AD47DCBC}" type="presParOf" srcId="{E6E5F0B2-477A-495C-B55E-B409C302E05B}" destId="{0A3A4F7B-3C3C-4C40-B0BC-5FBC4A209F27}" srcOrd="7" destOrd="0" presId="urn:microsoft.com/office/officeart/2005/8/layout/process5"/>
    <dgm:cxn modelId="{4B8F1369-3383-4D87-841F-E11D121E6929}" type="presParOf" srcId="{0A3A4F7B-3C3C-4C40-B0BC-5FBC4A209F27}" destId="{559A41D1-9FA4-4516-9B76-29B6873D8C2B}" srcOrd="0" destOrd="0" presId="urn:microsoft.com/office/officeart/2005/8/layout/process5"/>
    <dgm:cxn modelId="{81C4B01E-4EF4-4A2D-B8B3-B5734B7A274D}" type="presParOf" srcId="{E6E5F0B2-477A-495C-B55E-B409C302E05B}" destId="{ACB89D2B-AC8F-446F-AF7B-FC8C3D09FA62}" srcOrd="8" destOrd="0" presId="urn:microsoft.com/office/officeart/2005/8/layout/process5"/>
    <dgm:cxn modelId="{E7151EF9-F327-49C8-82A0-1D4874862B1F}" type="presParOf" srcId="{E6E5F0B2-477A-495C-B55E-B409C302E05B}" destId="{252076A4-A6C7-4F3C-804E-47BFDC66827B}" srcOrd="9" destOrd="0" presId="urn:microsoft.com/office/officeart/2005/8/layout/process5"/>
    <dgm:cxn modelId="{6622CFF8-5D5C-41C8-B35C-6B0E4F94851E}" type="presParOf" srcId="{252076A4-A6C7-4F3C-804E-47BFDC66827B}" destId="{A8C6372F-D6F1-4982-948A-17CB5685EB4E}" srcOrd="0" destOrd="0" presId="urn:microsoft.com/office/officeart/2005/8/layout/process5"/>
    <dgm:cxn modelId="{23BBCB3D-F29A-4C7C-82D0-846961CD0FC3}" type="presParOf" srcId="{E6E5F0B2-477A-495C-B55E-B409C302E05B}" destId="{B3D51507-D24F-426E-8AAB-B90CD6FFF25B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8CAF2A-4F15-461C-B165-8AB9F5B2E2D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2E7FD50-DD03-4EBF-8410-3C030328A6A6}">
      <dgm:prSet phldrT="[Text]"/>
      <dgm:spPr/>
      <dgm:t>
        <a:bodyPr/>
        <a:lstStyle/>
        <a:p>
          <a:r>
            <a:rPr lang="en-US" dirty="0"/>
            <a:t>REFER</a:t>
          </a:r>
        </a:p>
      </dgm:t>
    </dgm:pt>
    <dgm:pt modelId="{2B0C5634-A225-4575-A4C4-78F1AEF370EE}" type="parTrans" cxnId="{11FB6EF9-101E-4C3B-8A30-B18AECBC4041}">
      <dgm:prSet/>
      <dgm:spPr/>
      <dgm:t>
        <a:bodyPr/>
        <a:lstStyle/>
        <a:p>
          <a:endParaRPr lang="en-US"/>
        </a:p>
      </dgm:t>
    </dgm:pt>
    <dgm:pt modelId="{948E3AEB-1179-41E3-8DE7-06FEE6FBADC5}" type="sibTrans" cxnId="{11FB6EF9-101E-4C3B-8A30-B18AECBC4041}">
      <dgm:prSet/>
      <dgm:spPr/>
      <dgm:t>
        <a:bodyPr/>
        <a:lstStyle/>
        <a:p>
          <a:endParaRPr lang="en-US"/>
        </a:p>
      </dgm:t>
    </dgm:pt>
    <dgm:pt modelId="{8C4863EE-DA07-4953-8676-02986B64175D}">
      <dgm:prSet phldrT="[Text]" custT="1"/>
      <dgm:spPr/>
      <dgm:t>
        <a:bodyPr/>
        <a:lstStyle/>
        <a:p>
          <a:r>
            <a:rPr lang="en-US" sz="1200" b="1" dirty="0"/>
            <a:t>Go-To-Market Marcom Kit:</a:t>
          </a:r>
        </a:p>
        <a:p>
          <a:r>
            <a:rPr lang="en-US" sz="1200" dirty="0"/>
            <a:t>- Training Content Ex:  “How to Prepare for Loan Application</a:t>
          </a:r>
        </a:p>
        <a:p>
          <a:r>
            <a:rPr lang="en-US" sz="1200" dirty="0"/>
            <a:t>- Marketing Collateral Templates</a:t>
          </a:r>
        </a:p>
        <a:p>
          <a:r>
            <a:rPr lang="en-US" sz="1200" dirty="0"/>
            <a:t>- Social Media Lending Content, Lending Blog Posts</a:t>
          </a:r>
        </a:p>
        <a:p>
          <a:r>
            <a:rPr lang="en-US" sz="1200" dirty="0"/>
            <a:t>- Joint Client Story* </a:t>
          </a:r>
        </a:p>
      </dgm:t>
    </dgm:pt>
    <dgm:pt modelId="{B63D9596-BDE6-4AF8-89CA-8B5DE1E522FE}" type="parTrans" cxnId="{34AD59F0-AC85-40E1-A9CE-AB01B5F14FBC}">
      <dgm:prSet/>
      <dgm:spPr/>
      <dgm:t>
        <a:bodyPr/>
        <a:lstStyle/>
        <a:p>
          <a:endParaRPr lang="en-US"/>
        </a:p>
      </dgm:t>
    </dgm:pt>
    <dgm:pt modelId="{57E0226D-85F5-41AE-BF21-2FE685F8DA5E}" type="sibTrans" cxnId="{34AD59F0-AC85-40E1-A9CE-AB01B5F14FBC}">
      <dgm:prSet/>
      <dgm:spPr/>
      <dgm:t>
        <a:bodyPr/>
        <a:lstStyle/>
        <a:p>
          <a:endParaRPr lang="en-US"/>
        </a:p>
      </dgm:t>
    </dgm:pt>
    <dgm:pt modelId="{2FFE63DC-B1A1-436C-A151-08C5F933A386}">
      <dgm:prSet phldrT="[Text]"/>
      <dgm:spPr/>
      <dgm:t>
        <a:bodyPr/>
        <a:lstStyle/>
        <a:p>
          <a:r>
            <a:rPr lang="en-US" dirty="0"/>
            <a:t>RETAIN &amp; ACQUIRE NEW CLIENTS</a:t>
          </a:r>
        </a:p>
      </dgm:t>
    </dgm:pt>
    <dgm:pt modelId="{A3A437ED-93AD-4514-B5C5-7E4C9BBC6C66}" type="parTrans" cxnId="{4BC015F4-D43A-43A1-A3A0-7E5904A35FD6}">
      <dgm:prSet/>
      <dgm:spPr/>
      <dgm:t>
        <a:bodyPr/>
        <a:lstStyle/>
        <a:p>
          <a:endParaRPr lang="en-US"/>
        </a:p>
      </dgm:t>
    </dgm:pt>
    <dgm:pt modelId="{E33138DA-9727-47E0-B475-799AD36AF0F6}" type="sibTrans" cxnId="{4BC015F4-D43A-43A1-A3A0-7E5904A35FD6}">
      <dgm:prSet/>
      <dgm:spPr/>
      <dgm:t>
        <a:bodyPr/>
        <a:lstStyle/>
        <a:p>
          <a:endParaRPr lang="en-US"/>
        </a:p>
      </dgm:t>
    </dgm:pt>
    <dgm:pt modelId="{742E1C2C-3B2A-465E-8F83-425B1910487F}">
      <dgm:prSet phldrT="[Text]" custT="1"/>
      <dgm:spPr/>
      <dgm:t>
        <a:bodyPr/>
        <a:lstStyle/>
        <a:p>
          <a:r>
            <a:rPr lang="en-US" sz="1200" b="1" dirty="0"/>
            <a:t>Refer New Clients: </a:t>
          </a:r>
        </a:p>
        <a:p>
          <a:r>
            <a:rPr lang="en-US" sz="1200" dirty="0"/>
            <a:t>- Via OF marketing w/ links to your site</a:t>
          </a:r>
        </a:p>
        <a:p>
          <a:r>
            <a:rPr lang="en-US" sz="1200" dirty="0"/>
            <a:t>- Via OF’s </a:t>
          </a:r>
          <a:r>
            <a:rPr lang="en-US" sz="1200" dirty="0" smtClean="0"/>
            <a:t>Loan team </a:t>
          </a:r>
          <a:r>
            <a:rPr lang="en-US" sz="1200" dirty="0"/>
            <a:t>with warm handoffs to you/your team</a:t>
          </a:r>
        </a:p>
        <a:p>
          <a:r>
            <a:rPr lang="en-US" sz="1200" dirty="0"/>
            <a:t> </a:t>
          </a:r>
        </a:p>
      </dgm:t>
    </dgm:pt>
    <dgm:pt modelId="{E223B07B-92C7-4BF4-B90A-5187B3D717BB}" type="parTrans" cxnId="{FBEA14EB-BE5D-4CAA-B288-08C80103307D}">
      <dgm:prSet/>
      <dgm:spPr/>
      <dgm:t>
        <a:bodyPr/>
        <a:lstStyle/>
        <a:p>
          <a:endParaRPr lang="en-US"/>
        </a:p>
      </dgm:t>
    </dgm:pt>
    <dgm:pt modelId="{500ABC0D-7641-45CF-A7F5-398001B4EEBB}" type="sibTrans" cxnId="{FBEA14EB-BE5D-4CAA-B288-08C80103307D}">
      <dgm:prSet/>
      <dgm:spPr/>
      <dgm:t>
        <a:bodyPr/>
        <a:lstStyle/>
        <a:p>
          <a:endParaRPr lang="en-US"/>
        </a:p>
      </dgm:t>
    </dgm:pt>
    <dgm:pt modelId="{C35500F8-F09F-4290-8DB9-06C34E910EEB}">
      <dgm:prSet custT="1"/>
      <dgm:spPr/>
      <dgm:t>
        <a:bodyPr/>
        <a:lstStyle/>
        <a:p>
          <a:endParaRPr lang="en-US" sz="1200" dirty="0"/>
        </a:p>
      </dgm:t>
    </dgm:pt>
    <dgm:pt modelId="{B3B23A64-BB0E-47A9-9F65-BB5D338BF7D6}" type="parTrans" cxnId="{52A22794-6C43-4677-BD61-CAD2FD1283BF}">
      <dgm:prSet/>
      <dgm:spPr/>
      <dgm:t>
        <a:bodyPr/>
        <a:lstStyle/>
        <a:p>
          <a:endParaRPr lang="en-US"/>
        </a:p>
      </dgm:t>
    </dgm:pt>
    <dgm:pt modelId="{4BEAE9B5-F994-45D4-A3FE-A295F9E3DEDA}" type="sibTrans" cxnId="{52A22794-6C43-4677-BD61-CAD2FD1283BF}">
      <dgm:prSet/>
      <dgm:spPr/>
      <dgm:t>
        <a:bodyPr/>
        <a:lstStyle/>
        <a:p>
          <a:endParaRPr lang="en-US"/>
        </a:p>
      </dgm:t>
    </dgm:pt>
    <dgm:pt modelId="{F02EEF48-29EC-46F0-9328-58BC8F84740A}">
      <dgm:prSet custT="1"/>
      <dgm:spPr/>
      <dgm:t>
        <a:bodyPr/>
        <a:lstStyle/>
        <a:p>
          <a:endParaRPr lang="en-US" sz="1200" dirty="0"/>
        </a:p>
      </dgm:t>
    </dgm:pt>
    <dgm:pt modelId="{FF910CF4-F919-4A88-8DC4-301FE68388A3}" type="parTrans" cxnId="{48C92616-1E50-47E3-9CF0-F76898B5DA6B}">
      <dgm:prSet/>
      <dgm:spPr/>
      <dgm:t>
        <a:bodyPr/>
        <a:lstStyle/>
        <a:p>
          <a:endParaRPr lang="en-US"/>
        </a:p>
      </dgm:t>
    </dgm:pt>
    <dgm:pt modelId="{117AC4D8-90BD-4DA5-B4E8-2F44EC2D9C85}" type="sibTrans" cxnId="{48C92616-1E50-47E3-9CF0-F76898B5DA6B}">
      <dgm:prSet/>
      <dgm:spPr/>
      <dgm:t>
        <a:bodyPr/>
        <a:lstStyle/>
        <a:p>
          <a:endParaRPr lang="en-US"/>
        </a:p>
      </dgm:t>
    </dgm:pt>
    <dgm:pt modelId="{AD131D54-94B9-43A8-8900-00C60424F3AF}">
      <dgm:prSet/>
      <dgm:spPr/>
      <dgm:t>
        <a:bodyPr/>
        <a:lstStyle/>
        <a:p>
          <a:r>
            <a:rPr lang="en-US" dirty="0"/>
            <a:t>CLIENT REFERRAL</a:t>
          </a:r>
        </a:p>
      </dgm:t>
    </dgm:pt>
    <dgm:pt modelId="{34CED5C9-29E0-4838-849D-8AA0B0BFAF09}" type="parTrans" cxnId="{D838A9C2-3404-49EA-8C02-A59412BAA0CE}">
      <dgm:prSet/>
      <dgm:spPr/>
      <dgm:t>
        <a:bodyPr/>
        <a:lstStyle/>
        <a:p>
          <a:endParaRPr lang="en-US"/>
        </a:p>
      </dgm:t>
    </dgm:pt>
    <dgm:pt modelId="{0DB1C955-B428-46D8-94A9-7E470FF05311}" type="sibTrans" cxnId="{D838A9C2-3404-49EA-8C02-A59412BAA0CE}">
      <dgm:prSet/>
      <dgm:spPr/>
      <dgm:t>
        <a:bodyPr/>
        <a:lstStyle/>
        <a:p>
          <a:endParaRPr lang="en-US"/>
        </a:p>
      </dgm:t>
    </dgm:pt>
    <dgm:pt modelId="{505ED75F-FA54-4181-9C46-60963A665D68}" type="pres">
      <dgm:prSet presAssocID="{958CAF2A-4F15-461C-B165-8AB9F5B2E2D2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4CA67A4-BF04-4907-B84A-F0D6A1BF4485}" type="pres">
      <dgm:prSet presAssocID="{A2E7FD50-DD03-4EBF-8410-3C030328A6A6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4D763-3353-4DFC-8705-68FF060F311D}" type="pres">
      <dgm:prSet presAssocID="{A2E7FD50-DD03-4EBF-8410-3C030328A6A6}" presName="childText1" presStyleLbl="solidAlignAcc1" presStyleIdx="0" presStyleCnt="2" custLinFactNeighborX="1249" custLinFactNeighborY="-29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0FE4E-57DA-486F-886E-096BF54564D7}" type="pres">
      <dgm:prSet presAssocID="{2FFE63DC-B1A1-436C-A151-08C5F933A386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21277-568D-4B0E-84A9-D4736BE1D7D5}" type="pres">
      <dgm:prSet presAssocID="{2FFE63DC-B1A1-436C-A151-08C5F933A386}" presName="childText2" presStyleLbl="solidAlignAcc1" presStyleIdx="1" presStyleCnt="2" custScaleY="76376" custLinFactX="1249" custLinFactNeighborX="100000" custLinFactNeighborY="26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3130E-F5B5-4F2A-A70C-44AF730B2BB6}" type="pres">
      <dgm:prSet presAssocID="{AD131D54-94B9-43A8-8900-00C60424F3AF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C92616-1E50-47E3-9CF0-F76898B5DA6B}" srcId="{2FFE63DC-B1A1-436C-A151-08C5F933A386}" destId="{F02EEF48-29EC-46F0-9328-58BC8F84740A}" srcOrd="1" destOrd="0" parTransId="{FF910CF4-F919-4A88-8DC4-301FE68388A3}" sibTransId="{117AC4D8-90BD-4DA5-B4E8-2F44EC2D9C85}"/>
    <dgm:cxn modelId="{088565D8-4CF7-4562-9A6F-6B44C5086666}" type="presOf" srcId="{958CAF2A-4F15-461C-B165-8AB9F5B2E2D2}" destId="{505ED75F-FA54-4181-9C46-60963A665D68}" srcOrd="0" destOrd="0" presId="urn:microsoft.com/office/officeart/2009/3/layout/IncreasingArrowsProcess"/>
    <dgm:cxn modelId="{029CB1BA-2251-48E2-A515-6CA4B4CC5791}" type="presOf" srcId="{8C4863EE-DA07-4953-8676-02986B64175D}" destId="{FE64D763-3353-4DFC-8705-68FF060F311D}" srcOrd="0" destOrd="0" presId="urn:microsoft.com/office/officeart/2009/3/layout/IncreasingArrowsProcess"/>
    <dgm:cxn modelId="{76E127DB-51AC-4B1B-871B-3292F2C49F3B}" type="presOf" srcId="{F02EEF48-29EC-46F0-9328-58BC8F84740A}" destId="{08A21277-568D-4B0E-84A9-D4736BE1D7D5}" srcOrd="0" destOrd="1" presId="urn:microsoft.com/office/officeart/2009/3/layout/IncreasingArrowsProcess"/>
    <dgm:cxn modelId="{52A22794-6C43-4677-BD61-CAD2FD1283BF}" srcId="{2FFE63DC-B1A1-436C-A151-08C5F933A386}" destId="{C35500F8-F09F-4290-8DB9-06C34E910EEB}" srcOrd="2" destOrd="0" parTransId="{B3B23A64-BB0E-47A9-9F65-BB5D338BF7D6}" sibTransId="{4BEAE9B5-F994-45D4-A3FE-A295F9E3DEDA}"/>
    <dgm:cxn modelId="{28669AF0-5325-4E4A-8F27-F091DC20391B}" type="presOf" srcId="{A2E7FD50-DD03-4EBF-8410-3C030328A6A6}" destId="{74CA67A4-BF04-4907-B84A-F0D6A1BF4485}" srcOrd="0" destOrd="0" presId="urn:microsoft.com/office/officeart/2009/3/layout/IncreasingArrowsProcess"/>
    <dgm:cxn modelId="{020E7B10-C685-424E-AA8C-009560EEBE14}" type="presOf" srcId="{2FFE63DC-B1A1-436C-A151-08C5F933A386}" destId="{D2D0FE4E-57DA-486F-886E-096BF54564D7}" srcOrd="0" destOrd="0" presId="urn:microsoft.com/office/officeart/2009/3/layout/IncreasingArrowsProcess"/>
    <dgm:cxn modelId="{8CFFB208-9278-4639-8BD0-1D6FDE42EE30}" type="presOf" srcId="{742E1C2C-3B2A-465E-8F83-425B1910487F}" destId="{08A21277-568D-4B0E-84A9-D4736BE1D7D5}" srcOrd="0" destOrd="0" presId="urn:microsoft.com/office/officeart/2009/3/layout/IncreasingArrowsProcess"/>
    <dgm:cxn modelId="{4BC015F4-D43A-43A1-A3A0-7E5904A35FD6}" srcId="{958CAF2A-4F15-461C-B165-8AB9F5B2E2D2}" destId="{2FFE63DC-B1A1-436C-A151-08C5F933A386}" srcOrd="1" destOrd="0" parTransId="{A3A437ED-93AD-4514-B5C5-7E4C9BBC6C66}" sibTransId="{E33138DA-9727-47E0-B475-799AD36AF0F6}"/>
    <dgm:cxn modelId="{FBEA14EB-BE5D-4CAA-B288-08C80103307D}" srcId="{2FFE63DC-B1A1-436C-A151-08C5F933A386}" destId="{742E1C2C-3B2A-465E-8F83-425B1910487F}" srcOrd="0" destOrd="0" parTransId="{E223B07B-92C7-4BF4-B90A-5187B3D717BB}" sibTransId="{500ABC0D-7641-45CF-A7F5-398001B4EEBB}"/>
    <dgm:cxn modelId="{D838A9C2-3404-49EA-8C02-A59412BAA0CE}" srcId="{958CAF2A-4F15-461C-B165-8AB9F5B2E2D2}" destId="{AD131D54-94B9-43A8-8900-00C60424F3AF}" srcOrd="2" destOrd="0" parTransId="{34CED5C9-29E0-4838-849D-8AA0B0BFAF09}" sibTransId="{0DB1C955-B428-46D8-94A9-7E470FF05311}"/>
    <dgm:cxn modelId="{6BFC7F88-BFE9-4722-A247-CC21B79F53D6}" type="presOf" srcId="{C35500F8-F09F-4290-8DB9-06C34E910EEB}" destId="{08A21277-568D-4B0E-84A9-D4736BE1D7D5}" srcOrd="0" destOrd="2" presId="urn:microsoft.com/office/officeart/2009/3/layout/IncreasingArrowsProcess"/>
    <dgm:cxn modelId="{11FB6EF9-101E-4C3B-8A30-B18AECBC4041}" srcId="{958CAF2A-4F15-461C-B165-8AB9F5B2E2D2}" destId="{A2E7FD50-DD03-4EBF-8410-3C030328A6A6}" srcOrd="0" destOrd="0" parTransId="{2B0C5634-A225-4575-A4C4-78F1AEF370EE}" sibTransId="{948E3AEB-1179-41E3-8DE7-06FEE6FBADC5}"/>
    <dgm:cxn modelId="{34AD59F0-AC85-40E1-A9CE-AB01B5F14FBC}" srcId="{A2E7FD50-DD03-4EBF-8410-3C030328A6A6}" destId="{8C4863EE-DA07-4953-8676-02986B64175D}" srcOrd="0" destOrd="0" parTransId="{B63D9596-BDE6-4AF8-89CA-8B5DE1E522FE}" sibTransId="{57E0226D-85F5-41AE-BF21-2FE685F8DA5E}"/>
    <dgm:cxn modelId="{017B691A-8F7A-473B-B13C-B88D57263A59}" type="presOf" srcId="{AD131D54-94B9-43A8-8900-00C60424F3AF}" destId="{17F3130E-F5B5-4F2A-A70C-44AF730B2BB6}" srcOrd="0" destOrd="0" presId="urn:microsoft.com/office/officeart/2009/3/layout/IncreasingArrowsProcess"/>
    <dgm:cxn modelId="{51C5A0E0-A2EB-4A53-ADC6-BCE3925707B0}" type="presParOf" srcId="{505ED75F-FA54-4181-9C46-60963A665D68}" destId="{74CA67A4-BF04-4907-B84A-F0D6A1BF4485}" srcOrd="0" destOrd="0" presId="urn:microsoft.com/office/officeart/2009/3/layout/IncreasingArrowsProcess"/>
    <dgm:cxn modelId="{C08550DB-E689-415A-ABFC-2DAC502C51D9}" type="presParOf" srcId="{505ED75F-FA54-4181-9C46-60963A665D68}" destId="{FE64D763-3353-4DFC-8705-68FF060F311D}" srcOrd="1" destOrd="0" presId="urn:microsoft.com/office/officeart/2009/3/layout/IncreasingArrowsProcess"/>
    <dgm:cxn modelId="{19F4326E-1F36-44BB-B971-305F5792B1EC}" type="presParOf" srcId="{505ED75F-FA54-4181-9C46-60963A665D68}" destId="{D2D0FE4E-57DA-486F-886E-096BF54564D7}" srcOrd="2" destOrd="0" presId="urn:microsoft.com/office/officeart/2009/3/layout/IncreasingArrowsProcess"/>
    <dgm:cxn modelId="{D71AC1D9-3F6F-4367-B359-4948ADD7F809}" type="presParOf" srcId="{505ED75F-FA54-4181-9C46-60963A665D68}" destId="{08A21277-568D-4B0E-84A9-D4736BE1D7D5}" srcOrd="3" destOrd="0" presId="urn:microsoft.com/office/officeart/2009/3/layout/IncreasingArrowsProcess"/>
    <dgm:cxn modelId="{E014CCF5-31FA-4BD6-ADD2-AC2107BF36E2}" type="presParOf" srcId="{505ED75F-FA54-4181-9C46-60963A665D68}" destId="{17F3130E-F5B5-4F2A-A70C-44AF730B2BB6}" srcOrd="4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47794-CBC1-4F0F-8780-FD971108DA15}">
      <dsp:nvSpPr>
        <dsp:cNvPr id="0" name=""/>
        <dsp:cNvSpPr/>
      </dsp:nvSpPr>
      <dsp:spPr>
        <a:xfrm>
          <a:off x="7233" y="404098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1. Partner has INTAKE conversation with client</a:t>
          </a:r>
        </a:p>
      </dsp:txBody>
      <dsp:txXfrm>
        <a:off x="45225" y="442090"/>
        <a:ext cx="2085893" cy="1221142"/>
      </dsp:txXfrm>
    </dsp:sp>
    <dsp:sp modelId="{4005EA42-07C9-43B3-BB71-6C0AB20DC7D5}">
      <dsp:nvSpPr>
        <dsp:cNvPr id="0" name=""/>
        <dsp:cNvSpPr/>
      </dsp:nvSpPr>
      <dsp:spPr>
        <a:xfrm>
          <a:off x="2359355" y="784588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359355" y="891817"/>
        <a:ext cx="320822" cy="321687"/>
      </dsp:txXfrm>
    </dsp:sp>
    <dsp:sp modelId="{162F7AC0-BAF2-4186-8A5C-3C564C563D63}">
      <dsp:nvSpPr>
        <dsp:cNvPr id="0" name=""/>
        <dsp:cNvSpPr/>
      </dsp:nvSpPr>
      <dsp:spPr>
        <a:xfrm>
          <a:off x="3033861" y="404098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2. Partner </a:t>
          </a:r>
          <a:r>
            <a:rPr lang="en-US" sz="1800" kern="1200" dirty="0" smtClean="0"/>
            <a:t>Collects </a:t>
          </a:r>
          <a:r>
            <a:rPr lang="en-US" sz="1800" kern="1200" dirty="0"/>
            <a:t>documents from client          (Checklist)</a:t>
          </a:r>
        </a:p>
      </dsp:txBody>
      <dsp:txXfrm>
        <a:off x="3071853" y="442090"/>
        <a:ext cx="2085893" cy="1221142"/>
      </dsp:txXfrm>
    </dsp:sp>
    <dsp:sp modelId="{5823566D-0B33-42B8-B2FC-3C2C1C8AFBEA}">
      <dsp:nvSpPr>
        <dsp:cNvPr id="0" name=""/>
        <dsp:cNvSpPr/>
      </dsp:nvSpPr>
      <dsp:spPr>
        <a:xfrm>
          <a:off x="5385983" y="784588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385983" y="891817"/>
        <a:ext cx="320822" cy="321687"/>
      </dsp:txXfrm>
    </dsp:sp>
    <dsp:sp modelId="{6BB467B6-A815-441F-97B0-C18E1EDE76CC}">
      <dsp:nvSpPr>
        <dsp:cNvPr id="0" name=""/>
        <dsp:cNvSpPr/>
      </dsp:nvSpPr>
      <dsp:spPr>
        <a:xfrm>
          <a:off x="6060489" y="404098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3. Partners INTROS OppFund to client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(Underwriter)</a:t>
          </a:r>
        </a:p>
      </dsp:txBody>
      <dsp:txXfrm>
        <a:off x="6098481" y="442090"/>
        <a:ext cx="2085893" cy="1221142"/>
      </dsp:txXfrm>
    </dsp:sp>
    <dsp:sp modelId="{4C16764C-633E-4BBF-A583-7BEBE6A3C189}">
      <dsp:nvSpPr>
        <dsp:cNvPr id="0" name=""/>
        <dsp:cNvSpPr/>
      </dsp:nvSpPr>
      <dsp:spPr>
        <a:xfrm rot="5400000">
          <a:off x="6912269" y="1852555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6980585" y="1891469"/>
        <a:ext cx="321687" cy="320822"/>
      </dsp:txXfrm>
    </dsp:sp>
    <dsp:sp modelId="{5C2FB942-8C9F-48EF-B7C1-5014C4B6A3F1}">
      <dsp:nvSpPr>
        <dsp:cNvPr id="0" name=""/>
        <dsp:cNvSpPr/>
      </dsp:nvSpPr>
      <dsp:spPr>
        <a:xfrm>
          <a:off x="6060489" y="2565975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4.OppFund communicates DECISION to client &amp; Partner</a:t>
          </a:r>
        </a:p>
      </dsp:txBody>
      <dsp:txXfrm>
        <a:off x="6098481" y="2603967"/>
        <a:ext cx="2085893" cy="1221142"/>
      </dsp:txXfrm>
    </dsp:sp>
    <dsp:sp modelId="{0A3A4F7B-3C3C-4C40-B0BC-5FBC4A209F27}">
      <dsp:nvSpPr>
        <dsp:cNvPr id="0" name=""/>
        <dsp:cNvSpPr/>
      </dsp:nvSpPr>
      <dsp:spPr>
        <a:xfrm rot="10800000">
          <a:off x="5411926" y="2946465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5549421" y="3053694"/>
        <a:ext cx="320822" cy="321687"/>
      </dsp:txXfrm>
    </dsp:sp>
    <dsp:sp modelId="{ACB89D2B-AC8F-446F-AF7B-FC8C3D09FA62}">
      <dsp:nvSpPr>
        <dsp:cNvPr id="0" name=""/>
        <dsp:cNvSpPr/>
      </dsp:nvSpPr>
      <dsp:spPr>
        <a:xfrm>
          <a:off x="3033861" y="2565975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5. OppFund Disburse Funds/Book Loan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071853" y="2603967"/>
        <a:ext cx="2085893" cy="1221142"/>
      </dsp:txXfrm>
    </dsp:sp>
    <dsp:sp modelId="{252076A4-A6C7-4F3C-804E-47BFDC66827B}">
      <dsp:nvSpPr>
        <dsp:cNvPr id="0" name=""/>
        <dsp:cNvSpPr/>
      </dsp:nvSpPr>
      <dsp:spPr>
        <a:xfrm rot="10800000">
          <a:off x="2385298" y="2946465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522793" y="3053694"/>
        <a:ext cx="320822" cy="321687"/>
      </dsp:txXfrm>
    </dsp:sp>
    <dsp:sp modelId="{B3D51507-D24F-426E-8AAB-B90CD6FFF25B}">
      <dsp:nvSpPr>
        <dsp:cNvPr id="0" name=""/>
        <dsp:cNvSpPr/>
      </dsp:nvSpPr>
      <dsp:spPr>
        <a:xfrm>
          <a:off x="7233" y="2565975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6. OppFund</a:t>
          </a:r>
          <a:r>
            <a:rPr lang="en-US" sz="1800" kern="1200" baseline="0" dirty="0"/>
            <a:t> issues partner payment </a:t>
          </a:r>
          <a:endParaRPr lang="en-US" sz="1800" kern="1200" dirty="0"/>
        </a:p>
      </dsp:txBody>
      <dsp:txXfrm>
        <a:off x="45225" y="2603967"/>
        <a:ext cx="2085893" cy="1221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A67A4-BF04-4907-B84A-F0D6A1BF4485}">
      <dsp:nvSpPr>
        <dsp:cNvPr id="0" name=""/>
        <dsp:cNvSpPr/>
      </dsp:nvSpPr>
      <dsp:spPr>
        <a:xfrm>
          <a:off x="880940" y="241819"/>
          <a:ext cx="6467718" cy="9419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49534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REFER</a:t>
          </a:r>
        </a:p>
      </dsp:txBody>
      <dsp:txXfrm>
        <a:off x="880940" y="477306"/>
        <a:ext cx="6232232" cy="470973"/>
      </dsp:txXfrm>
    </dsp:sp>
    <dsp:sp modelId="{FE64D763-3353-4DFC-8705-68FF060F311D}">
      <dsp:nvSpPr>
        <dsp:cNvPr id="0" name=""/>
        <dsp:cNvSpPr/>
      </dsp:nvSpPr>
      <dsp:spPr>
        <a:xfrm>
          <a:off x="905821" y="914395"/>
          <a:ext cx="1992057" cy="18145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Go-To-Market Marcom Kit: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- Training Content Ex:  “How to Prepare for Loan Application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- Marketing Collateral Templates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- Social Media Lending Content, Lending Blog Posts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- Joint Client Story* </a:t>
          </a:r>
        </a:p>
      </dsp:txBody>
      <dsp:txXfrm>
        <a:off x="905821" y="914395"/>
        <a:ext cx="1992057" cy="1814535"/>
      </dsp:txXfrm>
    </dsp:sp>
    <dsp:sp modelId="{D2D0FE4E-57DA-486F-886E-096BF54564D7}">
      <dsp:nvSpPr>
        <dsp:cNvPr id="0" name=""/>
        <dsp:cNvSpPr/>
      </dsp:nvSpPr>
      <dsp:spPr>
        <a:xfrm>
          <a:off x="2872997" y="555801"/>
          <a:ext cx="4475661" cy="9419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3381193"/>
            <a:satOff val="-21636"/>
            <a:lumOff val="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49534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RETAIN &amp; ACQUIRE NEW CLIENTS</a:t>
          </a:r>
        </a:p>
      </dsp:txBody>
      <dsp:txXfrm>
        <a:off x="2872997" y="791288"/>
        <a:ext cx="4240175" cy="470973"/>
      </dsp:txXfrm>
    </dsp:sp>
    <dsp:sp modelId="{08A21277-568D-4B0E-84A9-D4736BE1D7D5}">
      <dsp:nvSpPr>
        <dsp:cNvPr id="0" name=""/>
        <dsp:cNvSpPr/>
      </dsp:nvSpPr>
      <dsp:spPr>
        <a:xfrm>
          <a:off x="4889936" y="1543888"/>
          <a:ext cx="1992057" cy="13858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762387"/>
              <a:satOff val="-43273"/>
              <a:lumOff val="4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Refer New Clients: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- Via OF marketing w/ links to your site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- Via OF’s </a:t>
          </a:r>
          <a:r>
            <a:rPr lang="en-US" sz="1200" kern="1200" dirty="0" smtClean="0"/>
            <a:t>Loan team </a:t>
          </a:r>
          <a:r>
            <a:rPr lang="en-US" sz="1200" kern="1200" dirty="0"/>
            <a:t>with warm handoffs to you/your team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4889936" y="1543888"/>
        <a:ext cx="1992057" cy="1385869"/>
      </dsp:txXfrm>
    </dsp:sp>
    <dsp:sp modelId="{17F3130E-F5B5-4F2A-A70C-44AF730B2BB6}">
      <dsp:nvSpPr>
        <dsp:cNvPr id="0" name=""/>
        <dsp:cNvSpPr/>
      </dsp:nvSpPr>
      <dsp:spPr>
        <a:xfrm>
          <a:off x="4865055" y="869783"/>
          <a:ext cx="2483604" cy="9419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6762387"/>
            <a:satOff val="-43273"/>
            <a:lumOff val="41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49534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CLIENT REFERRAL</a:t>
          </a:r>
        </a:p>
      </dsp:txBody>
      <dsp:txXfrm>
        <a:off x="4865055" y="1105270"/>
        <a:ext cx="2248118" cy="470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F46C633-4F0E-4D59-8DD6-B84B433BE35C}" type="datetimeFigureOut">
              <a:rPr lang="en-US" smtClean="0"/>
              <a:pPr/>
              <a:t>6/6/2017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CCE06B-BA14-45F1-8A16-1580467DC8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0412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1B58E4-C72D-471C-A4BE-F8793BEFBCE8}" type="datetimeFigureOut">
              <a:rPr lang="en-US" smtClean="0"/>
              <a:pPr/>
              <a:t>6/6/2017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23913" y="696913"/>
            <a:ext cx="53625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97AADB-76EF-49BE-967C-96E55C3CBD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6931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3913" y="696913"/>
            <a:ext cx="53625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4EC8B-5E72-4924-8A13-12B57601BFD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Opportunity Fund helps underserved California small business owners grow by providing responsible</a:t>
            </a:r>
            <a:r>
              <a:rPr lang="en-US" baseline="0" dirty="0" smtClean="0"/>
              <a:t> alternative financing. We are a leading nonprofit CDFI with offices in San Francisco and Los Angeles, and our headquarters is in San Jose. By the numbers, we lent over $115M last year, with an annual run rate of over $ 50M. Our current portfolio is just over $50M. And, we have a very low 1% default rate. Our mission is to advance the economic well-being of working people by helping them earn, save and invest in their future.</a:t>
            </a:r>
          </a:p>
          <a:p>
            <a:endParaRPr lang="en-US" baseline="0" dirty="0" smtClean="0"/>
          </a:p>
          <a:p>
            <a:pPr lvl="1">
              <a:buFont typeface="Courier New" pitchFamily="49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C9C4B8-9F62-B241-AA27-25F9481B47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79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0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7AADB-76EF-49BE-967C-96E55C3CBD9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provide you with a qualification checklist so you can easily determine who to refer and more of your clients are approved. </a:t>
            </a:r>
          </a:p>
          <a:p>
            <a:endParaRPr lang="en-US" dirty="0"/>
          </a:p>
          <a:p>
            <a:r>
              <a:rPr lang="en-US" dirty="0"/>
              <a:t>There are minimum documentation requirements so you/your client can easily qualify. We have a dedicated and responsive staff so your clients can get funds in as soon as two days after approval.  </a:t>
            </a:r>
          </a:p>
          <a:p>
            <a:endParaRPr lang="en-US" dirty="0"/>
          </a:p>
          <a:p>
            <a:r>
              <a:rPr lang="en-US" dirty="0"/>
              <a:t>OF staff keeps you and your client up to date through the loan process. </a:t>
            </a:r>
          </a:p>
          <a:p>
            <a:endParaRPr lang="en-US" dirty="0"/>
          </a:p>
          <a:p>
            <a:r>
              <a:rPr lang="en-US" dirty="0"/>
              <a:t>For every booked loan, OF will pay a 5% referral fee. Your org earns incremental revenue to fund your programs.</a:t>
            </a:r>
          </a:p>
          <a:p>
            <a:endParaRPr lang="en-US" dirty="0"/>
          </a:p>
          <a:p>
            <a:r>
              <a:rPr lang="en-US" dirty="0"/>
              <a:t>We offer training so you learn who to refer and more of your clients are approved. We provide sales and marketing support:  Sales tools like referral guides, document checklists, and  marketing support like co-branded marketing materials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7AADB-76EF-49BE-967C-96E55C3CBD9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851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OF Speaker and Lending content for your training events traditional, web &amp; social media, joint customer success stories.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E297AADB-76EF-49BE-967C-96E55C3CBD9A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3160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E297AADB-76EF-49BE-967C-96E55C3CBD9A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1139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Our Express loan is one</a:t>
            </a:r>
            <a:r>
              <a:rPr lang="en-US" baseline="0" dirty="0" smtClean="0"/>
              <a:t> of the easiest and fasted loan to provide your clients. Up to $10,000 and very little documentation is needed. Only personal ID and some proof of business. No credit is required. And, clients can get cash in as little as two days. </a:t>
            </a:r>
          </a:p>
          <a:p>
            <a:pPr defTabSz="931774">
              <a:defRPr/>
            </a:pPr>
            <a:endParaRPr lang="en-US" baseline="0" dirty="0" smtClean="0"/>
          </a:p>
          <a:p>
            <a:pPr defTabSz="931774">
              <a:defRPr/>
            </a:pPr>
            <a:r>
              <a:rPr lang="en-US" baseline="0" dirty="0" smtClean="0"/>
              <a:t>For clients needing MCA refinancing or a pay-as-you go option, our Easy Pay Loan is a good choice. Up to $ 50,000 for up to 4 years. Only basic documentation is required and no credit is OK. Clients get cash in as little as 5 days on average.  </a:t>
            </a:r>
          </a:p>
          <a:p>
            <a:pPr defTabSz="931774">
              <a:defRPr/>
            </a:pPr>
            <a:endParaRPr lang="en-US" baseline="0" dirty="0" smtClean="0"/>
          </a:p>
          <a:p>
            <a:pPr defTabSz="931774">
              <a:defRPr/>
            </a:pPr>
            <a:r>
              <a:rPr lang="en-US" baseline="0" dirty="0" smtClean="0"/>
              <a:t>Our Commercial Vehicle loans to purchase mobile food carts, transportation vehicles or other commercial vehicles are available for up to $50K and up to 5-year terms. These affordable loans start at a 9.5% interest rate. Only basic documentation is required and no credit is OK. Clients get cash in as little as 5 days on average. </a:t>
            </a:r>
          </a:p>
          <a:p>
            <a:pPr defTabSz="931774">
              <a:defRPr/>
            </a:pPr>
            <a:endParaRPr lang="en-US" baseline="0" dirty="0" smtClean="0"/>
          </a:p>
          <a:p>
            <a:pPr defTabSz="931774">
              <a:defRPr/>
            </a:pPr>
            <a:r>
              <a:rPr lang="en-US" baseline="0" dirty="0" smtClean="0"/>
              <a:t>None of our loans have pre-payment penalties or hidden fees. There is a low-cost loan origination fee that can be financed.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7AADB-76EF-49BE-967C-96E55C3CBD9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703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none" dirty="0" smtClean="0"/>
              <a:t>Talking</a:t>
            </a:r>
            <a:r>
              <a:rPr lang="en-US" b="0" u="none" baseline="0" dirty="0" smtClean="0"/>
              <a:t> points for t</a:t>
            </a:r>
            <a:r>
              <a:rPr lang="en-US" b="0" u="none" dirty="0" smtClean="0"/>
              <a:t>hi</a:t>
            </a:r>
            <a:r>
              <a:rPr lang="en-US" b="0" u="none" baseline="0" dirty="0" smtClean="0"/>
              <a:t>s slide will also address our strategy (Engage program directors to introduce referral program ,Track partners &amp; activity etc.)</a:t>
            </a:r>
          </a:p>
          <a:p>
            <a:pPr marL="170847" indent="-170847">
              <a:buFont typeface="Arial" panose="020B0604020202020204" pitchFamily="34" charset="0"/>
              <a:buChar char="•"/>
            </a:pPr>
            <a:endParaRPr lang="en-US" b="0" u="none" baseline="0" dirty="0" smtClean="0"/>
          </a:p>
          <a:p>
            <a:endParaRPr lang="en-US" b="0" u="none" baseline="0" dirty="0" smtClean="0"/>
          </a:p>
          <a:p>
            <a:r>
              <a:rPr lang="en-US" b="0" u="none" baseline="0" dirty="0" smtClean="0"/>
              <a:t>  </a:t>
            </a:r>
            <a:endParaRPr lang="en-US" b="0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7AADB-76EF-49BE-967C-96E55C3CBD9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03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Use slide only when meeting</a:t>
            </a:r>
            <a:r>
              <a:rPr lang="en-US" baseline="0" dirty="0" smtClean="0"/>
              <a:t> with ED, Program Director at Community Partner organization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7AADB-76EF-49BE-967C-96E55C3CBD9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757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057400"/>
            <a:ext cx="7924800" cy="29718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901521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901521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4128484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057400"/>
            <a:ext cx="371000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757760" y="2057400"/>
            <a:ext cx="371000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923303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1016" y="2057400"/>
            <a:ext cx="235268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395657" y="2057400"/>
            <a:ext cx="235268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110297" y="2057400"/>
            <a:ext cx="235268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7996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1016" y="2057400"/>
            <a:ext cx="7853384" cy="9144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5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685801" y="3124200"/>
            <a:ext cx="3657600" cy="2133600"/>
          </a:xfrm>
          <a:noFill/>
          <a:ln w="38100">
            <a:solidFill>
              <a:srgbClr val="00B0F0"/>
            </a:solidFill>
          </a:ln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defRPr>
            </a:lvl1pPr>
          </a:lstStyle>
          <a:p>
            <a:endParaRPr lang="mk-M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3505200"/>
            <a:ext cx="3967184" cy="762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3124200"/>
            <a:ext cx="3967184" cy="381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B0F0"/>
                </a:solidFill>
                <a:latin typeface="Bebas Neue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0" y="4648200"/>
            <a:ext cx="3967184" cy="609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4267200"/>
            <a:ext cx="3967184" cy="381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B0F0"/>
                </a:solidFill>
                <a:latin typeface="Bebas Neue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524968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589" y="5034599"/>
            <a:ext cx="1213821" cy="316442"/>
          </a:xfrm>
          <a:prstGeom prst="rect">
            <a:avLst/>
          </a:prstGeom>
        </p:spPr>
        <p:txBody>
          <a:bodyPr/>
          <a:lstStyle/>
          <a:p>
            <a:fld id="{B7C3F878-F5E8-489B-AC8A-64F2A7E22C28}" type="datetimeFigureOut">
              <a:rPr lang="en-US" smtClean="0">
                <a:solidFill>
                  <a:srgbClr val="3F3F3F"/>
                </a:solidFill>
              </a:rPr>
              <a:pPr/>
              <a:t>6/6/2017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034599"/>
            <a:ext cx="5540188" cy="316442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0203" y="5034599"/>
            <a:ext cx="554023" cy="316442"/>
          </a:xfrm>
          <a:prstGeom prst="rect">
            <a:avLst/>
          </a:prstGeom>
        </p:spPr>
        <p:txBody>
          <a:bodyPr/>
          <a:lstStyle/>
          <a:p>
            <a:fld id="{651FC063-5EA9-49AF-AFAF-D68C9E82B23B}" type="slidenum">
              <a:rPr lang="en-US" smtClean="0">
                <a:solidFill>
                  <a:srgbClr val="3F3F3F"/>
                </a:solidFill>
              </a:rPr>
              <a:pPr/>
              <a:t>‹#›</a:t>
            </a:fld>
            <a:endParaRPr lang="en-US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44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057400"/>
            <a:ext cx="7924800" cy="29718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901521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149683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901521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462829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057400"/>
            <a:ext cx="371000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757760" y="2057400"/>
            <a:ext cx="371000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155486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1016" y="2057400"/>
            <a:ext cx="235268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395657" y="2057400"/>
            <a:ext cx="235268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110297" y="2057400"/>
            <a:ext cx="235268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080566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1016" y="2057400"/>
            <a:ext cx="7853384" cy="9144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5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685801" y="3124200"/>
            <a:ext cx="3657600" cy="2133600"/>
          </a:xfrm>
          <a:noFill/>
          <a:ln w="38100">
            <a:solidFill>
              <a:srgbClr val="00B0F0"/>
            </a:solidFill>
          </a:ln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defRPr>
            </a:lvl1pPr>
          </a:lstStyle>
          <a:p>
            <a:endParaRPr lang="mk-M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3505200"/>
            <a:ext cx="3967184" cy="762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3124200"/>
            <a:ext cx="3967184" cy="381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B0F0"/>
                </a:solidFill>
                <a:latin typeface="Bebas Neue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0" y="4648200"/>
            <a:ext cx="3967184" cy="609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4267200"/>
            <a:ext cx="3967184" cy="381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B0F0"/>
                </a:solidFill>
                <a:latin typeface="Bebas Neue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957826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901521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589" y="5034599"/>
            <a:ext cx="1213821" cy="316442"/>
          </a:xfrm>
          <a:prstGeom prst="rect">
            <a:avLst/>
          </a:prstGeom>
        </p:spPr>
        <p:txBody>
          <a:bodyPr/>
          <a:lstStyle/>
          <a:p>
            <a:fld id="{B7C3F878-F5E8-489B-AC8A-64F2A7E22C28}" type="datetimeFigureOut">
              <a:rPr lang="en-US" smtClean="0">
                <a:solidFill>
                  <a:srgbClr val="3F3F3F"/>
                </a:solidFill>
              </a:rPr>
              <a:pPr/>
              <a:t>6/6/2017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034599"/>
            <a:ext cx="5540188" cy="316442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0203" y="5034599"/>
            <a:ext cx="554023" cy="316442"/>
          </a:xfrm>
          <a:prstGeom prst="rect">
            <a:avLst/>
          </a:prstGeom>
        </p:spPr>
        <p:txBody>
          <a:bodyPr/>
          <a:lstStyle/>
          <a:p>
            <a:fld id="{651FC063-5EA9-49AF-AFAF-D68C9E82B23B}" type="slidenum">
              <a:rPr lang="en-US" smtClean="0">
                <a:solidFill>
                  <a:srgbClr val="3F3F3F"/>
                </a:solidFill>
              </a:rPr>
              <a:pPr/>
              <a:t>‹#›</a:t>
            </a:fld>
            <a:endParaRPr lang="en-US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24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057400"/>
            <a:ext cx="7924800" cy="29718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901521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282244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901521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249402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057400"/>
            <a:ext cx="371000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757760" y="2057400"/>
            <a:ext cx="371000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638060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1016" y="2057400"/>
            <a:ext cx="235268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395657" y="2057400"/>
            <a:ext cx="235268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110297" y="2057400"/>
            <a:ext cx="235268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620625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1016" y="2057400"/>
            <a:ext cx="7853384" cy="9144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5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685801" y="3124200"/>
            <a:ext cx="3657600" cy="2133600"/>
          </a:xfrm>
          <a:noFill/>
          <a:ln w="38100">
            <a:solidFill>
              <a:srgbClr val="00B0F0"/>
            </a:solidFill>
          </a:ln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defRPr>
            </a:lvl1pPr>
          </a:lstStyle>
          <a:p>
            <a:endParaRPr lang="mk-M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3505200"/>
            <a:ext cx="3967184" cy="762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3124200"/>
            <a:ext cx="3967184" cy="381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B0F0"/>
                </a:solidFill>
                <a:latin typeface="Bebas Neue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0" y="4648200"/>
            <a:ext cx="3967184" cy="609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4267200"/>
            <a:ext cx="3967184" cy="381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B0F0"/>
                </a:solidFill>
                <a:latin typeface="Bebas Neue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488883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589" y="5034599"/>
            <a:ext cx="1213821" cy="316442"/>
          </a:xfrm>
          <a:prstGeom prst="rect">
            <a:avLst/>
          </a:prstGeom>
        </p:spPr>
        <p:txBody>
          <a:bodyPr/>
          <a:lstStyle/>
          <a:p>
            <a:fld id="{B7C3F878-F5E8-489B-AC8A-64F2A7E22C28}" type="datetimeFigureOut">
              <a:rPr lang="en-US" smtClean="0">
                <a:solidFill>
                  <a:srgbClr val="3F3F3F"/>
                </a:solidFill>
              </a:rPr>
              <a:pPr/>
              <a:t>6/6/2017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034599"/>
            <a:ext cx="5540188" cy="316442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0203" y="5034599"/>
            <a:ext cx="554023" cy="316442"/>
          </a:xfrm>
          <a:prstGeom prst="rect">
            <a:avLst/>
          </a:prstGeom>
        </p:spPr>
        <p:txBody>
          <a:bodyPr/>
          <a:lstStyle/>
          <a:p>
            <a:fld id="{651FC063-5EA9-49AF-AFAF-D68C9E82B23B}" type="slidenum">
              <a:rPr lang="en-US" smtClean="0">
                <a:solidFill>
                  <a:srgbClr val="3F3F3F"/>
                </a:solidFill>
              </a:rPr>
              <a:pPr/>
              <a:t>‹#›</a:t>
            </a:fld>
            <a:endParaRPr lang="en-US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99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057400"/>
            <a:ext cx="7924800" cy="29718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901521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24082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901521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96332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057400"/>
            <a:ext cx="371000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757760" y="2057400"/>
            <a:ext cx="371000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84084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057400"/>
            <a:ext cx="371000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757760" y="2057400"/>
            <a:ext cx="371000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1016" y="2057400"/>
            <a:ext cx="235268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395657" y="2057400"/>
            <a:ext cx="235268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110297" y="2057400"/>
            <a:ext cx="235268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4345596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1016" y="2057400"/>
            <a:ext cx="7853384" cy="9144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5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685801" y="3124200"/>
            <a:ext cx="3657600" cy="2133600"/>
          </a:xfrm>
          <a:noFill/>
          <a:ln w="38100">
            <a:solidFill>
              <a:srgbClr val="00B0F0"/>
            </a:solidFill>
          </a:ln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defRPr>
            </a:lvl1pPr>
          </a:lstStyle>
          <a:p>
            <a:endParaRPr lang="mk-M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3505200"/>
            <a:ext cx="3967184" cy="762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3124200"/>
            <a:ext cx="3967184" cy="381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B0F0"/>
                </a:solidFill>
                <a:latin typeface="Bebas Neue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0" y="4648200"/>
            <a:ext cx="3967184" cy="609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4267200"/>
            <a:ext cx="3967184" cy="381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B0F0"/>
                </a:solidFill>
                <a:latin typeface="Bebas Neue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446555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589" y="5034599"/>
            <a:ext cx="1213821" cy="316442"/>
          </a:xfrm>
          <a:prstGeom prst="rect">
            <a:avLst/>
          </a:prstGeom>
        </p:spPr>
        <p:txBody>
          <a:bodyPr/>
          <a:lstStyle/>
          <a:p>
            <a:fld id="{B7C3F878-F5E8-489B-AC8A-64F2A7E22C28}" type="datetimeFigureOut">
              <a:rPr lang="en-US" smtClean="0">
                <a:solidFill>
                  <a:srgbClr val="3F3F3F"/>
                </a:solidFill>
              </a:rPr>
              <a:pPr/>
              <a:t>6/6/2017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034599"/>
            <a:ext cx="5540188" cy="316442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0203" y="5034599"/>
            <a:ext cx="554023" cy="316442"/>
          </a:xfrm>
          <a:prstGeom prst="rect">
            <a:avLst/>
          </a:prstGeom>
        </p:spPr>
        <p:txBody>
          <a:bodyPr/>
          <a:lstStyle/>
          <a:p>
            <a:fld id="{651FC063-5EA9-49AF-AFAF-D68C9E82B23B}" type="slidenum">
              <a:rPr lang="en-US" smtClean="0">
                <a:solidFill>
                  <a:srgbClr val="3F3F3F"/>
                </a:solidFill>
              </a:rPr>
              <a:pPr/>
              <a:t>‹#›</a:t>
            </a:fld>
            <a:endParaRPr lang="en-US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93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6369"/>
            <a:ext cx="7772400" cy="12740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68040"/>
            <a:ext cx="640080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20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414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19314"/>
            <a:ext cx="7772400" cy="118046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9152"/>
            <a:ext cx="7772400" cy="130016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380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6841"/>
            <a:ext cx="4038600" cy="392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6841"/>
            <a:ext cx="4038600" cy="392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411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0431"/>
            <a:ext cx="4040188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84891"/>
            <a:ext cx="4040188" cy="342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30431"/>
            <a:ext cx="4041775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4891"/>
            <a:ext cx="4041775" cy="342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944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247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5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1016" y="2057400"/>
            <a:ext cx="235268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395657" y="2057400"/>
            <a:ext cx="235268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110297" y="2057400"/>
            <a:ext cx="2352687" cy="3276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36643"/>
            <a:ext cx="3008313" cy="1007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36644"/>
            <a:ext cx="5111750" cy="50726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43754"/>
            <a:ext cx="3008313" cy="4065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582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160520"/>
            <a:ext cx="5486400" cy="4911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31072"/>
            <a:ext cx="5486400" cy="3566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51693"/>
            <a:ext cx="5486400" cy="6975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519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270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38020"/>
            <a:ext cx="2057400" cy="50713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8020"/>
            <a:ext cx="6019800" cy="50713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65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1016" y="2057400"/>
            <a:ext cx="7853384" cy="9144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5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685801" y="3124200"/>
            <a:ext cx="3657600" cy="2133600"/>
          </a:xfrm>
          <a:noFill/>
          <a:ln w="38100">
            <a:solidFill>
              <a:srgbClr val="00B0F0"/>
            </a:solidFill>
          </a:ln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defRPr>
            </a:lvl1pPr>
          </a:lstStyle>
          <a:p>
            <a:endParaRPr lang="mk-M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3505200"/>
            <a:ext cx="3967184" cy="762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3124200"/>
            <a:ext cx="3967184" cy="381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B0F0"/>
                </a:solidFill>
                <a:latin typeface="Bebas Neue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0" y="4648200"/>
            <a:ext cx="3967184" cy="609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4267200"/>
            <a:ext cx="3967184" cy="381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B0F0"/>
                </a:solidFill>
                <a:latin typeface="Bebas Neue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508838"/>
            <a:ext cx="2057400" cy="31644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508838"/>
            <a:ext cx="3086100" cy="31644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508838"/>
            <a:ext cx="2057400" cy="316442"/>
          </a:xfrm>
          <a:prstGeom prst="rect">
            <a:avLst/>
          </a:prstGeom>
        </p:spPr>
        <p:txBody>
          <a:bodyPr/>
          <a:lstStyle/>
          <a:p>
            <a:fld id="{85DAF41B-CC11-49C2-A3A1-C35E422FC5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075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itch-divider.png"/>
          <p:cNvPicPr>
            <a:picLocks noChangeAspect="1"/>
          </p:cNvPicPr>
          <p:nvPr userDrawn="1"/>
        </p:nvPicPr>
        <p:blipFill>
          <a:blip r:embed="rId2" cstate="print"/>
          <a:srcRect l="50000"/>
          <a:stretch>
            <a:fillRect/>
          </a:stretch>
        </p:blipFill>
        <p:spPr>
          <a:xfrm>
            <a:off x="9144000" y="5257800"/>
            <a:ext cx="4572000" cy="62508"/>
          </a:xfrm>
          <a:prstGeom prst="rect">
            <a:avLst/>
          </a:prstGeom>
        </p:spPr>
      </p:pic>
      <p:pic>
        <p:nvPicPr>
          <p:cNvPr id="19" name="Picture 18" descr="button_badge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27556" y="7112111"/>
            <a:ext cx="888889" cy="888889"/>
          </a:xfrm>
          <a:prstGeom prst="rect">
            <a:avLst/>
          </a:prstGeom>
        </p:spPr>
      </p:pic>
      <p:sp>
        <p:nvSpPr>
          <p:cNvPr id="6" name="Text Placeholder 2">
            <a:hlinkClick r:id="" action="ppaction://hlinkshowjump?jump=nextslide"/>
          </p:cNvPr>
          <p:cNvSpPr txBox="1">
            <a:spLocks/>
          </p:cNvSpPr>
          <p:nvPr userDrawn="1"/>
        </p:nvSpPr>
        <p:spPr>
          <a:xfrm>
            <a:off x="4130497" y="7132320"/>
            <a:ext cx="914400" cy="838200"/>
          </a:xfrm>
          <a:prstGeom prst="rect">
            <a:avLst/>
          </a:prstGeom>
        </p:spPr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ebas Neue" pitchFamily="34" charset="0"/>
                <a:cs typeface="Aharoni" pitchFamily="2" charset="-79"/>
              </a:rPr>
              <a:t>Start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latin typeface="Bebas Neue" pitchFamily="34" charset="0"/>
              <a:cs typeface="Aharoni" pitchFamily="2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/>
          <a:srcRect t="50000"/>
          <a:stretch/>
        </p:blipFill>
        <p:spPr>
          <a:xfrm>
            <a:off x="3502152" y="0"/>
            <a:ext cx="2139696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7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6.61686E-7 L -0.48333 -6.61686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8462  E" pathEditMode="relative" ptsTypes="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8462  E" pathEditMode="relative" ptsTypes="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/>
          <a:srcRect t="50000"/>
          <a:stretch/>
        </p:blipFill>
        <p:spPr>
          <a:xfrm>
            <a:off x="3502152" y="0"/>
            <a:ext cx="2139696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08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057400"/>
            <a:ext cx="7924800" cy="29718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901521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2005"/>
            <a:ext cx="8229600" cy="361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263665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5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6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alphaModFix amt="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titch-divider.png"/>
          <p:cNvPicPr>
            <a:picLocks noChangeAspect="1"/>
          </p:cNvPicPr>
          <p:nvPr/>
        </p:nvPicPr>
        <p:blipFill>
          <a:blip r:embed="rId9" cstate="print"/>
          <a:srcRect r="4167" b="26858"/>
          <a:stretch>
            <a:fillRect/>
          </a:stretch>
        </p:blipFill>
        <p:spPr>
          <a:xfrm>
            <a:off x="0" y="5488517"/>
            <a:ext cx="8763000" cy="457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badge.png"/>
          <p:cNvPicPr>
            <a:picLocks noChangeAspect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09716" y="5334000"/>
            <a:ext cx="381000" cy="38100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8467344" y="5321808"/>
            <a:ext cx="4572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8A76F-F8C0-4CFF-BC03-447FE974C1B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2" name="Picture 11" descr="pagging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-2286000" y="2514657"/>
            <a:ext cx="457200" cy="914286"/>
          </a:xfrm>
          <a:prstGeom prst="rect">
            <a:avLst/>
          </a:prstGeom>
        </p:spPr>
      </p:pic>
      <p:pic>
        <p:nvPicPr>
          <p:cNvPr id="20" name="Picture 19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-2239700" y="2819400"/>
            <a:ext cx="180000" cy="266537"/>
          </a:xfrm>
          <a:prstGeom prst="rect">
            <a:avLst/>
          </a:prstGeom>
        </p:spPr>
      </p:pic>
      <p:pic>
        <p:nvPicPr>
          <p:cNvPr id="23" name="Picture 22" descr="pagging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20105" y="2514603"/>
            <a:ext cx="457200" cy="914286"/>
          </a:xfrm>
          <a:prstGeom prst="rect">
            <a:avLst/>
          </a:prstGeom>
        </p:spPr>
      </p:pic>
      <p:pic>
        <p:nvPicPr>
          <p:cNvPr id="24" name="Picture 2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800793" y="2819318"/>
            <a:ext cx="179908" cy="26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3" cstate="print"/>
          <a:srcRect t="50000"/>
          <a:stretch/>
        </p:blipFill>
        <p:spPr>
          <a:xfrm>
            <a:off x="3502152" y="0"/>
            <a:ext cx="2139696" cy="10698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61" r:id="rId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0 L 0.25 0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2051E-6 L -0.2 2.82051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7179E-6 L 0.25 -4.87179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1.02564E-6 L -0.20591 -1.02564E-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0" i="0" kern="1200">
          <a:solidFill>
            <a:schemeClr val="bg2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Meta Normal Lf Roman"/>
          <a:ea typeface="+mn-ea"/>
          <a:cs typeface="Meta Normal Lf Roman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Meta Normal Lf Roman"/>
          <a:ea typeface="+mn-ea"/>
          <a:cs typeface="Meta Normal Lf Roman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Meta Normal Lf Roman"/>
          <a:ea typeface="+mn-ea"/>
          <a:cs typeface="Meta Normal Lf Roman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Meta Normal Lf Roman"/>
          <a:ea typeface="+mn-ea"/>
          <a:cs typeface="Meta Normal Lf Roman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Meta Normal Lf Roman"/>
          <a:ea typeface="+mn-ea"/>
          <a:cs typeface="Meta Normal Lf Roman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12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75000"/>
              <a:lumOff val="25000"/>
            </a:schemeClr>
          </a:solidFill>
          <a:latin typeface="Bebas Neue" pitchFamily="34" charset="0"/>
          <a:ea typeface="+mj-ea"/>
          <a:cs typeface="Aharoni" pitchFamily="2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alphaModFix amt="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titch-divider.png"/>
          <p:cNvPicPr>
            <a:picLocks noChangeAspect="1"/>
          </p:cNvPicPr>
          <p:nvPr/>
        </p:nvPicPr>
        <p:blipFill>
          <a:blip r:embed="rId9" cstate="print"/>
          <a:srcRect r="4167" b="26858"/>
          <a:stretch>
            <a:fillRect/>
          </a:stretch>
        </p:blipFill>
        <p:spPr>
          <a:xfrm>
            <a:off x="0" y="5488517"/>
            <a:ext cx="8763000" cy="457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01521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badge.png"/>
          <p:cNvPicPr>
            <a:picLocks noChangeAspect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09716" y="5334000"/>
            <a:ext cx="381000" cy="38100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8458200" y="5334000"/>
            <a:ext cx="457200" cy="315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defRPr>
            </a:lvl1pPr>
          </a:lstStyle>
          <a:p>
            <a:pPr algn="ctr">
              <a:defRPr/>
            </a:pPr>
            <a:fld id="{2698A76F-F8C0-4CFF-BC03-447FE974C1B6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 algn="ctr">
                <a:defRPr/>
              </a:pPr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12" name="Picture 11" descr="pagging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-2286000" y="2514657"/>
            <a:ext cx="457200" cy="914286"/>
          </a:xfrm>
          <a:prstGeom prst="rect">
            <a:avLst/>
          </a:prstGeom>
        </p:spPr>
      </p:pic>
      <p:pic>
        <p:nvPicPr>
          <p:cNvPr id="20" name="Picture 19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-2239700" y="2819400"/>
            <a:ext cx="180000" cy="266537"/>
          </a:xfrm>
          <a:prstGeom prst="rect">
            <a:avLst/>
          </a:prstGeom>
        </p:spPr>
      </p:pic>
      <p:pic>
        <p:nvPicPr>
          <p:cNvPr id="23" name="Picture 22" descr="pagging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20105" y="2514603"/>
            <a:ext cx="457200" cy="914286"/>
          </a:xfrm>
          <a:prstGeom prst="rect">
            <a:avLst/>
          </a:prstGeom>
        </p:spPr>
      </p:pic>
      <p:pic>
        <p:nvPicPr>
          <p:cNvPr id="24" name="Picture 2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800793" y="2819318"/>
            <a:ext cx="179908" cy="266400"/>
          </a:xfrm>
          <a:prstGeom prst="rect">
            <a:avLst/>
          </a:prstGeom>
        </p:spPr>
      </p:pic>
      <p:pic>
        <p:nvPicPr>
          <p:cNvPr id="15" name="Picture 14" descr="circle_logo.pn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45" b="-3502"/>
          <a:stretch/>
        </p:blipFill>
        <p:spPr>
          <a:xfrm>
            <a:off x="3505200" y="6927"/>
            <a:ext cx="2133600" cy="116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3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0 L 0.25 0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2051E-6 L -0.2 2.82051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7179E-6 L 0.25 -4.87179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1.02564E-6 L -0.20591 -1.02564E-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800" b="0" i="0" kern="1200">
          <a:solidFill>
            <a:schemeClr val="tx1">
              <a:lumMod val="75000"/>
              <a:lumOff val="25000"/>
            </a:schemeClr>
          </a:solidFill>
          <a:latin typeface="Meta Black Lf Roman"/>
          <a:ea typeface="+mj-ea"/>
          <a:cs typeface="Meta Black Lf Roman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Meta Normal Lf Roman"/>
          <a:ea typeface="+mn-ea"/>
          <a:cs typeface="Meta Normal Lf Roman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Meta Normal Lf Roman"/>
          <a:ea typeface="+mn-ea"/>
          <a:cs typeface="Meta Normal Lf Roman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Meta Normal Lf Roman"/>
          <a:ea typeface="+mn-ea"/>
          <a:cs typeface="Meta Normal Lf Roman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Meta Normal Lf Roman"/>
          <a:ea typeface="+mn-ea"/>
          <a:cs typeface="Meta Normal Lf Roman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Meta Normal Lf Roman"/>
          <a:ea typeface="+mn-ea"/>
          <a:cs typeface="Meta Normal Lf Roman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alphaModFix amt="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titch-divider.png"/>
          <p:cNvPicPr>
            <a:picLocks noChangeAspect="1"/>
          </p:cNvPicPr>
          <p:nvPr/>
        </p:nvPicPr>
        <p:blipFill>
          <a:blip r:embed="rId9" cstate="print"/>
          <a:srcRect r="4167" b="26858"/>
          <a:stretch>
            <a:fillRect/>
          </a:stretch>
        </p:blipFill>
        <p:spPr>
          <a:xfrm>
            <a:off x="0" y="5488517"/>
            <a:ext cx="8763000" cy="457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01521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badge.png"/>
          <p:cNvPicPr>
            <a:picLocks noChangeAspect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09716" y="5334000"/>
            <a:ext cx="381000" cy="38100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8458200" y="5334000"/>
            <a:ext cx="457200" cy="315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defRPr>
            </a:lvl1pPr>
          </a:lstStyle>
          <a:p>
            <a:pPr algn="ctr">
              <a:defRPr/>
            </a:pPr>
            <a:fld id="{2698A76F-F8C0-4CFF-BC03-447FE974C1B6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 algn="ctr">
                <a:defRPr/>
              </a:pPr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12" name="Picture 11" descr="pagging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-2286000" y="2514657"/>
            <a:ext cx="457200" cy="914286"/>
          </a:xfrm>
          <a:prstGeom prst="rect">
            <a:avLst/>
          </a:prstGeom>
        </p:spPr>
      </p:pic>
      <p:pic>
        <p:nvPicPr>
          <p:cNvPr id="20" name="Picture 19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-2239700" y="2819400"/>
            <a:ext cx="180000" cy="266537"/>
          </a:xfrm>
          <a:prstGeom prst="rect">
            <a:avLst/>
          </a:prstGeom>
        </p:spPr>
      </p:pic>
      <p:pic>
        <p:nvPicPr>
          <p:cNvPr id="23" name="Picture 22" descr="pagging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20105" y="2514603"/>
            <a:ext cx="457200" cy="914286"/>
          </a:xfrm>
          <a:prstGeom prst="rect">
            <a:avLst/>
          </a:prstGeom>
        </p:spPr>
      </p:pic>
      <p:pic>
        <p:nvPicPr>
          <p:cNvPr id="24" name="Picture 2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800793" y="2819318"/>
            <a:ext cx="179908" cy="266400"/>
          </a:xfrm>
          <a:prstGeom prst="rect">
            <a:avLst/>
          </a:prstGeom>
        </p:spPr>
      </p:pic>
      <p:pic>
        <p:nvPicPr>
          <p:cNvPr id="15" name="Picture 14" descr="circle_logo.pn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45" b="-3502"/>
          <a:stretch/>
        </p:blipFill>
        <p:spPr>
          <a:xfrm>
            <a:off x="3505200" y="6927"/>
            <a:ext cx="2133600" cy="116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5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0 L 0.25 0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2051E-6 L -0.2 2.82051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7179E-6 L 0.25 -4.87179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1.02564E-6 L -0.20591 -1.02564E-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800" b="0" i="0" kern="1200">
          <a:solidFill>
            <a:schemeClr val="tx1">
              <a:lumMod val="75000"/>
              <a:lumOff val="25000"/>
            </a:schemeClr>
          </a:solidFill>
          <a:latin typeface="Meta Black Lf Roman"/>
          <a:ea typeface="+mj-ea"/>
          <a:cs typeface="Meta Black Lf Roman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Meta Normal Lf Roman"/>
          <a:ea typeface="+mn-ea"/>
          <a:cs typeface="Meta Normal Lf Roman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Meta Normal Lf Roman"/>
          <a:ea typeface="+mn-ea"/>
          <a:cs typeface="Meta Normal Lf Roman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Meta Normal Lf Roman"/>
          <a:ea typeface="+mn-ea"/>
          <a:cs typeface="Meta Normal Lf Roman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Meta Normal Lf Roman"/>
          <a:ea typeface="+mn-ea"/>
          <a:cs typeface="Meta Normal Lf Roman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Meta Normal Lf Roman"/>
          <a:ea typeface="+mn-ea"/>
          <a:cs typeface="Meta Normal Lf Roman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alphaModFix amt="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titch-divider.png"/>
          <p:cNvPicPr>
            <a:picLocks noChangeAspect="1"/>
          </p:cNvPicPr>
          <p:nvPr/>
        </p:nvPicPr>
        <p:blipFill>
          <a:blip r:embed="rId9" cstate="print"/>
          <a:srcRect r="4167" b="26858"/>
          <a:stretch>
            <a:fillRect/>
          </a:stretch>
        </p:blipFill>
        <p:spPr>
          <a:xfrm>
            <a:off x="0" y="5488517"/>
            <a:ext cx="8763000" cy="457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01521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badge.png"/>
          <p:cNvPicPr>
            <a:picLocks noChangeAspect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09716" y="5334000"/>
            <a:ext cx="381000" cy="38100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8458200" y="5334000"/>
            <a:ext cx="457200" cy="315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defRPr>
            </a:lvl1pPr>
          </a:lstStyle>
          <a:p>
            <a:pPr algn="ctr">
              <a:defRPr/>
            </a:pPr>
            <a:fld id="{2698A76F-F8C0-4CFF-BC03-447FE974C1B6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 algn="ctr">
                <a:defRPr/>
              </a:pPr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12" name="Picture 11" descr="pagging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-2286000" y="2514657"/>
            <a:ext cx="457200" cy="914286"/>
          </a:xfrm>
          <a:prstGeom prst="rect">
            <a:avLst/>
          </a:prstGeom>
        </p:spPr>
      </p:pic>
      <p:pic>
        <p:nvPicPr>
          <p:cNvPr id="20" name="Picture 19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-2239700" y="2819400"/>
            <a:ext cx="180000" cy="266537"/>
          </a:xfrm>
          <a:prstGeom prst="rect">
            <a:avLst/>
          </a:prstGeom>
        </p:spPr>
      </p:pic>
      <p:pic>
        <p:nvPicPr>
          <p:cNvPr id="23" name="Picture 22" descr="pagging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20105" y="2514603"/>
            <a:ext cx="457200" cy="914286"/>
          </a:xfrm>
          <a:prstGeom prst="rect">
            <a:avLst/>
          </a:prstGeom>
        </p:spPr>
      </p:pic>
      <p:pic>
        <p:nvPicPr>
          <p:cNvPr id="24" name="Picture 2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800793" y="2819318"/>
            <a:ext cx="179908" cy="266400"/>
          </a:xfrm>
          <a:prstGeom prst="rect">
            <a:avLst/>
          </a:prstGeom>
        </p:spPr>
      </p:pic>
      <p:pic>
        <p:nvPicPr>
          <p:cNvPr id="15" name="Picture 14" descr="circle_logo.pn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45" b="-3502"/>
          <a:stretch/>
        </p:blipFill>
        <p:spPr>
          <a:xfrm>
            <a:off x="3505200" y="6927"/>
            <a:ext cx="2133600" cy="116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8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0 L 0.25 0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2051E-6 L -0.2 2.82051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7179E-6 L 0.25 -4.87179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1.02564E-6 L -0.20591 -1.02564E-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800" b="0" i="0" kern="1200">
          <a:solidFill>
            <a:schemeClr val="tx1">
              <a:lumMod val="75000"/>
              <a:lumOff val="25000"/>
            </a:schemeClr>
          </a:solidFill>
          <a:latin typeface="Meta Black Lf Roman"/>
          <a:ea typeface="+mj-ea"/>
          <a:cs typeface="Meta Black Lf Roman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Meta Normal Lf Roman"/>
          <a:ea typeface="+mn-ea"/>
          <a:cs typeface="Meta Normal Lf Roman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Meta Normal Lf Roman"/>
          <a:ea typeface="+mn-ea"/>
          <a:cs typeface="Meta Normal Lf Roman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Meta Normal Lf Roman"/>
          <a:ea typeface="+mn-ea"/>
          <a:cs typeface="Meta Normal Lf Roman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Meta Normal Lf Roman"/>
          <a:ea typeface="+mn-ea"/>
          <a:cs typeface="Meta Normal Lf Roman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Meta Normal Lf Roman"/>
          <a:ea typeface="+mn-ea"/>
          <a:cs typeface="Meta Normal Lf Roman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alphaModFix amt="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titch-divider.png"/>
          <p:cNvPicPr>
            <a:picLocks noChangeAspect="1"/>
          </p:cNvPicPr>
          <p:nvPr/>
        </p:nvPicPr>
        <p:blipFill>
          <a:blip r:embed="rId9" cstate="print"/>
          <a:srcRect r="4167" b="26858"/>
          <a:stretch>
            <a:fillRect/>
          </a:stretch>
        </p:blipFill>
        <p:spPr>
          <a:xfrm>
            <a:off x="0" y="5488517"/>
            <a:ext cx="8763000" cy="457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01521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badge.png"/>
          <p:cNvPicPr>
            <a:picLocks noChangeAspect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09716" y="5334000"/>
            <a:ext cx="381000" cy="38100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8458200" y="5334000"/>
            <a:ext cx="457200" cy="315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defRPr>
            </a:lvl1pPr>
          </a:lstStyle>
          <a:p>
            <a:pPr algn="ctr">
              <a:defRPr/>
            </a:pPr>
            <a:fld id="{2698A76F-F8C0-4CFF-BC03-447FE974C1B6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 algn="ctr">
                <a:defRPr/>
              </a:pPr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12" name="Picture 11" descr="pagging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-2286000" y="2514657"/>
            <a:ext cx="457200" cy="914286"/>
          </a:xfrm>
          <a:prstGeom prst="rect">
            <a:avLst/>
          </a:prstGeom>
        </p:spPr>
      </p:pic>
      <p:pic>
        <p:nvPicPr>
          <p:cNvPr id="20" name="Picture 19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-2239700" y="2819400"/>
            <a:ext cx="180000" cy="266537"/>
          </a:xfrm>
          <a:prstGeom prst="rect">
            <a:avLst/>
          </a:prstGeom>
        </p:spPr>
      </p:pic>
      <p:pic>
        <p:nvPicPr>
          <p:cNvPr id="23" name="Picture 22" descr="pagging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20105" y="2514603"/>
            <a:ext cx="457200" cy="914286"/>
          </a:xfrm>
          <a:prstGeom prst="rect">
            <a:avLst/>
          </a:prstGeom>
        </p:spPr>
      </p:pic>
      <p:pic>
        <p:nvPicPr>
          <p:cNvPr id="24" name="Picture 2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800793" y="2819318"/>
            <a:ext cx="179908" cy="266400"/>
          </a:xfrm>
          <a:prstGeom prst="rect">
            <a:avLst/>
          </a:prstGeom>
        </p:spPr>
      </p:pic>
      <p:pic>
        <p:nvPicPr>
          <p:cNvPr id="15" name="Picture 14" descr="circle_logo.pn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45" b="-3502"/>
          <a:stretch/>
        </p:blipFill>
        <p:spPr>
          <a:xfrm>
            <a:off x="3505200" y="6927"/>
            <a:ext cx="2133600" cy="116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0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0 L 0.25 0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2051E-6 L -0.2 2.82051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7179E-6 L 0.25 -4.87179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1.02564E-6 L -0.20591 -1.02564E-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800" b="0" i="0" kern="1200">
          <a:solidFill>
            <a:schemeClr val="tx1">
              <a:lumMod val="75000"/>
              <a:lumOff val="25000"/>
            </a:schemeClr>
          </a:solidFill>
          <a:latin typeface="Meta Black Lf Roman"/>
          <a:ea typeface="+mj-ea"/>
          <a:cs typeface="Meta Black Lf Roman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Meta Normal Lf Roman"/>
          <a:ea typeface="+mn-ea"/>
          <a:cs typeface="Meta Normal Lf Roman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Meta Normal Lf Roman"/>
          <a:ea typeface="+mn-ea"/>
          <a:cs typeface="Meta Normal Lf Roman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Meta Normal Lf Roman"/>
          <a:ea typeface="+mn-ea"/>
          <a:cs typeface="Meta Normal Lf Roman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Meta Normal Lf Roman"/>
          <a:ea typeface="+mn-ea"/>
          <a:cs typeface="Meta Normal Lf Roman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Meta Normal Lf Roman"/>
          <a:ea typeface="+mn-ea"/>
          <a:cs typeface="Meta Normal Lf Roman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3802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6841"/>
            <a:ext cx="8229600" cy="3922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508837"/>
            <a:ext cx="213360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08837"/>
            <a:ext cx="289560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508837"/>
            <a:ext cx="213360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9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werpoint-Background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943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ntenna Bold" pitchFamily="50" charset="0"/>
              </a:rPr>
              <a:t>Changing Face of </a:t>
            </a:r>
            <a:br>
              <a:rPr lang="en-US" sz="3600" dirty="0" smtClean="0">
                <a:latin typeface="Antenna Bold" pitchFamily="50" charset="0"/>
              </a:rPr>
            </a:br>
            <a:r>
              <a:rPr lang="en-US" sz="3600" dirty="0" smtClean="0">
                <a:latin typeface="Antenna Bold" pitchFamily="50" charset="0"/>
              </a:rPr>
              <a:t>Business Support</a:t>
            </a:r>
            <a:endParaRPr lang="en-US" sz="3600" dirty="0">
              <a:latin typeface="Antenna Bold" pitchFamily="50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14400" y="1676400"/>
            <a:ext cx="7391400" cy="25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prstClr val="black"/>
                </a:solidFill>
                <a:latin typeface="Antenna Regular" pitchFamily="50" charset="0"/>
              </a:rPr>
              <a:t>Daniel Fernandez</a:t>
            </a:r>
            <a:r>
              <a:rPr lang="en-US" sz="2800" dirty="0">
                <a:solidFill>
                  <a:prstClr val="black"/>
                </a:solidFill>
                <a:latin typeface="Antenna Regular" pitchFamily="50" charset="0"/>
              </a:rPr>
              <a:t>, </a:t>
            </a:r>
            <a:endParaRPr lang="en-US" sz="2800" dirty="0" smtClean="0">
              <a:solidFill>
                <a:prstClr val="black"/>
              </a:solidFill>
              <a:latin typeface="Antenna Regular" pitchFamily="50" charset="0"/>
            </a:endParaRPr>
          </a:p>
          <a:p>
            <a:pPr>
              <a:spcBef>
                <a:spcPct val="20000"/>
              </a:spcBef>
            </a:pPr>
            <a:r>
              <a:rPr lang="en-US" sz="2800" dirty="0" smtClean="0">
                <a:solidFill>
                  <a:prstClr val="black"/>
                </a:solidFill>
                <a:latin typeface="Antenna Regular" pitchFamily="50" charset="0"/>
              </a:rPr>
              <a:t>Opportunity </a:t>
            </a:r>
            <a:r>
              <a:rPr lang="en-US" sz="2800" dirty="0">
                <a:solidFill>
                  <a:prstClr val="black"/>
                </a:solidFill>
                <a:latin typeface="Antenna Regular" pitchFamily="50" charset="0"/>
              </a:rPr>
              <a:t>Fund</a:t>
            </a:r>
          </a:p>
          <a:p>
            <a:pPr>
              <a:spcBef>
                <a:spcPct val="20000"/>
              </a:spcBef>
            </a:pPr>
            <a:endParaRPr lang="en-US" sz="2800" b="1" dirty="0">
              <a:solidFill>
                <a:prstClr val="black"/>
              </a:solidFill>
              <a:latin typeface="Antenna Regular" pitchFamily="50" charset="0"/>
            </a:endParaRPr>
          </a:p>
          <a:p>
            <a:pPr>
              <a:spcBef>
                <a:spcPct val="20000"/>
              </a:spcBef>
            </a:pPr>
            <a:r>
              <a:rPr lang="en-US" sz="2800" b="1" dirty="0" smtClean="0">
                <a:solidFill>
                  <a:prstClr val="black"/>
                </a:solidFill>
                <a:latin typeface="Antenna Regular" pitchFamily="50" charset="0"/>
              </a:rPr>
              <a:t>Online community lending</a:t>
            </a:r>
          </a:p>
        </p:txBody>
      </p:sp>
    </p:spTree>
    <p:extLst>
      <p:ext uri="{BB962C8B-B14F-4D97-AF65-F5344CB8AC3E}">
        <p14:creationId xmlns:p14="http://schemas.microsoft.com/office/powerpoint/2010/main" val="118139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does the Small Business Community Partner Co-Marketing Program work?</a:t>
            </a: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57200" y="3124200"/>
            <a:ext cx="2743200" cy="1863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Meta Normal Lf Roman"/>
                <a:ea typeface="+mn-ea"/>
                <a:cs typeface="Meta Normal Lf Roman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Meta Normal Lf Roman"/>
                <a:ea typeface="+mn-ea"/>
                <a:cs typeface="Meta Normal Lf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eta Normal Lf Roman"/>
                <a:ea typeface="+mn-ea"/>
                <a:cs typeface="Meta Normal Lf Roman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eta Normal Lf Roman"/>
                <a:ea typeface="+mn-ea"/>
                <a:cs typeface="Meta Normal Lf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eta Normal Lf Roman"/>
                <a:ea typeface="+mn-ea"/>
                <a:cs typeface="Meta Normal Lf Roma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Dedicated Marketer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Once MOU is signed, a dedicated marketing manager with 7 years+ B2B experience who is supported by OF’s SB Marketing team.</a:t>
            </a: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3200400" y="3124200"/>
            <a:ext cx="2743200" cy="1863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Meta Normal Lf Roman"/>
                <a:ea typeface="+mn-ea"/>
                <a:cs typeface="Meta Normal Lf Roman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Meta Normal Lf Roman"/>
                <a:ea typeface="+mn-ea"/>
                <a:cs typeface="Meta Normal Lf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eta Normal Lf Roman"/>
                <a:ea typeface="+mn-ea"/>
                <a:cs typeface="Meta Normal Lf Roman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eta Normal Lf Roman"/>
                <a:ea typeface="+mn-ea"/>
                <a:cs typeface="Meta Normal Lf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eta Normal Lf Roman"/>
                <a:ea typeface="+mn-ea"/>
                <a:cs typeface="Meta Normal Lf Roma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FBD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Joint Plan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We’ll work with your team member(s) to create a joint execution plan with estimated time to complete.</a:t>
            </a: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5943600" y="3124200"/>
            <a:ext cx="2743200" cy="1863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Meta Normal Lf Roman"/>
                <a:ea typeface="+mn-ea"/>
                <a:cs typeface="Meta Normal Lf Roman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Meta Normal Lf Roman"/>
                <a:ea typeface="+mn-ea"/>
                <a:cs typeface="Meta Normal Lf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eta Normal Lf Roman"/>
                <a:ea typeface="+mn-ea"/>
                <a:cs typeface="Meta Normal Lf Roman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eta Normal Lf Roman"/>
                <a:ea typeface="+mn-ea"/>
                <a:cs typeface="Meta Normal Lf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eta Normal Lf Roman"/>
                <a:ea typeface="+mn-ea"/>
                <a:cs typeface="Meta Normal Lf Roma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390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Phased Execution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We’ll use a phased approach to help you successfully start referring and retaining clients.  </a:t>
            </a:r>
          </a:p>
        </p:txBody>
      </p:sp>
      <p:pic>
        <p:nvPicPr>
          <p:cNvPr id="2051" name="Picture 3" descr="C:\Users\asuarez\AppData\Local\Microsoft\Windows\Temporary Internet Files\Content.IE5\BJJBJ8HW\Marketing_Plan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184585"/>
            <a:ext cx="1049135" cy="78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suarez\AppData\Local\Microsoft\Windows\Temporary Internet Files\Content.IE5\K2CIQLQT\gi01a201503142000[1]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157303"/>
            <a:ext cx="762000" cy="81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suarez\AppData\Local\Microsoft\Windows\Temporary Internet Files\Content.IE5\79E1OXXP\Inside-Mind-of-Marketer-300x272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04" y="2286000"/>
            <a:ext cx="756397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31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90600"/>
          </a:xfrm>
        </p:spPr>
        <p:txBody>
          <a:bodyPr anchor="t" anchorCtr="0">
            <a:noAutofit/>
          </a:bodyPr>
          <a:lstStyle/>
          <a:p>
            <a:r>
              <a:rPr lang="en-US" dirty="0" smtClean="0"/>
              <a:t>The Microloan Solution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937296"/>
              </p:ext>
            </p:extLst>
          </p:nvPr>
        </p:nvGraphicFramePr>
        <p:xfrm>
          <a:off x="457200" y="1905000"/>
          <a:ext cx="8229600" cy="3244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33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500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91938">
                <a:tc>
                  <a:txBody>
                    <a:bodyPr/>
                    <a:lstStyle/>
                    <a:p>
                      <a:pPr algn="ctr"/>
                      <a:endParaRPr lang="en-US" sz="1600" b="1" baseline="0" dirty="0" smtClean="0"/>
                    </a:p>
                  </a:txBody>
                  <a:tcPr marL="0" marR="182880" marT="0"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5A9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5A9A98"/>
                          </a:solidFill>
                        </a:rPr>
                        <a:t>Express Loan</a:t>
                      </a:r>
                      <a:endParaRPr lang="en-US" sz="1800" b="0" i="1" baseline="0" dirty="0" smtClean="0">
                        <a:solidFill>
                          <a:srgbClr val="5A9A98"/>
                        </a:solidFill>
                      </a:endParaRPr>
                    </a:p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b="0" i="1" baseline="0" dirty="0" smtClean="0">
                          <a:solidFill>
                            <a:srgbClr val="5A9A98"/>
                          </a:solidFill>
                        </a:rPr>
                        <a:t>For clients establishing</a:t>
                      </a:r>
                      <a:br>
                        <a:rPr lang="en-US" sz="1400" b="0" i="1" baseline="0" dirty="0" smtClean="0">
                          <a:solidFill>
                            <a:srgbClr val="5A9A98"/>
                          </a:solidFill>
                        </a:rPr>
                      </a:br>
                      <a:r>
                        <a:rPr lang="en-US" sz="1400" b="0" i="1" baseline="0" dirty="0" smtClean="0">
                          <a:solidFill>
                            <a:srgbClr val="5A9A98"/>
                          </a:solidFill>
                        </a:rPr>
                        <a:t>or re-establishing credit</a:t>
                      </a:r>
                    </a:p>
                  </a:txBody>
                  <a:tcPr marT="0"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5A9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5A9A98"/>
                          </a:solidFill>
                        </a:rPr>
                        <a:t>Micro/SB Loan</a:t>
                      </a:r>
                    </a:p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b="0" i="1" dirty="0" smtClean="0">
                          <a:solidFill>
                            <a:srgbClr val="5A9A98"/>
                          </a:solidFill>
                        </a:rPr>
                        <a:t>For</a:t>
                      </a:r>
                      <a:r>
                        <a:rPr lang="en-US" sz="1400" b="0" i="1" baseline="0" dirty="0" smtClean="0">
                          <a:solidFill>
                            <a:srgbClr val="5A9A98"/>
                          </a:solidFill>
                        </a:rPr>
                        <a:t> clients needing</a:t>
                      </a:r>
                      <a:br>
                        <a:rPr lang="en-US" sz="1400" b="0" i="1" baseline="0" dirty="0" smtClean="0">
                          <a:solidFill>
                            <a:srgbClr val="5A9A98"/>
                          </a:solidFill>
                        </a:rPr>
                      </a:br>
                      <a:r>
                        <a:rPr lang="en-US" sz="1400" b="0" i="1" baseline="0" dirty="0" smtClean="0">
                          <a:solidFill>
                            <a:srgbClr val="5A9A98"/>
                          </a:solidFill>
                        </a:rPr>
                        <a:t>MCA refinancing or</a:t>
                      </a:r>
                    </a:p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b="0" i="1" baseline="0" dirty="0" smtClean="0">
                          <a:solidFill>
                            <a:srgbClr val="5A9A98"/>
                          </a:solidFill>
                        </a:rPr>
                        <a:t>Working Capital</a:t>
                      </a:r>
                      <a:endParaRPr lang="en-US" sz="1400" b="0" i="1" dirty="0" smtClean="0">
                        <a:solidFill>
                          <a:srgbClr val="5A9A98"/>
                        </a:solidFill>
                      </a:endParaRPr>
                    </a:p>
                  </a:txBody>
                  <a:tcPr marT="0"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5A9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5A9A98"/>
                          </a:solidFill>
                        </a:rPr>
                        <a:t>Commercial</a:t>
                      </a:r>
                      <a:r>
                        <a:rPr lang="en-US" sz="1800" baseline="0" dirty="0" smtClean="0">
                          <a:solidFill>
                            <a:srgbClr val="5A9A98"/>
                          </a:solidFill>
                        </a:rPr>
                        <a:t> Vehicles </a:t>
                      </a:r>
                    </a:p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b="0" i="1" baseline="0" dirty="0" smtClean="0">
                          <a:solidFill>
                            <a:srgbClr val="5A9A98"/>
                          </a:solidFill>
                        </a:rPr>
                        <a:t>For mobile food or other commercial vehicles</a:t>
                      </a:r>
                      <a:endParaRPr lang="en-US" sz="1400" b="0" i="1" dirty="0" smtClean="0">
                        <a:solidFill>
                          <a:srgbClr val="5A9A98"/>
                        </a:solidFill>
                      </a:endParaRPr>
                    </a:p>
                  </a:txBody>
                  <a:tcPr marR="0" marT="0"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5A9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8211">
                <a:tc>
                  <a:txBody>
                    <a:bodyPr/>
                    <a:lstStyle/>
                    <a:p>
                      <a:pPr marL="285750" indent="-285750" algn="r">
                        <a:lnSpc>
                          <a:spcPct val="130000"/>
                        </a:lnSpc>
                        <a:buFontTx/>
                        <a:buNone/>
                      </a:pPr>
                      <a:r>
                        <a:rPr lang="en-US" sz="1400" b="1" baseline="0" dirty="0" smtClean="0">
                          <a:solidFill>
                            <a:srgbClr val="828282"/>
                          </a:solidFill>
                        </a:rPr>
                        <a:t>Loan amount</a:t>
                      </a:r>
                    </a:p>
                    <a:p>
                      <a:pPr marL="285750" indent="-285750" algn="r">
                        <a:lnSpc>
                          <a:spcPct val="130000"/>
                        </a:lnSpc>
                        <a:buFontTx/>
                        <a:buNone/>
                      </a:pPr>
                      <a:r>
                        <a:rPr lang="en-US" sz="1400" b="1" baseline="0" dirty="0" smtClean="0">
                          <a:solidFill>
                            <a:srgbClr val="828282"/>
                          </a:solidFill>
                        </a:rPr>
                        <a:t>Term</a:t>
                      </a:r>
                    </a:p>
                    <a:p>
                      <a:pPr marL="285750" marR="0" indent="-285750" algn="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828282"/>
                          </a:solidFill>
                        </a:rPr>
                        <a:t>No credit</a:t>
                      </a:r>
                    </a:p>
                    <a:p>
                      <a:pPr marL="285750" marR="0" indent="-285750" algn="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828282"/>
                          </a:solidFill>
                        </a:rPr>
                        <a:t>Documentation</a:t>
                      </a:r>
                    </a:p>
                    <a:p>
                      <a:pPr marL="285750" marR="0" indent="-285750" algn="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828282"/>
                          </a:solidFill>
                        </a:rPr>
                        <a:t>Get cash in as few as</a:t>
                      </a:r>
                    </a:p>
                    <a:p>
                      <a:pPr marL="285750" indent="-285750" algn="r">
                        <a:lnSpc>
                          <a:spcPct val="130000"/>
                        </a:lnSpc>
                        <a:buFontTx/>
                        <a:buNone/>
                      </a:pPr>
                      <a:r>
                        <a:rPr lang="en-US" sz="1400" b="1" baseline="0" dirty="0" smtClean="0">
                          <a:solidFill>
                            <a:srgbClr val="828282"/>
                          </a:solidFill>
                        </a:rPr>
                        <a:t>Pre-payment penalty</a:t>
                      </a:r>
                    </a:p>
                    <a:p>
                      <a:pPr marL="285750" indent="-285750" algn="r">
                        <a:lnSpc>
                          <a:spcPct val="130000"/>
                        </a:lnSpc>
                        <a:buFontTx/>
                        <a:buNone/>
                      </a:pPr>
                      <a:r>
                        <a:rPr lang="en-US" sz="1400" b="1" baseline="0" dirty="0" smtClean="0">
                          <a:solidFill>
                            <a:srgbClr val="828282"/>
                          </a:solidFill>
                        </a:rPr>
                        <a:t>Hidden fees</a:t>
                      </a:r>
                    </a:p>
                    <a:p>
                      <a:pPr marL="285750" marR="0" indent="-285750" algn="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smtClean="0">
                          <a:solidFill>
                            <a:srgbClr val="828282"/>
                          </a:solidFill>
                        </a:rPr>
                        <a:t>Interest rate</a:t>
                      </a:r>
                      <a:endParaRPr lang="en-US" sz="1400" b="1" baseline="0" dirty="0" smtClean="0">
                        <a:solidFill>
                          <a:srgbClr val="828282"/>
                        </a:solidFill>
                      </a:endParaRPr>
                    </a:p>
                  </a:txBody>
                  <a:tcPr marL="0" marR="18288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A9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30000"/>
                        </a:lnSpc>
                        <a:buFontTx/>
                        <a:buNone/>
                      </a:pPr>
                      <a:r>
                        <a:rPr lang="en-US" sz="1400" baseline="0" dirty="0" smtClean="0">
                          <a:solidFill>
                            <a:srgbClr val="828282"/>
                          </a:solidFill>
                        </a:rPr>
                        <a:t>&lt; $10K</a:t>
                      </a:r>
                    </a:p>
                    <a:p>
                      <a:pPr marL="285750" indent="-285750">
                        <a:lnSpc>
                          <a:spcPct val="130000"/>
                        </a:lnSpc>
                        <a:buFontTx/>
                        <a:buNone/>
                      </a:pPr>
                      <a:r>
                        <a:rPr lang="en-US" sz="1400" baseline="0" dirty="0" smtClean="0">
                          <a:solidFill>
                            <a:srgbClr val="828282"/>
                          </a:solidFill>
                        </a:rPr>
                        <a:t>&lt; 2 years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828282"/>
                          </a:solidFill>
                        </a:rPr>
                        <a:t>OK</a:t>
                      </a:r>
                    </a:p>
                    <a:p>
                      <a:pPr marL="285750" indent="-285750">
                        <a:lnSpc>
                          <a:spcPct val="130000"/>
                        </a:lnSpc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rgbClr val="828282"/>
                          </a:solidFill>
                        </a:rPr>
                        <a:t>Minimum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828282"/>
                          </a:solidFill>
                        </a:rPr>
                        <a:t>2 days</a:t>
                      </a:r>
                    </a:p>
                    <a:p>
                      <a:pPr marL="285750" indent="-285750">
                        <a:lnSpc>
                          <a:spcPct val="130000"/>
                        </a:lnSpc>
                        <a:buFontTx/>
                        <a:buNone/>
                      </a:pPr>
                      <a:r>
                        <a:rPr lang="en-US" sz="1400" baseline="0" dirty="0" smtClean="0">
                          <a:solidFill>
                            <a:srgbClr val="828282"/>
                          </a:solidFill>
                        </a:rPr>
                        <a:t>No</a:t>
                      </a:r>
                    </a:p>
                    <a:p>
                      <a:pPr marL="285750" indent="-285750">
                        <a:lnSpc>
                          <a:spcPct val="130000"/>
                        </a:lnSpc>
                        <a:buFontTx/>
                        <a:buNone/>
                      </a:pPr>
                      <a:r>
                        <a:rPr lang="en-US" sz="1400" baseline="0" dirty="0" smtClean="0">
                          <a:solidFill>
                            <a:srgbClr val="828282"/>
                          </a:solidFill>
                        </a:rPr>
                        <a:t>No*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828282"/>
                          </a:solidFill>
                        </a:rPr>
                        <a:t>Fixed, starting at 12%</a:t>
                      </a:r>
                    </a:p>
                  </a:txBody>
                  <a:tcPr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A9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30000"/>
                        </a:lnSpc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rgbClr val="828282"/>
                          </a:solidFill>
                        </a:rPr>
                        <a:t>&lt; $50K</a:t>
                      </a:r>
                    </a:p>
                    <a:p>
                      <a:pPr marL="285750" indent="-285750">
                        <a:lnSpc>
                          <a:spcPct val="130000"/>
                        </a:lnSpc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rgbClr val="828282"/>
                          </a:solidFill>
                        </a:rPr>
                        <a:t>&lt; 4 years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828282"/>
                          </a:solidFill>
                        </a:rPr>
                        <a:t>OK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828282"/>
                          </a:solidFill>
                        </a:rPr>
                        <a:t>Basic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828282"/>
                          </a:solidFill>
                        </a:rPr>
                        <a:t>5 days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828282"/>
                          </a:solidFill>
                        </a:rPr>
                        <a:t>No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828282"/>
                          </a:solidFill>
                        </a:rPr>
                        <a:t>No*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828282"/>
                          </a:solidFill>
                        </a:rPr>
                        <a:t>Fixed, starting at 8.5%</a:t>
                      </a:r>
                    </a:p>
                  </a:txBody>
                  <a:tcPr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A9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30000"/>
                        </a:lnSpc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rgbClr val="828282"/>
                          </a:solidFill>
                        </a:rPr>
                        <a:t>&lt; $</a:t>
                      </a:r>
                      <a:r>
                        <a:rPr lang="en-US" sz="1400" baseline="0" dirty="0" smtClean="0">
                          <a:solidFill>
                            <a:srgbClr val="828282"/>
                          </a:solidFill>
                        </a:rPr>
                        <a:t>100</a:t>
                      </a:r>
                      <a:r>
                        <a:rPr lang="en-US" sz="1400" dirty="0" smtClean="0">
                          <a:solidFill>
                            <a:srgbClr val="828282"/>
                          </a:solidFill>
                        </a:rPr>
                        <a:t>K </a:t>
                      </a:r>
                    </a:p>
                    <a:p>
                      <a:pPr marL="285750" indent="-285750">
                        <a:lnSpc>
                          <a:spcPct val="130000"/>
                        </a:lnSpc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rgbClr val="828282"/>
                          </a:solidFill>
                        </a:rPr>
                        <a:t>&lt; </a:t>
                      </a:r>
                      <a:r>
                        <a:rPr lang="en-US" sz="1400" baseline="0" dirty="0" smtClean="0">
                          <a:solidFill>
                            <a:srgbClr val="828282"/>
                          </a:solidFill>
                        </a:rPr>
                        <a:t>5 years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828282"/>
                          </a:solidFill>
                        </a:rPr>
                        <a:t>OK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828282"/>
                          </a:solidFill>
                        </a:rPr>
                        <a:t>Basic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828282"/>
                          </a:solidFill>
                        </a:rPr>
                        <a:t>5 days**</a:t>
                      </a:r>
                      <a:endParaRPr lang="en-US" sz="1400" dirty="0" smtClean="0">
                        <a:solidFill>
                          <a:srgbClr val="828282"/>
                        </a:solidFill>
                      </a:endParaRPr>
                    </a:p>
                    <a:p>
                      <a:pPr marL="285750" indent="-285750">
                        <a:lnSpc>
                          <a:spcPct val="130000"/>
                        </a:lnSpc>
                        <a:buFontTx/>
                        <a:buNone/>
                      </a:pPr>
                      <a:r>
                        <a:rPr lang="en-US" sz="1400" baseline="0" dirty="0" smtClean="0">
                          <a:solidFill>
                            <a:srgbClr val="828282"/>
                          </a:solidFill>
                        </a:rPr>
                        <a:t>No</a:t>
                      </a:r>
                    </a:p>
                    <a:p>
                      <a:pPr marL="285750" indent="-285750">
                        <a:lnSpc>
                          <a:spcPct val="130000"/>
                        </a:lnSpc>
                        <a:buFontTx/>
                        <a:buNone/>
                      </a:pPr>
                      <a:r>
                        <a:rPr lang="en-US" sz="1400" baseline="0" dirty="0" smtClean="0">
                          <a:solidFill>
                            <a:srgbClr val="828282"/>
                          </a:solidFill>
                        </a:rPr>
                        <a:t>No*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828282"/>
                          </a:solidFill>
                        </a:rPr>
                        <a:t>Starting at 9.5%</a:t>
                      </a:r>
                    </a:p>
                  </a:txBody>
                  <a:tcPr marR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A9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0" y="5562600"/>
            <a:ext cx="762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828282"/>
                </a:solidFill>
              </a:rPr>
              <a:t>* No prepayment penalties, no application fees, no hidden fees.  **Once vehicle is identified.</a:t>
            </a:r>
            <a:endParaRPr lang="en-US" sz="1000" dirty="0">
              <a:solidFill>
                <a:srgbClr val="8282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13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Formalizing our Partnerships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Loan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Express ($2.6-$10k)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Micro &amp; Small Business </a:t>
            </a:r>
            <a:r>
              <a:rPr lang="en-US" sz="1600" dirty="0">
                <a:solidFill>
                  <a:schemeClr val="tx2"/>
                </a:solidFill>
              </a:rPr>
              <a:t>($2.6-$</a:t>
            </a:r>
            <a:r>
              <a:rPr lang="en-US" sz="1600" dirty="0" smtClean="0">
                <a:solidFill>
                  <a:schemeClr val="tx2"/>
                </a:solidFill>
              </a:rPr>
              <a:t>100k</a:t>
            </a:r>
            <a:r>
              <a:rPr lang="en-US" sz="1600" dirty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Commercial Vehicle </a:t>
            </a:r>
          </a:p>
          <a:p>
            <a:endParaRPr lang="en-US" sz="1600" i="1" dirty="0" smtClean="0">
              <a:solidFill>
                <a:schemeClr val="tx2"/>
              </a:solidFill>
            </a:endParaRPr>
          </a:p>
          <a:p>
            <a:r>
              <a:rPr lang="en-US" sz="1600" i="1" dirty="0" smtClean="0">
                <a:solidFill>
                  <a:schemeClr val="tx2"/>
                </a:solidFill>
              </a:rPr>
              <a:t>*Introduce “credit builder” concept</a:t>
            </a:r>
          </a:p>
          <a:p>
            <a:pPr algn="ctr"/>
            <a:endParaRPr lang="en-US" sz="16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Referral  Pricing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Booked loans will be paid a 5% referral fee with a floor of $250 and a maximum amount of  $2,500</a:t>
            </a:r>
          </a:p>
          <a:p>
            <a:endParaRPr lang="en-US" sz="1600" b="1" dirty="0" smtClean="0">
              <a:solidFill>
                <a:schemeClr val="tx2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MOU 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A signed MOU will serve as a summary of goals and requirements for each  partner participating in the program</a:t>
            </a:r>
          </a:p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Training 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Outlined in the agreement will be a training on our loan products in order to ensure each partners is familiar and comfortable with our program</a:t>
            </a:r>
          </a:p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Co-Branded Marketing Material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The </a:t>
            </a:r>
            <a:r>
              <a:rPr lang="en-US" sz="1600" dirty="0">
                <a:solidFill>
                  <a:schemeClr val="tx2"/>
                </a:solidFill>
              </a:rPr>
              <a:t>ability to </a:t>
            </a:r>
            <a:r>
              <a:rPr lang="en-US" sz="1600" dirty="0" smtClean="0">
                <a:solidFill>
                  <a:schemeClr val="tx2"/>
                </a:solidFill>
              </a:rPr>
              <a:t>co-brand marketing collateral will be available in addition to access to our general promotion items</a:t>
            </a:r>
            <a:endParaRPr lang="en-US" sz="16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Product, Payment, and Relationship Details</a:t>
            </a:r>
          </a:p>
          <a:p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86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idx="4294967295"/>
          </p:nvPr>
        </p:nvSpPr>
        <p:spPr>
          <a:xfrm>
            <a:off x="457200" y="3124200"/>
            <a:ext cx="2743200" cy="1863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accent4"/>
                </a:solidFill>
                <a:latin typeface="+mn-lt"/>
                <a:cs typeface="Calibri"/>
              </a:rPr>
              <a:t>MOU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dirty="0">
                <a:solidFill>
                  <a:srgbClr val="828282"/>
                </a:solidFill>
                <a:latin typeface="+mn-lt"/>
                <a:cs typeface="Calibri"/>
              </a:rPr>
              <a:t>A signed MOU will </a:t>
            </a:r>
            <a:r>
              <a:rPr lang="en-US" sz="1400" dirty="0" smtClean="0">
                <a:solidFill>
                  <a:srgbClr val="828282"/>
                </a:solidFill>
                <a:latin typeface="+mn-lt"/>
                <a:cs typeface="Calibri"/>
              </a:rPr>
              <a:t>outline the goals </a:t>
            </a:r>
            <a:r>
              <a:rPr lang="en-US" sz="1400" dirty="0">
                <a:solidFill>
                  <a:srgbClr val="828282"/>
                </a:solidFill>
                <a:latin typeface="+mn-lt"/>
                <a:cs typeface="Calibri"/>
              </a:rPr>
              <a:t>and requirements </a:t>
            </a:r>
            <a:r>
              <a:rPr lang="en-US" sz="1400" dirty="0" smtClean="0">
                <a:solidFill>
                  <a:srgbClr val="828282"/>
                </a:solidFill>
                <a:latin typeface="+mn-lt"/>
                <a:cs typeface="Calibri"/>
              </a:rPr>
              <a:t>for program participation.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idx="4294967295"/>
          </p:nvPr>
        </p:nvSpPr>
        <p:spPr>
          <a:xfrm>
            <a:off x="457200" y="11430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28282"/>
                </a:solidFill>
              </a:rPr>
              <a:t>Let’s Work Together</a:t>
            </a:r>
            <a:endParaRPr lang="en-US" dirty="0">
              <a:solidFill>
                <a:srgbClr val="828282"/>
              </a:solidFill>
            </a:endParaRPr>
          </a:p>
        </p:txBody>
      </p:sp>
      <p:sp>
        <p:nvSpPr>
          <p:cNvPr id="6" name="Text Placeholder 1"/>
          <p:cNvSpPr>
            <a:spLocks noGrp="1"/>
          </p:cNvSpPr>
          <p:nvPr>
            <p:ph type="body" idx="4294967295"/>
          </p:nvPr>
        </p:nvSpPr>
        <p:spPr>
          <a:xfrm>
            <a:off x="3200400" y="3124200"/>
            <a:ext cx="2743200" cy="1863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chemeClr val="accent3"/>
                </a:solidFill>
                <a:latin typeface="+mn-lt"/>
                <a:cs typeface="Calibri"/>
              </a:rPr>
              <a:t>Training </a:t>
            </a:r>
            <a:endParaRPr lang="en-US" sz="2400" b="1" dirty="0">
              <a:solidFill>
                <a:schemeClr val="accent3"/>
              </a:solidFill>
              <a:latin typeface="+mn-lt"/>
              <a:cs typeface="Calibri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dirty="0" smtClean="0">
                <a:solidFill>
                  <a:srgbClr val="828282"/>
                </a:solidFill>
                <a:latin typeface="+mn-lt"/>
                <a:cs typeface="Calibri"/>
              </a:rPr>
              <a:t>We offer training </a:t>
            </a:r>
            <a:r>
              <a:rPr lang="en-US" sz="1400" dirty="0">
                <a:solidFill>
                  <a:srgbClr val="828282"/>
                </a:solidFill>
                <a:latin typeface="+mn-lt"/>
                <a:cs typeface="Calibri"/>
              </a:rPr>
              <a:t>on our </a:t>
            </a:r>
            <a:r>
              <a:rPr lang="en-US" sz="1400" dirty="0" smtClean="0">
                <a:solidFill>
                  <a:srgbClr val="828282"/>
                </a:solidFill>
                <a:latin typeface="+mn-lt"/>
                <a:cs typeface="Calibri"/>
              </a:rPr>
              <a:t>program and loan </a:t>
            </a:r>
            <a:r>
              <a:rPr lang="en-US" sz="1400" dirty="0">
                <a:solidFill>
                  <a:srgbClr val="828282"/>
                </a:solidFill>
                <a:latin typeface="+mn-lt"/>
                <a:cs typeface="Calibri"/>
              </a:rPr>
              <a:t>products </a:t>
            </a:r>
            <a:r>
              <a:rPr lang="en-US" sz="1400" dirty="0" smtClean="0">
                <a:solidFill>
                  <a:srgbClr val="828282"/>
                </a:solidFill>
                <a:latin typeface="+mn-lt"/>
                <a:cs typeface="Calibri"/>
              </a:rPr>
              <a:t>to </a:t>
            </a:r>
            <a:r>
              <a:rPr lang="en-US" sz="1400" dirty="0">
                <a:solidFill>
                  <a:srgbClr val="828282"/>
                </a:solidFill>
                <a:latin typeface="+mn-lt"/>
                <a:cs typeface="Calibri"/>
              </a:rPr>
              <a:t>ensure </a:t>
            </a:r>
            <a:r>
              <a:rPr lang="en-US" sz="1400" dirty="0" smtClean="0">
                <a:solidFill>
                  <a:srgbClr val="828282"/>
                </a:solidFill>
                <a:latin typeface="+mn-lt"/>
                <a:cs typeface="Calibri"/>
              </a:rPr>
              <a:t>you and your team are able to represent this opportunity to your clients.</a:t>
            </a:r>
            <a:endParaRPr lang="en-US" sz="1400" dirty="0">
              <a:solidFill>
                <a:srgbClr val="828282"/>
              </a:solidFill>
              <a:latin typeface="+mn-lt"/>
              <a:cs typeface="Calibri"/>
            </a:endParaRPr>
          </a:p>
        </p:txBody>
      </p:sp>
      <p:sp>
        <p:nvSpPr>
          <p:cNvPr id="7" name="Text Placeholder 1"/>
          <p:cNvSpPr>
            <a:spLocks noGrp="1"/>
          </p:cNvSpPr>
          <p:nvPr>
            <p:ph type="body" idx="4294967295"/>
          </p:nvPr>
        </p:nvSpPr>
        <p:spPr>
          <a:xfrm>
            <a:off x="5943600" y="3124200"/>
            <a:ext cx="2743200" cy="1863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+mn-lt"/>
                <a:cs typeface="Calibri"/>
              </a:rPr>
              <a:t>Marketing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828282"/>
                </a:solidFill>
                <a:latin typeface="+mn-lt"/>
                <a:cs typeface="Calibri"/>
              </a:rPr>
              <a:t>We’ll provide the ability to</a:t>
            </a:r>
            <a:br>
              <a:rPr lang="en-US" sz="1400" dirty="0" smtClean="0">
                <a:solidFill>
                  <a:srgbClr val="828282"/>
                </a:solidFill>
                <a:latin typeface="+mn-lt"/>
                <a:cs typeface="Calibri"/>
              </a:rPr>
            </a:br>
            <a:r>
              <a:rPr lang="en-US" sz="1400" dirty="0" smtClean="0">
                <a:solidFill>
                  <a:srgbClr val="828282"/>
                </a:solidFill>
                <a:latin typeface="+mn-lt"/>
                <a:cs typeface="Calibri"/>
              </a:rPr>
              <a:t>co-brand </a:t>
            </a:r>
            <a:r>
              <a:rPr lang="en-US" sz="1400" dirty="0">
                <a:solidFill>
                  <a:srgbClr val="828282"/>
                </a:solidFill>
                <a:latin typeface="+mn-lt"/>
                <a:cs typeface="Calibri"/>
              </a:rPr>
              <a:t>marketing </a:t>
            </a:r>
            <a:r>
              <a:rPr lang="en-US" sz="1400" dirty="0" smtClean="0">
                <a:solidFill>
                  <a:srgbClr val="828282"/>
                </a:solidFill>
                <a:latin typeface="+mn-lt"/>
                <a:cs typeface="Calibri"/>
              </a:rPr>
              <a:t>collateral</a:t>
            </a:r>
            <a:br>
              <a:rPr lang="en-US" sz="1400" dirty="0" smtClean="0">
                <a:solidFill>
                  <a:srgbClr val="828282"/>
                </a:solidFill>
                <a:latin typeface="+mn-lt"/>
                <a:cs typeface="Calibri"/>
              </a:rPr>
            </a:br>
            <a:r>
              <a:rPr lang="en-US" sz="1400" dirty="0" smtClean="0">
                <a:solidFill>
                  <a:srgbClr val="828282"/>
                </a:solidFill>
                <a:latin typeface="+mn-lt"/>
                <a:cs typeface="Calibri"/>
              </a:rPr>
              <a:t>and make our product collateral available to you.</a:t>
            </a:r>
            <a:endParaRPr lang="en-US" sz="1400" dirty="0">
              <a:solidFill>
                <a:srgbClr val="828282"/>
              </a:solidFill>
              <a:latin typeface="+mn-lt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3264" y="2286000"/>
            <a:ext cx="817473" cy="681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58788" y="2286000"/>
            <a:ext cx="712825" cy="684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2286507"/>
            <a:ext cx="612648" cy="68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5029200"/>
            <a:ext cx="1828800" cy="5811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00" y="34290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Community Partners Program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 cstate="print"/>
          <a:srcRect l="33101"/>
          <a:stretch/>
        </p:blipFill>
        <p:spPr>
          <a:xfrm>
            <a:off x="6172200" y="1371600"/>
            <a:ext cx="2055020" cy="2057400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/>
          <a:srcRect r="33333"/>
          <a:stretch/>
        </p:blipFill>
        <p:spPr>
          <a:xfrm>
            <a:off x="3543300" y="1371600"/>
            <a:ext cx="2057400" cy="2057400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/>
          <a:srcRect l="8333" r="25000"/>
          <a:stretch/>
        </p:blipFill>
        <p:spPr>
          <a:xfrm>
            <a:off x="914400" y="1371600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07041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7520" y="4203900"/>
            <a:ext cx="548640" cy="6205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1965" y="2639645"/>
            <a:ext cx="548640" cy="54864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Opportunity Fund</a:t>
            </a:r>
            <a:br>
              <a:rPr lang="en-US" sz="3600" dirty="0" smtClean="0">
                <a:latin typeface="Arial"/>
                <a:cs typeface="Arial"/>
              </a:rPr>
            </a:br>
            <a:r>
              <a:rPr lang="en-US" sz="3600" dirty="0" smtClean="0">
                <a:latin typeface="Arial"/>
                <a:cs typeface="Arial"/>
              </a:rPr>
              <a:t>Small Business Program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2052" name="AutoShape 4" descr="Image result for loan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http://www.iconarchive.com/download/i76171/guillendesign/variations-3/Default-Icon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http://www.iconarchive.com/download/i76171/guillendesign/variations-3/Default-Icon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 descr="http://www.iconarchive.com/download/i76171/guillendesign/variations-3/Default-Icon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32250" y="3276600"/>
            <a:ext cx="1459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charset="0"/>
                <a:cs typeface="Verdana" charset="0"/>
              </a:rPr>
              <a:t>Max loan</a:t>
            </a:r>
            <a:b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charset="0"/>
                <a:cs typeface="Verdana" charset="0"/>
              </a:rPr>
            </a:b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charset="0"/>
                <a:cs typeface="Verdana" charset="0"/>
              </a:rPr>
              <a:t>size in CA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a typeface="Verdana" charset="0"/>
              <a:cs typeface="Verdana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92140" y="4886723"/>
            <a:ext cx="281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charset="0"/>
                <a:cs typeface="Verdana" charset="0"/>
              </a:rPr>
              <a:t>Offices in SF, LA, San Jose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a typeface="Verdana" charset="0"/>
              <a:cs typeface="Verdana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97585" y="3276600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charset="0"/>
                <a:cs typeface="Verdana" charset="0"/>
              </a:rPr>
              <a:t>Leading CA nonprofit CDFI micro-lender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a typeface="Verdana" charset="0"/>
              <a:cs typeface="Verdana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19800" y="3276600"/>
            <a:ext cx="2209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828282"/>
                </a:solidFill>
                <a:ea typeface="Verdana" charset="0"/>
                <a:cs typeface="Verdana" charset="0"/>
              </a:rPr>
              <a:t>In </a:t>
            </a:r>
            <a:r>
              <a:rPr lang="en-US" sz="1400" dirty="0">
                <a:solidFill>
                  <a:srgbClr val="828282"/>
                </a:solidFill>
                <a:ea typeface="Verdana" charset="0"/>
                <a:cs typeface="Verdana" charset="0"/>
              </a:rPr>
              <a:t>r</a:t>
            </a:r>
            <a:r>
              <a:rPr lang="en-US" sz="1400" dirty="0" smtClean="0">
                <a:solidFill>
                  <a:srgbClr val="828282"/>
                </a:solidFill>
                <a:ea typeface="Verdana" charset="0"/>
                <a:cs typeface="Verdana" charset="0"/>
              </a:rPr>
              <a:t>esponsible, alternative financing to underserved small businesses</a:t>
            </a:r>
            <a:endParaRPr lang="en-US" sz="1400" dirty="0">
              <a:solidFill>
                <a:srgbClr val="828282"/>
              </a:solidFill>
              <a:ea typeface="Verdana" charset="0"/>
              <a:cs typeface="Verdana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40180" y="4886723"/>
            <a:ext cx="1463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charset="0"/>
                <a:cs typeface="Verdana" charset="0"/>
              </a:rPr>
              <a:t>Run rate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a typeface="Verdana" charset="0"/>
              <a:cs typeface="Verdana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791200" y="2590800"/>
            <a:ext cx="2667000" cy="646331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ms-MY" sz="3600" b="1" dirty="0" smtClean="0">
                <a:solidFill>
                  <a:schemeClr val="accent1"/>
                </a:solidFill>
                <a:latin typeface="+mj-lt"/>
                <a:ea typeface="Verdana" charset="0"/>
                <a:cs typeface="Verdana" charset="0"/>
              </a:rPr>
              <a:t>2,200+</a:t>
            </a:r>
            <a:endParaRPr lang="en-US" sz="3600" dirty="0">
              <a:solidFill>
                <a:schemeClr val="accent1"/>
              </a:solidFill>
              <a:latin typeface="+mj-lt"/>
              <a:ea typeface="Verdana" charset="0"/>
              <a:cs typeface="Verdana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43000" y="4191000"/>
            <a:ext cx="2057400" cy="646331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ms-MY" sz="3600" b="1" dirty="0" smtClean="0">
                <a:solidFill>
                  <a:srgbClr val="5A9A98"/>
                </a:solidFill>
                <a:latin typeface="+mj-lt"/>
                <a:ea typeface="Verdana" charset="0"/>
                <a:cs typeface="Verdana" charset="0"/>
              </a:rPr>
              <a:t>$60M/yr</a:t>
            </a:r>
            <a:endParaRPr lang="en-US" sz="3600" dirty="0">
              <a:solidFill>
                <a:srgbClr val="5A9A98"/>
              </a:solidFill>
              <a:latin typeface="+mj-lt"/>
              <a:ea typeface="Verdana" charset="0"/>
              <a:cs typeface="Verdana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24481" y="4191000"/>
            <a:ext cx="1456939" cy="646331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ms-MY" sz="3600" b="1" dirty="0" smtClean="0">
                <a:solidFill>
                  <a:schemeClr val="accent2"/>
                </a:solidFill>
                <a:latin typeface="+mj-lt"/>
                <a:ea typeface="Verdana" charset="0"/>
                <a:cs typeface="Verdana" charset="0"/>
              </a:rPr>
              <a:t>98.5%</a:t>
            </a:r>
            <a:endParaRPr lang="en-US" sz="3600" dirty="0">
              <a:solidFill>
                <a:schemeClr val="accent2"/>
              </a:solidFill>
              <a:latin typeface="+mj-lt"/>
              <a:ea typeface="Verdana" charset="0"/>
              <a:cs typeface="Verdana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21430" y="4886723"/>
            <a:ext cx="1463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charset="0"/>
                <a:cs typeface="Verdana" charset="0"/>
              </a:rPr>
              <a:t>Repayment rate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a typeface="Verdana" charset="0"/>
              <a:cs typeface="Verdana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38346" y="2590800"/>
            <a:ext cx="1447800" cy="646331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ms-MY" sz="3600" b="1" dirty="0" smtClean="0">
                <a:solidFill>
                  <a:schemeClr val="accent2"/>
                </a:solidFill>
                <a:latin typeface="+mj-lt"/>
                <a:ea typeface="Verdana" charset="0"/>
                <a:cs typeface="Verdana" charset="0"/>
              </a:rPr>
              <a:t>$250K</a:t>
            </a:r>
            <a:endParaRPr lang="en-US" sz="3600" dirty="0">
              <a:solidFill>
                <a:schemeClr val="accent2"/>
              </a:solidFill>
              <a:latin typeface="+mj-lt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78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83668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3F3F3F"/>
                </a:solidFill>
              </a:rPr>
              <a:t> </a:t>
            </a:r>
            <a:endParaRPr lang="en-US" dirty="0">
              <a:solidFill>
                <a:srgbClr val="3F3F3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990600"/>
            <a:ext cx="7549705" cy="9343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Opportunity Fund helps our California community partners by </a:t>
            </a:r>
            <a:r>
              <a:rPr lang="en-US" sz="2000" dirty="0">
                <a:solidFill>
                  <a:prstClr val="white"/>
                </a:solidFill>
              </a:rPr>
              <a:t>providing </a:t>
            </a:r>
            <a:r>
              <a:rPr lang="en-US" sz="2000" dirty="0" smtClean="0">
                <a:solidFill>
                  <a:prstClr val="white"/>
                </a:solidFill>
              </a:rPr>
              <a:t>easy-to-get</a:t>
            </a:r>
            <a:r>
              <a:rPr lang="en-US" sz="2000" dirty="0">
                <a:solidFill>
                  <a:prstClr val="white"/>
                </a:solidFill>
              </a:rPr>
              <a:t>, fast and affordable prime-rate working capital </a:t>
            </a:r>
            <a:r>
              <a:rPr lang="en-US" sz="2000" dirty="0" smtClean="0">
                <a:solidFill>
                  <a:prstClr val="white"/>
                </a:solidFill>
              </a:rPr>
              <a:t>loans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2285236"/>
            <a:ext cx="1752600" cy="3201164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prstClr val="white"/>
                </a:solidFill>
              </a:rPr>
              <a:t>- We are an organization with a mission to help our clients succeed</a:t>
            </a:r>
          </a:p>
          <a:p>
            <a:r>
              <a:rPr lang="en-US" sz="1100" dirty="0">
                <a:solidFill>
                  <a:prstClr val="white"/>
                </a:solidFill>
              </a:rPr>
              <a:t> </a:t>
            </a:r>
            <a:r>
              <a:rPr lang="en-US" sz="1100" dirty="0" smtClean="0">
                <a:solidFill>
                  <a:prstClr val="white"/>
                </a:solidFill>
              </a:rPr>
              <a:t>- We </a:t>
            </a:r>
            <a:r>
              <a:rPr lang="en-US" sz="1100" dirty="0">
                <a:solidFill>
                  <a:prstClr val="white"/>
                </a:solidFill>
              </a:rPr>
              <a:t>support </a:t>
            </a:r>
            <a:r>
              <a:rPr lang="en-US" sz="1100" dirty="0" smtClean="0">
                <a:solidFill>
                  <a:prstClr val="white"/>
                </a:solidFill>
              </a:rPr>
              <a:t>entrepreneurs with </a:t>
            </a:r>
            <a:r>
              <a:rPr lang="en-US" sz="1100" dirty="0">
                <a:solidFill>
                  <a:prstClr val="white"/>
                </a:solidFill>
              </a:rPr>
              <a:t>our Small Business </a:t>
            </a:r>
            <a:r>
              <a:rPr lang="en-US" sz="1100" dirty="0" smtClean="0">
                <a:solidFill>
                  <a:prstClr val="white"/>
                </a:solidFill>
              </a:rPr>
              <a:t>lending program</a:t>
            </a:r>
            <a:endParaRPr lang="en-US" sz="1100" dirty="0">
              <a:solidFill>
                <a:prstClr val="white"/>
              </a:solidFill>
            </a:endParaRPr>
          </a:p>
          <a:p>
            <a:r>
              <a:rPr lang="en-US" sz="1100" dirty="0" smtClean="0">
                <a:solidFill>
                  <a:prstClr val="white"/>
                </a:solidFill>
              </a:rPr>
              <a:t>- We have helped small business owners for over 20 years</a:t>
            </a:r>
          </a:p>
          <a:p>
            <a:r>
              <a:rPr lang="en-US" sz="1100" dirty="0">
                <a:solidFill>
                  <a:prstClr val="white"/>
                </a:solidFill>
              </a:rPr>
              <a:t>- Thousands of loans made and valued over $100 MM </a:t>
            </a:r>
            <a:endParaRPr lang="en-US" sz="1100" dirty="0" smtClean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73070" y="2287294"/>
            <a:ext cx="1736896" cy="3199106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prstClr val="white"/>
                </a:solidFill>
              </a:rPr>
              <a:t>- Loans </a:t>
            </a:r>
            <a:r>
              <a:rPr lang="en-US" sz="1000" dirty="0">
                <a:solidFill>
                  <a:prstClr val="white"/>
                </a:solidFill>
              </a:rPr>
              <a:t>from </a:t>
            </a:r>
            <a:r>
              <a:rPr lang="en-US" sz="1000" dirty="0" smtClean="0">
                <a:solidFill>
                  <a:prstClr val="white"/>
                </a:solidFill>
              </a:rPr>
              <a:t>$2.6K </a:t>
            </a:r>
            <a:r>
              <a:rPr lang="en-US" sz="1000" dirty="0">
                <a:solidFill>
                  <a:prstClr val="white"/>
                </a:solidFill>
              </a:rPr>
              <a:t>- </a:t>
            </a:r>
            <a:r>
              <a:rPr lang="en-US" sz="1000" dirty="0" smtClean="0">
                <a:solidFill>
                  <a:prstClr val="white"/>
                </a:solidFill>
              </a:rPr>
              <a:t>$100K </a:t>
            </a:r>
            <a:r>
              <a:rPr lang="en-US" sz="1000" dirty="0">
                <a:solidFill>
                  <a:prstClr val="white"/>
                </a:solidFill>
              </a:rPr>
              <a:t>for working capital, equipment, vehicles, </a:t>
            </a:r>
            <a:r>
              <a:rPr lang="en-US" sz="1000" dirty="0" smtClean="0">
                <a:solidFill>
                  <a:prstClr val="white"/>
                </a:solidFill>
              </a:rPr>
              <a:t>and more  </a:t>
            </a:r>
            <a:endParaRPr lang="en-US" sz="1000" dirty="0">
              <a:solidFill>
                <a:prstClr val="white"/>
              </a:solidFill>
            </a:endParaRPr>
          </a:p>
          <a:p>
            <a:r>
              <a:rPr lang="en-US" sz="1000" dirty="0">
                <a:solidFill>
                  <a:prstClr val="white"/>
                </a:solidFill>
              </a:rPr>
              <a:t>- Basic documentation required: bank statements, personal ID </a:t>
            </a:r>
          </a:p>
          <a:p>
            <a:r>
              <a:rPr lang="en-US" sz="1000" dirty="0" smtClean="0">
                <a:solidFill>
                  <a:prstClr val="white"/>
                </a:solidFill>
              </a:rPr>
              <a:t>-  Qualify: 1 year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smtClean="0">
                <a:solidFill>
                  <a:prstClr val="white"/>
                </a:solidFill>
              </a:rPr>
              <a:t>in </a:t>
            </a:r>
            <a:r>
              <a:rPr lang="en-US" sz="1000" dirty="0">
                <a:solidFill>
                  <a:prstClr val="white"/>
                </a:solidFill>
              </a:rPr>
              <a:t>business, no credit OK, on-time credit payment history, </a:t>
            </a:r>
            <a:r>
              <a:rPr lang="en-US" sz="1000" dirty="0" smtClean="0">
                <a:solidFill>
                  <a:prstClr val="white"/>
                </a:solidFill>
              </a:rPr>
              <a:t>and </a:t>
            </a:r>
            <a:r>
              <a:rPr lang="en-US" sz="1000" dirty="0">
                <a:solidFill>
                  <a:prstClr val="white"/>
                </a:solidFill>
              </a:rPr>
              <a:t>no </a:t>
            </a:r>
            <a:r>
              <a:rPr lang="en-US" sz="1000" dirty="0" smtClean="0">
                <a:solidFill>
                  <a:prstClr val="white"/>
                </a:solidFill>
              </a:rPr>
              <a:t>liens or delinquencies</a:t>
            </a:r>
            <a:endParaRPr lang="en-US" sz="1000" dirty="0">
              <a:solidFill>
                <a:prstClr val="white"/>
              </a:solidFill>
            </a:endParaRPr>
          </a:p>
          <a:p>
            <a:r>
              <a:rPr lang="en-US" sz="1000" dirty="0">
                <a:solidFill>
                  <a:prstClr val="white"/>
                </a:solidFill>
              </a:rPr>
              <a:t>- </a:t>
            </a:r>
            <a:r>
              <a:rPr lang="en-US" sz="1000" dirty="0" smtClean="0">
                <a:solidFill>
                  <a:prstClr val="white"/>
                </a:solidFill>
              </a:rPr>
              <a:t>Fast funding: 2 days for loans under $10K; </a:t>
            </a:r>
            <a:r>
              <a:rPr lang="en-US" sz="1000" dirty="0">
                <a:solidFill>
                  <a:prstClr val="white"/>
                </a:solidFill>
              </a:rPr>
              <a:t>5 days for larger </a:t>
            </a:r>
            <a:r>
              <a:rPr lang="en-US" sz="1000" dirty="0" smtClean="0">
                <a:solidFill>
                  <a:prstClr val="white"/>
                </a:solidFill>
              </a:rPr>
              <a:t>loans</a:t>
            </a:r>
            <a:endParaRPr lang="en-US" sz="1000" dirty="0">
              <a:solidFill>
                <a:prstClr val="white"/>
              </a:solidFill>
            </a:endParaRPr>
          </a:p>
          <a:p>
            <a:r>
              <a:rPr lang="en-US" sz="1000" dirty="0">
                <a:solidFill>
                  <a:prstClr val="white"/>
                </a:solidFill>
              </a:rPr>
              <a:t>- Prequalification rate: 30% for most borrowers</a:t>
            </a:r>
          </a:p>
          <a:p>
            <a:r>
              <a:rPr lang="en-US" sz="1000" dirty="0">
                <a:solidFill>
                  <a:prstClr val="white"/>
                </a:solidFill>
              </a:rPr>
              <a:t>- Approval rate: 90%  for most borrowers </a:t>
            </a:r>
          </a:p>
          <a:p>
            <a:r>
              <a:rPr lang="en-US" sz="1000" dirty="0">
                <a:solidFill>
                  <a:prstClr val="white"/>
                </a:solidFill>
              </a:rPr>
              <a:t>- Thousands of loans made and valued over $100 MM </a:t>
            </a:r>
          </a:p>
        </p:txBody>
      </p:sp>
      <p:sp>
        <p:nvSpPr>
          <p:cNvPr id="9" name="Rectangle 8"/>
          <p:cNvSpPr/>
          <p:nvPr/>
        </p:nvSpPr>
        <p:spPr>
          <a:xfrm>
            <a:off x="4751128" y="2289573"/>
            <a:ext cx="1768304" cy="3196827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endParaRPr lang="en-US" sz="1100" dirty="0">
              <a:solidFill>
                <a:prstClr val="white"/>
              </a:solidFill>
            </a:endParaRPr>
          </a:p>
          <a:p>
            <a:pPr marL="171450" indent="-171450">
              <a:buFontTx/>
              <a:buChar char="-"/>
            </a:pPr>
            <a:endParaRPr lang="en-US" sz="1100" dirty="0">
              <a:solidFill>
                <a:prstClr val="white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100" dirty="0">
                <a:solidFill>
                  <a:prstClr val="white"/>
                </a:solidFill>
              </a:rPr>
              <a:t>Rapid follow up with your customer 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prstClr val="white"/>
                </a:solidFill>
              </a:rPr>
              <a:t>Partnership </a:t>
            </a:r>
            <a:r>
              <a:rPr lang="en-US" sz="1100" dirty="0">
                <a:solidFill>
                  <a:prstClr val="white"/>
                </a:solidFill>
              </a:rPr>
              <a:t>with you and your customer: we keep you informed of your customer’s loan application from submit to close 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solidFill>
                  <a:prstClr val="white"/>
                </a:solidFill>
              </a:rPr>
              <a:t>Automatic credit reporting so borrowers in good standing will build good credit history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solidFill>
                  <a:prstClr val="white"/>
                </a:solidFill>
              </a:rPr>
              <a:t>Help borrowers graduate to bank </a:t>
            </a:r>
            <a:r>
              <a:rPr lang="en-US" sz="1100" dirty="0" smtClean="0">
                <a:solidFill>
                  <a:prstClr val="white"/>
                </a:solidFill>
              </a:rPr>
              <a:t>financing</a:t>
            </a:r>
            <a:endParaRPr lang="en-US" sz="1100" dirty="0">
              <a:solidFill>
                <a:prstClr val="white"/>
              </a:solidFill>
            </a:endParaRPr>
          </a:p>
          <a:p>
            <a:pPr marL="171450" indent="-171450">
              <a:buFontTx/>
              <a:buChar char="-"/>
            </a:pPr>
            <a:endParaRPr lang="en-US" sz="1100" dirty="0">
              <a:solidFill>
                <a:prstClr val="white"/>
              </a:solidFill>
            </a:endParaRPr>
          </a:p>
          <a:p>
            <a:pPr marL="171450" indent="-171450">
              <a:buFontTx/>
              <a:buChar char="-"/>
            </a:pPr>
            <a:endParaRPr lang="en-US" sz="1100" dirty="0">
              <a:solidFill>
                <a:prstClr val="white"/>
              </a:solidFill>
            </a:endParaRPr>
          </a:p>
          <a:p>
            <a:pPr marL="171450" indent="-171450">
              <a:buFontTx/>
              <a:buChar char="-"/>
            </a:pP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88585" y="2301733"/>
            <a:ext cx="1699320" cy="3184667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prstClr val="white"/>
                </a:solidFill>
              </a:rPr>
              <a:t>- We share our credit box up front</a:t>
            </a:r>
          </a:p>
          <a:p>
            <a:r>
              <a:rPr lang="en-US" sz="1000" dirty="0">
                <a:solidFill>
                  <a:prstClr val="white"/>
                </a:solidFill>
              </a:rPr>
              <a:t>- Up front and easy to understand rates </a:t>
            </a:r>
          </a:p>
          <a:p>
            <a:r>
              <a:rPr lang="en-US" sz="1000" dirty="0">
                <a:solidFill>
                  <a:prstClr val="white"/>
                </a:solidFill>
              </a:rPr>
              <a:t>- Original Borrower Bill of Rights signatory protects small business owners</a:t>
            </a:r>
          </a:p>
          <a:p>
            <a:r>
              <a:rPr lang="en-US" sz="1000" dirty="0" smtClean="0">
                <a:solidFill>
                  <a:prstClr val="white"/>
                </a:solidFill>
              </a:rPr>
              <a:t>- </a:t>
            </a:r>
            <a:r>
              <a:rPr lang="en-US" sz="1000" dirty="0">
                <a:solidFill>
                  <a:prstClr val="white"/>
                </a:solidFill>
              </a:rPr>
              <a:t>180 loans valued at $5MM funded each month</a:t>
            </a:r>
          </a:p>
          <a:p>
            <a:r>
              <a:rPr lang="en-US" sz="1000" dirty="0" smtClean="0">
                <a:solidFill>
                  <a:prstClr val="white"/>
                </a:solidFill>
              </a:rPr>
              <a:t>- </a:t>
            </a:r>
            <a:r>
              <a:rPr lang="en-US" sz="1000" dirty="0">
                <a:solidFill>
                  <a:prstClr val="white"/>
                </a:solidFill>
              </a:rPr>
              <a:t>A nonprofit CDFI lending to small businesses in CA for over 20 years </a:t>
            </a:r>
          </a:p>
          <a:p>
            <a:r>
              <a:rPr lang="en-US" sz="1000" dirty="0">
                <a:solidFill>
                  <a:prstClr val="white"/>
                </a:solidFill>
              </a:rPr>
              <a:t>- Largest CDFI in the U.S.</a:t>
            </a:r>
          </a:p>
          <a:p>
            <a:r>
              <a:rPr lang="en-US" sz="1000" dirty="0">
                <a:solidFill>
                  <a:prstClr val="white"/>
                </a:solidFill>
              </a:rPr>
              <a:t>- Local teams in SJ, SF, and LA</a:t>
            </a:r>
          </a:p>
          <a:p>
            <a:r>
              <a:rPr lang="en-US" sz="1000" dirty="0">
                <a:solidFill>
                  <a:prstClr val="white"/>
                </a:solidFill>
              </a:rPr>
              <a:t>- Funded and backed by reputable companies and partners like Wells Fargo, B of A, and Lending Club</a:t>
            </a:r>
          </a:p>
          <a:p>
            <a:r>
              <a:rPr lang="en-US" sz="1000" dirty="0">
                <a:solidFill>
                  <a:prstClr val="white"/>
                </a:solidFill>
              </a:rPr>
              <a:t> - Financed  by U.S. Small Business </a:t>
            </a:r>
            <a:r>
              <a:rPr lang="en-US" sz="1000" dirty="0" smtClean="0">
                <a:solidFill>
                  <a:prstClr val="white"/>
                </a:solidFill>
              </a:rPr>
              <a:t>Administration</a:t>
            </a:r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3070" y="1948740"/>
            <a:ext cx="1736896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Accessible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51128" y="1951019"/>
            <a:ext cx="1768304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Responsive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88585" y="1963179"/>
            <a:ext cx="1699320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Trustworthy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1" y="685800"/>
            <a:ext cx="736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>
                <a:solidFill>
                  <a:srgbClr val="3F3F3F"/>
                </a:solidFill>
              </a:rPr>
              <a:t>Community Partners</a:t>
            </a:r>
            <a:r>
              <a:rPr lang="en-US" b="1" dirty="0" smtClean="0">
                <a:solidFill>
                  <a:srgbClr val="3F3F3F"/>
                </a:solidFill>
              </a:rPr>
              <a:t> </a:t>
            </a:r>
            <a:endParaRPr lang="en-US" dirty="0">
              <a:solidFill>
                <a:srgbClr val="3F3F3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1946682"/>
            <a:ext cx="1744748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Like Minded</a:t>
            </a:r>
          </a:p>
        </p:txBody>
      </p:sp>
    </p:spTree>
    <p:extLst>
      <p:ext uri="{BB962C8B-B14F-4D97-AF65-F5344CB8AC3E}">
        <p14:creationId xmlns:p14="http://schemas.microsoft.com/office/powerpoint/2010/main" val="370365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idx="4294967295"/>
          </p:nvPr>
        </p:nvSpPr>
        <p:spPr>
          <a:xfrm>
            <a:off x="457200" y="11430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Community Partner </a:t>
            </a:r>
            <a:r>
              <a:rPr lang="en-US" baseline="0" dirty="0" smtClean="0"/>
              <a:t>Program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347001"/>
              </p:ext>
            </p:extLst>
          </p:nvPr>
        </p:nvGraphicFramePr>
        <p:xfrm>
          <a:off x="457200" y="1828800"/>
          <a:ext cx="8229600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005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290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5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solidFill>
                            <a:srgbClr val="5A9A98"/>
                          </a:solidFill>
                        </a:rPr>
                        <a:t>Feature</a:t>
                      </a:r>
                      <a:endParaRPr lang="en-US" sz="2400" dirty="0">
                        <a:solidFill>
                          <a:srgbClr val="5A9A98"/>
                        </a:solidFill>
                      </a:endParaRPr>
                    </a:p>
                  </a:txBody>
                  <a:tcPr marT="0" marB="9144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9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5A9A98"/>
                          </a:solidFill>
                        </a:rPr>
                        <a:t>Benefit</a:t>
                      </a:r>
                      <a:endParaRPr lang="en-US" sz="2400" dirty="0">
                        <a:solidFill>
                          <a:srgbClr val="5A9A98"/>
                        </a:solidFill>
                      </a:endParaRPr>
                    </a:p>
                  </a:txBody>
                  <a:tcPr marT="0" marB="9144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9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7013" marR="0" indent="-227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A9A98"/>
                        </a:buClr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lang="en-US" sz="1300" baseline="0" dirty="0" smtClean="0">
                          <a:solidFill>
                            <a:srgbClr val="828282"/>
                          </a:solidFill>
                        </a:rPr>
                        <a:t>Partners receive 5% partner payment for any loan amount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9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7013" marR="0" indent="-227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A9A98"/>
                        </a:buClr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lang="en-US" sz="1300" baseline="0" dirty="0" smtClean="0">
                          <a:solidFill>
                            <a:srgbClr val="828282"/>
                          </a:solidFill>
                        </a:rPr>
                        <a:t>Generate incremental revenue to support your programs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9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9581">
                <a:tc>
                  <a:txBody>
                    <a:bodyPr/>
                    <a:lstStyle/>
                    <a:p>
                      <a:pPr marL="227013" marR="0" indent="-227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A9A98"/>
                        </a:buClr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828282"/>
                          </a:solidFill>
                        </a:rPr>
                        <a:t>Minimum</a:t>
                      </a:r>
                      <a:r>
                        <a:rPr lang="en-US" sz="1300" baseline="0" dirty="0" smtClean="0">
                          <a:solidFill>
                            <a:srgbClr val="828282"/>
                          </a:solidFill>
                        </a:rPr>
                        <a:t> documentation requirements</a:t>
                      </a:r>
                      <a:endParaRPr lang="en-US" sz="1300" dirty="0" smtClean="0">
                        <a:solidFill>
                          <a:srgbClr val="828282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indent="-227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A9A98"/>
                        </a:buClr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lang="en-US" sz="1300" baseline="0" dirty="0" smtClean="0">
                          <a:solidFill>
                            <a:srgbClr val="828282"/>
                          </a:solidFill>
                        </a:rPr>
                        <a:t>Easy to help clients apply; our clients get funds when they need them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9581">
                <a:tc>
                  <a:txBody>
                    <a:bodyPr/>
                    <a:lstStyle/>
                    <a:p>
                      <a:pPr marL="227013" marR="0" indent="-227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A9A98"/>
                        </a:buClr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828282"/>
                          </a:solidFill>
                        </a:rPr>
                        <a:t>Responsive</a:t>
                      </a:r>
                      <a:r>
                        <a:rPr lang="en-US" sz="1300" baseline="0" dirty="0" smtClean="0">
                          <a:solidFill>
                            <a:srgbClr val="828282"/>
                          </a:solidFill>
                        </a:rPr>
                        <a:t> and dedicated OF staff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A9A98"/>
                        </a:buClr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endParaRPr lang="en-US" sz="1300" dirty="0" smtClean="0">
                        <a:solidFill>
                          <a:srgbClr val="828282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7013" marR="0" indent="-227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A9A98"/>
                        </a:buClr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828282"/>
                          </a:solidFill>
                        </a:rPr>
                        <a:t>Get questions answered</a:t>
                      </a:r>
                      <a:r>
                        <a:rPr lang="en-US" sz="1300" baseline="0" dirty="0" smtClean="0">
                          <a:solidFill>
                            <a:srgbClr val="828282"/>
                          </a:solidFill>
                        </a:rPr>
                        <a:t> quickly, keeping you and your clients updated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9581">
                <a:tc>
                  <a:txBody>
                    <a:bodyPr/>
                    <a:lstStyle/>
                    <a:p>
                      <a:pPr marL="227013" marR="0" indent="-227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A9A98"/>
                        </a:buClr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lang="en-US" sz="1300" baseline="0" dirty="0" smtClean="0">
                          <a:solidFill>
                            <a:srgbClr val="828282"/>
                          </a:solidFill>
                        </a:rPr>
                        <a:t>Transparent q</a:t>
                      </a:r>
                      <a:r>
                        <a:rPr lang="en-US" sz="1300" dirty="0" smtClean="0">
                          <a:solidFill>
                            <a:srgbClr val="828282"/>
                          </a:solidFill>
                        </a:rPr>
                        <a:t>ualification</a:t>
                      </a:r>
                      <a:r>
                        <a:rPr lang="en-US" sz="1300" baseline="0" dirty="0" smtClean="0">
                          <a:solidFill>
                            <a:srgbClr val="828282"/>
                          </a:solidFill>
                        </a:rPr>
                        <a:t> checklist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A9A98"/>
                        </a:buClr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endParaRPr lang="en-US" sz="1300" dirty="0" smtClean="0">
                        <a:solidFill>
                          <a:srgbClr val="828282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indent="-227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A9A98"/>
                        </a:buClr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lang="en-US" sz="1300" baseline="0" dirty="0" smtClean="0">
                          <a:solidFill>
                            <a:srgbClr val="828282"/>
                          </a:solidFill>
                        </a:rPr>
                        <a:t>Easy to determine who to refer, increasing loan approval rates for your clients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9581">
                <a:tc>
                  <a:txBody>
                    <a:bodyPr/>
                    <a:lstStyle/>
                    <a:p>
                      <a:pPr marL="227013" marR="0" indent="-227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A9A98"/>
                        </a:buClr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828282"/>
                          </a:solidFill>
                        </a:rPr>
                        <a:t>Training support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7013" marR="0" indent="-227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A9A98"/>
                        </a:buClr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lang="en-US" sz="1300" baseline="0" dirty="0" smtClean="0">
                          <a:solidFill>
                            <a:srgbClr val="828282"/>
                          </a:solidFill>
                        </a:rPr>
                        <a:t>Helps determine who to refer, so more of your clients get approved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9581">
                <a:tc>
                  <a:txBody>
                    <a:bodyPr/>
                    <a:lstStyle/>
                    <a:p>
                      <a:pPr marL="227013" marR="0" indent="-227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A9A98"/>
                        </a:buClr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828282"/>
                          </a:solidFill>
                        </a:rPr>
                        <a:t>Marketing</a:t>
                      </a:r>
                      <a:r>
                        <a:rPr lang="en-US" sz="1300" baseline="0" dirty="0" smtClean="0">
                          <a:solidFill>
                            <a:srgbClr val="828282"/>
                          </a:solidFill>
                        </a:rPr>
                        <a:t> support including co-branded or white-label collateral</a:t>
                      </a:r>
                      <a:endParaRPr lang="en-US" sz="1300" dirty="0" smtClean="0">
                        <a:solidFill>
                          <a:srgbClr val="828282"/>
                        </a:solidFill>
                      </a:endParaRPr>
                    </a:p>
                  </a:txBody>
                  <a:tcPr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indent="-227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A9A98"/>
                        </a:buClr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lang="en-US" sz="1300" baseline="0" dirty="0" smtClean="0">
                          <a:solidFill>
                            <a:srgbClr val="828282"/>
                          </a:solidFill>
                        </a:rPr>
                        <a:t>Helps you market and sell more effectively, winning more deals</a:t>
                      </a:r>
                    </a:p>
                  </a:txBody>
                  <a:tcPr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43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457200" y="1371600"/>
          <a:ext cx="8229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Partnership Process</a:t>
            </a:r>
          </a:p>
        </p:txBody>
      </p:sp>
    </p:spTree>
    <p:extLst>
      <p:ext uri="{BB962C8B-B14F-4D97-AF65-F5344CB8AC3E}">
        <p14:creationId xmlns:p14="http://schemas.microsoft.com/office/powerpoint/2010/main" val="1896313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We Help You Refer, Retain &amp; Acquire Clients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070297"/>
              </p:ext>
            </p:extLst>
          </p:nvPr>
        </p:nvGraphicFramePr>
        <p:xfrm>
          <a:off x="-381000" y="1905000"/>
          <a:ext cx="82296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2516881" y="3169432"/>
            <a:ext cx="1992057" cy="1585935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marL="0" marR="0" lvl="0" indent="0" algn="l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Promote Your Program:</a:t>
            </a:r>
          </a:p>
          <a:p>
            <a:pPr marL="0" marR="0" lvl="0" indent="0" algn="l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Small Business e-Newsletter</a:t>
            </a:r>
          </a:p>
          <a:p>
            <a:pPr marL="0" marR="0" lvl="0" indent="0" algn="l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Small Business Blog</a:t>
            </a:r>
          </a:p>
          <a:p>
            <a:pPr marL="0" marR="0" lvl="0" indent="0" algn="l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Small Business Social Media</a:t>
            </a:r>
          </a:p>
          <a:p>
            <a:pPr marL="0" marR="0" lvl="0" indent="0" algn="l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Feature Your Program on Borrower Resource Page</a:t>
            </a:r>
          </a:p>
          <a:p>
            <a:pPr marL="171450" marR="0" lvl="0" indent="-171450" algn="l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Char char="-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999" y="5605790"/>
            <a:ext cx="2743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*Once a shared client is identified.</a:t>
            </a:r>
          </a:p>
        </p:txBody>
      </p:sp>
      <p:pic>
        <p:nvPicPr>
          <p:cNvPr id="7" name="Picture 6" descr="alicia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1336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40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76400" y="1143000"/>
            <a:ext cx="4876800" cy="990600"/>
          </a:xfrm>
        </p:spPr>
        <p:txBody>
          <a:bodyPr anchor="t" anchorCtr="0">
            <a:noAutofit/>
          </a:bodyPr>
          <a:lstStyle/>
          <a:p>
            <a:r>
              <a:rPr lang="en-US" dirty="0"/>
              <a:t>Co-Marketing Plan 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" y="1905000"/>
          <a:ext cx="7924800" cy="4026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56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191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91938">
                <a:tc>
                  <a:txBody>
                    <a:bodyPr/>
                    <a:lstStyle/>
                    <a:p>
                      <a:pPr algn="ctr"/>
                      <a:endParaRPr lang="en-US" sz="1600" b="1" baseline="0" dirty="0"/>
                    </a:p>
                  </a:txBody>
                  <a:tcPr marL="0" marR="182880" marT="0"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5A9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baseline="0" dirty="0">
                        <a:solidFill>
                          <a:srgbClr val="5A9A98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baseline="0" dirty="0">
                          <a:solidFill>
                            <a:srgbClr val="5A9A98"/>
                          </a:solidFill>
                        </a:rPr>
                        <a:t>REFERRAL</a:t>
                      </a:r>
                      <a:endParaRPr lang="en-US" sz="1400" b="0" i="1" baseline="0" dirty="0">
                        <a:solidFill>
                          <a:srgbClr val="5A9A98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baseline="0" dirty="0">
                          <a:solidFill>
                            <a:srgbClr val="5A9A98"/>
                          </a:solidFill>
                        </a:rPr>
                        <a:t>Customized Go To Market Kit</a:t>
                      </a:r>
                      <a:endParaRPr lang="en-US" sz="1800" b="0" i="1" baseline="0" dirty="0">
                        <a:solidFill>
                          <a:srgbClr val="5A9A98"/>
                        </a:solidFill>
                      </a:endParaRPr>
                    </a:p>
                  </a:txBody>
                  <a:tcPr marT="0"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5A9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8211">
                <a:tc>
                  <a:txBody>
                    <a:bodyPr/>
                    <a:lstStyle/>
                    <a:p>
                      <a:pPr marL="285750" indent="-285750" algn="r">
                        <a:lnSpc>
                          <a:spcPct val="130000"/>
                        </a:lnSpc>
                        <a:buFontTx/>
                        <a:buNone/>
                      </a:pPr>
                      <a:r>
                        <a:rPr lang="en-US" sz="1400" b="1" baseline="0" dirty="0">
                          <a:solidFill>
                            <a:srgbClr val="828282"/>
                          </a:solidFill>
                        </a:rPr>
                        <a:t>Co-Present  Lending Content</a:t>
                      </a:r>
                    </a:p>
                    <a:p>
                      <a:pPr marL="285750" indent="-285750" algn="r">
                        <a:lnSpc>
                          <a:spcPct val="130000"/>
                        </a:lnSpc>
                        <a:buFontTx/>
                        <a:buNone/>
                      </a:pPr>
                      <a:endParaRPr lang="en-US" sz="1400" b="1" baseline="0" dirty="0">
                        <a:solidFill>
                          <a:srgbClr val="828282"/>
                        </a:solidFill>
                      </a:endParaRPr>
                    </a:p>
                    <a:p>
                      <a:pPr marL="285750" marR="0" indent="-285750" algn="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>
                          <a:solidFill>
                            <a:srgbClr val="828282"/>
                          </a:solidFill>
                        </a:rPr>
                        <a:t>Other </a:t>
                      </a:r>
                    </a:p>
                    <a:p>
                      <a:pPr marL="285750" marR="0" indent="-285750" algn="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>
                          <a:solidFill>
                            <a:srgbClr val="828282"/>
                          </a:solidFill>
                        </a:rPr>
                        <a:t>Marketing Collateral</a:t>
                      </a:r>
                    </a:p>
                    <a:p>
                      <a:pPr marL="285750" marR="0" indent="-285750" algn="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>
                          <a:solidFill>
                            <a:srgbClr val="828282"/>
                          </a:solidFill>
                        </a:rPr>
                        <a:t>Product Content</a:t>
                      </a:r>
                    </a:p>
                    <a:p>
                      <a:pPr marL="285750" marR="0" indent="-285750" algn="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>
                          <a:solidFill>
                            <a:srgbClr val="828282"/>
                          </a:solidFill>
                        </a:rPr>
                        <a:t>Social Media</a:t>
                      </a:r>
                    </a:p>
                    <a:p>
                      <a:pPr marL="285750" marR="0" indent="-285750" algn="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baseline="0" dirty="0">
                        <a:solidFill>
                          <a:srgbClr val="828282"/>
                        </a:solidFill>
                      </a:endParaRPr>
                    </a:p>
                    <a:p>
                      <a:pPr marL="285750" marR="0" indent="-285750" algn="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>
                          <a:solidFill>
                            <a:srgbClr val="828282"/>
                          </a:solidFill>
                        </a:rPr>
                        <a:t>Client Stories</a:t>
                      </a:r>
                    </a:p>
                    <a:p>
                      <a:pPr marL="285750" indent="-285750" algn="r">
                        <a:lnSpc>
                          <a:spcPct val="130000"/>
                        </a:lnSpc>
                        <a:buFontTx/>
                        <a:buNone/>
                      </a:pPr>
                      <a:endParaRPr lang="en-US" sz="1400" b="1" baseline="0" dirty="0">
                        <a:solidFill>
                          <a:srgbClr val="828282"/>
                        </a:solidFill>
                      </a:endParaRPr>
                    </a:p>
                    <a:p>
                      <a:pPr marL="285750" marR="0" indent="-285750" algn="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baseline="0" dirty="0">
                        <a:solidFill>
                          <a:srgbClr val="828282"/>
                        </a:solidFill>
                      </a:endParaRPr>
                    </a:p>
                    <a:p>
                      <a:pPr marL="285750" marR="0" indent="-285750" algn="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baseline="0" dirty="0">
                        <a:solidFill>
                          <a:srgbClr val="828282"/>
                        </a:solidFill>
                      </a:endParaRPr>
                    </a:p>
                  </a:txBody>
                  <a:tcPr marL="0" marR="18288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A9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rgbClr val="828282"/>
                          </a:solidFill>
                        </a:rPr>
                        <a:t>Co-present at Seminars, Workshops – Examples:  Lending Options, How to Prepare for Loan Application </a:t>
                      </a:r>
                    </a:p>
                    <a:p>
                      <a:pPr marL="285750" indent="-285750" algn="l">
                        <a:lnSpc>
                          <a:spcPct val="130000"/>
                        </a:lnSpc>
                        <a:buFontTx/>
                        <a:buNone/>
                      </a:pPr>
                      <a:r>
                        <a:rPr lang="en-US" sz="1400" dirty="0">
                          <a:solidFill>
                            <a:srgbClr val="828282"/>
                          </a:solidFill>
                        </a:rPr>
                        <a:t>Provide content for your</a:t>
                      </a:r>
                      <a:r>
                        <a:rPr lang="en-US" sz="1400" baseline="0" dirty="0">
                          <a:solidFill>
                            <a:srgbClr val="828282"/>
                          </a:solidFill>
                        </a:rPr>
                        <a:t> team to create a video tutorial</a:t>
                      </a:r>
                      <a:endParaRPr lang="en-US" sz="1400" dirty="0">
                        <a:solidFill>
                          <a:srgbClr val="828282"/>
                        </a:solidFill>
                      </a:endParaRPr>
                    </a:p>
                    <a:p>
                      <a:pPr marL="285750" indent="-285750">
                        <a:lnSpc>
                          <a:spcPct val="130000"/>
                        </a:lnSpc>
                        <a:buFontTx/>
                        <a:buNone/>
                      </a:pPr>
                      <a:r>
                        <a:rPr lang="en-US" sz="1400" dirty="0">
                          <a:solidFill>
                            <a:srgbClr val="828282"/>
                          </a:solidFill>
                        </a:rPr>
                        <a:t>1-Pager</a:t>
                      </a:r>
                      <a:r>
                        <a:rPr lang="en-US" sz="1400" baseline="0" dirty="0">
                          <a:solidFill>
                            <a:srgbClr val="828282"/>
                          </a:solidFill>
                        </a:rPr>
                        <a:t> (EN/SP), Retail Brochure (EN/SP)</a:t>
                      </a:r>
                      <a:endParaRPr lang="en-US" sz="1400" dirty="0">
                        <a:solidFill>
                          <a:srgbClr val="828282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rgbClr val="828282"/>
                          </a:solidFill>
                        </a:rPr>
                        <a:t>Link to opportunityfundloan.org (EN/SP)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rgbClr val="828282"/>
                          </a:solidFill>
                        </a:rPr>
                        <a:t>Social media “snippets” re: lending (EN/SP), blog content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rgbClr val="828282"/>
                          </a:solidFill>
                        </a:rPr>
                        <a:t>X-promote on What Our Entrepreneurs Say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rgbClr val="828282"/>
                          </a:solidFill>
                        </a:rPr>
                        <a:t>Share a Joint Success Story</a:t>
                      </a:r>
                    </a:p>
                  </a:txBody>
                  <a:tcPr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A9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066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447537"/>
              </p:ext>
            </p:extLst>
          </p:nvPr>
        </p:nvGraphicFramePr>
        <p:xfrm>
          <a:off x="762000" y="1143000"/>
          <a:ext cx="7315200" cy="3730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91938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en-US" sz="1400" b="0" i="1" baseline="0" dirty="0">
                        <a:solidFill>
                          <a:srgbClr val="5A9A98"/>
                        </a:solidFill>
                      </a:endParaRPr>
                    </a:p>
                    <a:p>
                      <a:pPr algn="l">
                        <a:lnSpc>
                          <a:spcPct val="90000"/>
                        </a:lnSpc>
                      </a:pPr>
                      <a:endParaRPr lang="en-US" sz="1400" b="0" i="1" baseline="0" dirty="0">
                        <a:solidFill>
                          <a:srgbClr val="5A9A98"/>
                        </a:solidFill>
                      </a:endParaRPr>
                    </a:p>
                    <a:p>
                      <a:pPr algn="l">
                        <a:lnSpc>
                          <a:spcPct val="90000"/>
                        </a:lnSpc>
                      </a:pPr>
                      <a:endParaRPr lang="en-US" sz="1400" b="0" i="1" baseline="0" dirty="0">
                        <a:solidFill>
                          <a:srgbClr val="5A9A98"/>
                        </a:solidFill>
                      </a:endParaRPr>
                    </a:p>
                    <a:p>
                      <a:pPr algn="l">
                        <a:lnSpc>
                          <a:spcPct val="90000"/>
                        </a:lnSpc>
                      </a:pPr>
                      <a:endParaRPr lang="en-US" sz="1400" b="0" i="1" baseline="0" dirty="0">
                        <a:solidFill>
                          <a:srgbClr val="5A9A98"/>
                        </a:solidFill>
                      </a:endParaRPr>
                    </a:p>
                  </a:txBody>
                  <a:tcPr marT="0"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5A9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5A9A98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5A9A98"/>
                          </a:solidFill>
                        </a:rPr>
                        <a:t>RETENTION &amp;</a:t>
                      </a:r>
                      <a:r>
                        <a:rPr lang="en-US" sz="2400" baseline="0" dirty="0">
                          <a:solidFill>
                            <a:srgbClr val="5A9A98"/>
                          </a:solidFill>
                        </a:rPr>
                        <a:t> ACQUISITION</a:t>
                      </a:r>
                      <a:endParaRPr lang="en-US" sz="2400" dirty="0">
                        <a:solidFill>
                          <a:srgbClr val="5A9A98"/>
                        </a:solidFill>
                      </a:endParaRPr>
                    </a:p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2400" b="0" i="1" baseline="0" dirty="0">
                          <a:solidFill>
                            <a:srgbClr val="5A9A98"/>
                          </a:solidFill>
                        </a:rPr>
                        <a:t>Cross Promote in Opportunity Fund’s Marketing Channels</a:t>
                      </a:r>
                    </a:p>
                  </a:txBody>
                  <a:tcPr marT="0"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5A9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8211">
                <a:tc>
                  <a:txBody>
                    <a:bodyPr/>
                    <a:lstStyle/>
                    <a:p>
                      <a:pPr marL="285750" indent="-285750" algn="r">
                        <a:lnSpc>
                          <a:spcPct val="130000"/>
                        </a:lnSpc>
                        <a:buFontTx/>
                        <a:buNone/>
                      </a:pPr>
                      <a:r>
                        <a:rPr lang="en-US" sz="1400" b="1" baseline="0" dirty="0">
                          <a:solidFill>
                            <a:srgbClr val="828282"/>
                          </a:solidFill>
                        </a:rPr>
                        <a:t>Small Business E-Newsletter</a:t>
                      </a:r>
                    </a:p>
                    <a:p>
                      <a:pPr marL="285750" indent="-285750" algn="r">
                        <a:lnSpc>
                          <a:spcPct val="130000"/>
                        </a:lnSpc>
                        <a:buFontTx/>
                        <a:buNone/>
                      </a:pPr>
                      <a:endParaRPr lang="en-US" sz="1400" b="1" baseline="0" dirty="0">
                        <a:solidFill>
                          <a:srgbClr val="828282"/>
                        </a:solidFill>
                      </a:endParaRPr>
                    </a:p>
                    <a:p>
                      <a:pPr marL="285750" marR="0" indent="-285750" algn="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>
                          <a:solidFill>
                            <a:srgbClr val="828282"/>
                          </a:solidFill>
                        </a:rPr>
                        <a:t>Small Business Blog</a:t>
                      </a:r>
                    </a:p>
                    <a:p>
                      <a:pPr marL="285750" marR="0" indent="-285750" algn="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baseline="0" dirty="0">
                        <a:solidFill>
                          <a:srgbClr val="828282"/>
                        </a:solidFill>
                      </a:endParaRPr>
                    </a:p>
                    <a:p>
                      <a:pPr marL="285750" marR="0" indent="-285750" algn="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>
                          <a:solidFill>
                            <a:srgbClr val="828282"/>
                          </a:solidFill>
                        </a:rPr>
                        <a:t>Small Business Social Media</a:t>
                      </a:r>
                    </a:p>
                    <a:p>
                      <a:pPr marL="285750" marR="0" indent="-285750" algn="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>
                          <a:solidFill>
                            <a:srgbClr val="828282"/>
                          </a:solidFill>
                        </a:rPr>
                        <a:t>OF Web Site</a:t>
                      </a:r>
                    </a:p>
                    <a:p>
                      <a:pPr marL="285750" marR="0" indent="-285750" algn="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baseline="0" dirty="0">
                        <a:solidFill>
                          <a:srgbClr val="828282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>
                        <a:solidFill>
                          <a:srgbClr val="828282"/>
                        </a:solidFill>
                      </a:endParaRPr>
                    </a:p>
                  </a:txBody>
                  <a:tcPr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A9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30000"/>
                        </a:lnSpc>
                        <a:buFontTx/>
                        <a:buNone/>
                      </a:pPr>
                      <a:r>
                        <a:rPr lang="en-US" sz="1400" dirty="0">
                          <a:solidFill>
                            <a:srgbClr val="828282"/>
                          </a:solidFill>
                        </a:rPr>
                        <a:t>Include an</a:t>
                      </a:r>
                      <a:r>
                        <a:rPr lang="en-US" sz="1400" baseline="0" dirty="0">
                          <a:solidFill>
                            <a:srgbClr val="828282"/>
                          </a:solidFill>
                        </a:rPr>
                        <a:t> article </a:t>
                      </a:r>
                      <a:r>
                        <a:rPr lang="en-US" sz="1400" baseline="0" dirty="0" smtClean="0">
                          <a:solidFill>
                            <a:srgbClr val="828282"/>
                          </a:solidFill>
                        </a:rPr>
                        <a:t>on Partner seminar</a:t>
                      </a:r>
                      <a:r>
                        <a:rPr lang="en-US" sz="1400" baseline="0" dirty="0">
                          <a:solidFill>
                            <a:srgbClr val="828282"/>
                          </a:solidFill>
                        </a:rPr>
                        <a:t>, workshop, networking opportunities</a:t>
                      </a:r>
                      <a:endParaRPr lang="en-US" sz="1400" dirty="0">
                        <a:solidFill>
                          <a:srgbClr val="828282"/>
                        </a:solidFill>
                      </a:endParaRPr>
                    </a:p>
                    <a:p>
                      <a:pPr marL="285750" indent="-285750">
                        <a:lnSpc>
                          <a:spcPct val="130000"/>
                        </a:lnSpc>
                        <a:buFontTx/>
                        <a:buNone/>
                      </a:pPr>
                      <a:r>
                        <a:rPr lang="en-US" sz="1400" dirty="0">
                          <a:solidFill>
                            <a:srgbClr val="828282"/>
                          </a:solidFill>
                        </a:rPr>
                        <a:t>Promote</a:t>
                      </a:r>
                      <a:r>
                        <a:rPr lang="en-US" sz="1400" baseline="0" dirty="0">
                          <a:solidFill>
                            <a:srgbClr val="828282"/>
                          </a:solidFill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rgbClr val="828282"/>
                          </a:solidFill>
                        </a:rPr>
                        <a:t>Partner </a:t>
                      </a:r>
                      <a:r>
                        <a:rPr lang="en-US" sz="1400" baseline="0" dirty="0">
                          <a:solidFill>
                            <a:srgbClr val="828282"/>
                          </a:solidFill>
                        </a:rPr>
                        <a:t>in a blog post, events whenever scheduled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>
                        <a:solidFill>
                          <a:srgbClr val="828282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rgbClr val="828282"/>
                          </a:solidFill>
                        </a:rPr>
                        <a:t>and on Twitter/FB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rgbClr val="828282"/>
                          </a:solidFill>
                        </a:rPr>
                        <a:t>Promote </a:t>
                      </a:r>
                      <a:r>
                        <a:rPr lang="en-US" sz="1400" baseline="0" dirty="0" smtClean="0">
                          <a:solidFill>
                            <a:srgbClr val="828282"/>
                          </a:solidFill>
                        </a:rPr>
                        <a:t>Partner’s </a:t>
                      </a:r>
                      <a:r>
                        <a:rPr lang="en-US" sz="1400" baseline="0" dirty="0">
                          <a:solidFill>
                            <a:srgbClr val="828282"/>
                          </a:solidFill>
                        </a:rPr>
                        <a:t>program on our Borrower Resource Page</a:t>
                      </a:r>
                    </a:p>
                  </a:txBody>
                  <a:tcPr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A9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53227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pportunity Fund Color Scheme">
      <a:dk1>
        <a:srgbClr val="3F3F3F"/>
      </a:dk1>
      <a:lt1>
        <a:sysClr val="window" lastClr="FFFFFF"/>
      </a:lt1>
      <a:dk2>
        <a:srgbClr val="262626"/>
      </a:dk2>
      <a:lt2>
        <a:srgbClr val="FFFFFF"/>
      </a:lt2>
      <a:accent1>
        <a:srgbClr val="F3901D"/>
      </a:accent1>
      <a:accent2>
        <a:srgbClr val="F0CB00"/>
      </a:accent2>
      <a:accent3>
        <a:srgbClr val="AFBD22"/>
      </a:accent3>
      <a:accent4>
        <a:srgbClr val="5A9A98"/>
      </a:accent4>
      <a:accent5>
        <a:srgbClr val="8B9B93"/>
      </a:accent5>
      <a:accent6>
        <a:srgbClr val="34460D"/>
      </a:accent6>
      <a:hlink>
        <a:srgbClr val="F3901D"/>
      </a:hlink>
      <a:folHlink>
        <a:srgbClr val="AFBD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pportunity Fund Color Scheme">
      <a:dk1>
        <a:srgbClr val="3F3F3F"/>
      </a:dk1>
      <a:lt1>
        <a:sysClr val="window" lastClr="FFFFFF"/>
      </a:lt1>
      <a:dk2>
        <a:srgbClr val="262626"/>
      </a:dk2>
      <a:lt2>
        <a:srgbClr val="FFFFFF"/>
      </a:lt2>
      <a:accent1>
        <a:srgbClr val="F3901D"/>
      </a:accent1>
      <a:accent2>
        <a:srgbClr val="AFBD22"/>
      </a:accent2>
      <a:accent3>
        <a:srgbClr val="F0CB00"/>
      </a:accent3>
      <a:accent4>
        <a:srgbClr val="5A9A98"/>
      </a:accent4>
      <a:accent5>
        <a:srgbClr val="8B9B93"/>
      </a:accent5>
      <a:accent6>
        <a:srgbClr val="34460D"/>
      </a:accent6>
      <a:hlink>
        <a:srgbClr val="F3901D"/>
      </a:hlink>
      <a:folHlink>
        <a:srgbClr val="AFBD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pportunity Fund Color Scheme">
      <a:dk1>
        <a:srgbClr val="3F3F3F"/>
      </a:dk1>
      <a:lt1>
        <a:sysClr val="window" lastClr="FFFFFF"/>
      </a:lt1>
      <a:dk2>
        <a:srgbClr val="262626"/>
      </a:dk2>
      <a:lt2>
        <a:srgbClr val="FFFFFF"/>
      </a:lt2>
      <a:accent1>
        <a:srgbClr val="F3901D"/>
      </a:accent1>
      <a:accent2>
        <a:srgbClr val="F0CB00"/>
      </a:accent2>
      <a:accent3>
        <a:srgbClr val="AFBD22"/>
      </a:accent3>
      <a:accent4>
        <a:srgbClr val="5A9A98"/>
      </a:accent4>
      <a:accent5>
        <a:srgbClr val="8B9B93"/>
      </a:accent5>
      <a:accent6>
        <a:srgbClr val="34460D"/>
      </a:accent6>
      <a:hlink>
        <a:srgbClr val="F3901D"/>
      </a:hlink>
      <a:folHlink>
        <a:srgbClr val="AFBD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pportunity Fund Color Scheme">
      <a:dk1>
        <a:srgbClr val="3F3F3F"/>
      </a:dk1>
      <a:lt1>
        <a:sysClr val="window" lastClr="FFFFFF"/>
      </a:lt1>
      <a:dk2>
        <a:srgbClr val="262626"/>
      </a:dk2>
      <a:lt2>
        <a:srgbClr val="FFFFFF"/>
      </a:lt2>
      <a:accent1>
        <a:srgbClr val="F3901D"/>
      </a:accent1>
      <a:accent2>
        <a:srgbClr val="F0CB00"/>
      </a:accent2>
      <a:accent3>
        <a:srgbClr val="AFBD22"/>
      </a:accent3>
      <a:accent4>
        <a:srgbClr val="5A9A98"/>
      </a:accent4>
      <a:accent5>
        <a:srgbClr val="8B9B93"/>
      </a:accent5>
      <a:accent6>
        <a:srgbClr val="34460D"/>
      </a:accent6>
      <a:hlink>
        <a:srgbClr val="F3901D"/>
      </a:hlink>
      <a:folHlink>
        <a:srgbClr val="AFBD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pportunity Fund Color Scheme">
      <a:dk1>
        <a:srgbClr val="3F3F3F"/>
      </a:dk1>
      <a:lt1>
        <a:sysClr val="window" lastClr="FFFFFF"/>
      </a:lt1>
      <a:dk2>
        <a:srgbClr val="262626"/>
      </a:dk2>
      <a:lt2>
        <a:srgbClr val="FFFFFF"/>
      </a:lt2>
      <a:accent1>
        <a:srgbClr val="F3901D"/>
      </a:accent1>
      <a:accent2>
        <a:srgbClr val="F0CB00"/>
      </a:accent2>
      <a:accent3>
        <a:srgbClr val="AFBD22"/>
      </a:accent3>
      <a:accent4>
        <a:srgbClr val="5A9A98"/>
      </a:accent4>
      <a:accent5>
        <a:srgbClr val="8B9B93"/>
      </a:accent5>
      <a:accent6>
        <a:srgbClr val="34460D"/>
      </a:accent6>
      <a:hlink>
        <a:srgbClr val="F3901D"/>
      </a:hlink>
      <a:folHlink>
        <a:srgbClr val="AFBD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pportunity Fund Color Scheme">
      <a:dk1>
        <a:srgbClr val="3F3F3F"/>
      </a:dk1>
      <a:lt1>
        <a:sysClr val="window" lastClr="FFFFFF"/>
      </a:lt1>
      <a:dk2>
        <a:srgbClr val="262626"/>
      </a:dk2>
      <a:lt2>
        <a:srgbClr val="FFFFFF"/>
      </a:lt2>
      <a:accent1>
        <a:srgbClr val="F3901D"/>
      </a:accent1>
      <a:accent2>
        <a:srgbClr val="F0CB00"/>
      </a:accent2>
      <a:accent3>
        <a:srgbClr val="AFBD22"/>
      </a:accent3>
      <a:accent4>
        <a:srgbClr val="5A9A98"/>
      </a:accent4>
      <a:accent5>
        <a:srgbClr val="8B9B93"/>
      </a:accent5>
      <a:accent6>
        <a:srgbClr val="34460D"/>
      </a:accent6>
      <a:hlink>
        <a:srgbClr val="F3901D"/>
      </a:hlink>
      <a:folHlink>
        <a:srgbClr val="AFBD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45678</TotalTime>
  <Words>1635</Words>
  <Application>Microsoft Office PowerPoint</Application>
  <PresentationFormat>Custom</PresentationFormat>
  <Paragraphs>235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Custom Design</vt:lpstr>
      <vt:lpstr>Office Theme</vt:lpstr>
      <vt:lpstr>1_Custom Design</vt:lpstr>
      <vt:lpstr>2_Custom Design</vt:lpstr>
      <vt:lpstr>3_Custom Design</vt:lpstr>
      <vt:lpstr>4_Custom Design</vt:lpstr>
      <vt:lpstr>1_Office Theme</vt:lpstr>
      <vt:lpstr>Changing Face of  Business Support</vt:lpstr>
      <vt:lpstr>PowerPoint Presentation</vt:lpstr>
      <vt:lpstr>Opportunity Fund Small Business Program</vt:lpstr>
      <vt:lpstr>PowerPoint Presentation</vt:lpstr>
      <vt:lpstr>Community Partner Program</vt:lpstr>
      <vt:lpstr>Community Partnership Process</vt:lpstr>
      <vt:lpstr>We Help You Refer, Retain &amp; Acquire Clients</vt:lpstr>
      <vt:lpstr>Co-Marketing Plan  </vt:lpstr>
      <vt:lpstr>PowerPoint Presentation</vt:lpstr>
      <vt:lpstr>How does the Small Business Community Partner Co-Marketing Program work?</vt:lpstr>
      <vt:lpstr>The Microloan Solution</vt:lpstr>
      <vt:lpstr>Formalizing our Partnerships</vt:lpstr>
      <vt:lpstr>Let’s Work Together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sansekerta</dc:creator>
  <cp:lastModifiedBy>user4</cp:lastModifiedBy>
  <cp:revision>1657</cp:revision>
  <cp:lastPrinted>2017-06-05T19:48:01Z</cp:lastPrinted>
  <dcterms:created xsi:type="dcterms:W3CDTF">2011-07-28T00:54:29Z</dcterms:created>
  <dcterms:modified xsi:type="dcterms:W3CDTF">2017-06-07T04:56:11Z</dcterms:modified>
</cp:coreProperties>
</file>