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removePersonalInfoOnSave="1" saveSubsetFonts="1" autoCompressPictures="0">
  <p:sldMasterIdLst>
    <p:sldMasterId id="2147487723" r:id="rId1"/>
  </p:sldMasterIdLst>
  <p:notesMasterIdLst>
    <p:notesMasterId r:id="rId30"/>
  </p:notesMasterIdLst>
  <p:handoutMasterIdLst>
    <p:handoutMasterId r:id="rId31"/>
  </p:handoutMasterIdLst>
  <p:sldIdLst>
    <p:sldId id="515" r:id="rId2"/>
    <p:sldId id="519" r:id="rId3"/>
    <p:sldId id="527" r:id="rId4"/>
    <p:sldId id="445" r:id="rId5"/>
    <p:sldId id="448" r:id="rId6"/>
    <p:sldId id="450" r:id="rId7"/>
    <p:sldId id="502" r:id="rId8"/>
    <p:sldId id="449" r:id="rId9"/>
    <p:sldId id="503" r:id="rId10"/>
    <p:sldId id="512" r:id="rId11"/>
    <p:sldId id="451" r:id="rId12"/>
    <p:sldId id="487" r:id="rId13"/>
    <p:sldId id="520" r:id="rId14"/>
    <p:sldId id="508" r:id="rId15"/>
    <p:sldId id="509" r:id="rId16"/>
    <p:sldId id="511" r:id="rId17"/>
    <p:sldId id="510" r:id="rId18"/>
    <p:sldId id="526" r:id="rId19"/>
    <p:sldId id="513" r:id="rId20"/>
    <p:sldId id="447" r:id="rId21"/>
    <p:sldId id="524" r:id="rId22"/>
    <p:sldId id="525" r:id="rId23"/>
    <p:sldId id="523" r:id="rId24"/>
    <p:sldId id="488" r:id="rId25"/>
    <p:sldId id="498" r:id="rId26"/>
    <p:sldId id="521" r:id="rId27"/>
    <p:sldId id="522" r:id="rId28"/>
    <p:sldId id="518" r:id="rId29"/>
  </p:sldIdLst>
  <p:sldSz cx="12188825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9AF3A747-5DC6-4A64-B4DE-95DD4DF46879}">
          <p14:sldIdLst>
            <p14:sldId id="515"/>
            <p14:sldId id="519"/>
            <p14:sldId id="527"/>
            <p14:sldId id="445"/>
            <p14:sldId id="448"/>
            <p14:sldId id="450"/>
            <p14:sldId id="502"/>
            <p14:sldId id="449"/>
            <p14:sldId id="503"/>
            <p14:sldId id="512"/>
            <p14:sldId id="451"/>
            <p14:sldId id="487"/>
            <p14:sldId id="520"/>
            <p14:sldId id="508"/>
            <p14:sldId id="509"/>
            <p14:sldId id="511"/>
            <p14:sldId id="510"/>
            <p14:sldId id="526"/>
            <p14:sldId id="513"/>
            <p14:sldId id="447"/>
            <p14:sldId id="524"/>
            <p14:sldId id="525"/>
            <p14:sldId id="523"/>
            <p14:sldId id="488"/>
            <p14:sldId id="498"/>
            <p14:sldId id="521"/>
            <p14:sldId id="522"/>
            <p14:sldId id="518"/>
          </p14:sldIdLst>
        </p14:section>
      </p14:sectionLst>
    </p:ext>
    <p:ext uri="{EFAFB233-063F-42B5-8137-9DF3F51BA10A}">
      <p15:sldGuideLst xmlns:p15="http://schemas.microsoft.com/office/powerpoint/2012/main" xmlns="">
        <p15:guide id="1" orient="horz" pos="1196">
          <p15:clr>
            <a:srgbClr val="A4A3A4"/>
          </p15:clr>
        </p15:guide>
        <p15:guide id="2" pos="19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0" name="Author" initials="A" lastIdx="0" clrIdx="9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 scaleToFitPaper="1"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2C000"/>
    <a:srgbClr val="32AC24"/>
    <a:srgbClr val="393A3D"/>
    <a:srgbClr val="DDDFE3"/>
    <a:srgbClr val="C7CAD0"/>
    <a:srgbClr val="000000"/>
    <a:srgbClr val="494A4E"/>
    <a:srgbClr val="EC3DAE"/>
    <a:srgbClr val="1FBBF9"/>
    <a:srgbClr val="00DDD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7835" autoAdjust="0"/>
    <p:restoredTop sz="84342" autoAdjust="0"/>
  </p:normalViewPr>
  <p:slideViewPr>
    <p:cSldViewPr snapToGrid="0" snapToObjects="1" showGuides="1">
      <p:cViewPr>
        <p:scale>
          <a:sx n="28" d="100"/>
          <a:sy n="28" d="100"/>
        </p:scale>
        <p:origin x="-2622" y="-816"/>
      </p:cViewPr>
      <p:guideLst>
        <p:guide orient="horz" pos="1196"/>
        <p:guide pos="190"/>
      </p:guideLst>
    </p:cSldViewPr>
  </p:slideViewPr>
  <p:outlineViewPr>
    <p:cViewPr>
      <p:scale>
        <a:sx n="35" d="100"/>
        <a:sy n="35" d="100"/>
      </p:scale>
      <p:origin x="0" y="-13784"/>
    </p:cViewPr>
    <p:sldLst>
      <p:sld r:id="rId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4224"/>
    </p:cViewPr>
  </p:sorterViewPr>
  <p:notesViewPr>
    <p:cSldViewPr snapToGrid="0" snapToObjects="1" showGuides="1">
      <p:cViewPr varScale="1">
        <p:scale>
          <a:sx n="94" d="100"/>
          <a:sy n="94" d="100"/>
        </p:scale>
        <p:origin x="3616" y="208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/Relationships>
</file>

<file path=ppt/_rels/viewProps.xml.rels><?xml version="1.0" encoding="UTF-8" standalone="yes"?>
<Relationships xmlns="http://schemas.openxmlformats.org/package/2006/relationships"><Relationship Id="rId1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32757" cy="3122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625243" y="0"/>
            <a:ext cx="2232757" cy="3122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65F349-C9CC-0249-8F45-37A9CA37E25D}" type="datetimeFigureOut">
              <a:rPr lang="en-US" sz="800" smtClean="0">
                <a:latin typeface="Arial" charset="0"/>
                <a:ea typeface="Arial" charset="0"/>
                <a:cs typeface="Arial" charset="0"/>
              </a:rPr>
              <a:t>5/9/2017</a:t>
            </a:fld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4222969" y="8930714"/>
            <a:ext cx="2232757" cy="213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 algn="r"/>
            <a:r>
              <a:rPr lang="en-US" sz="800" dirty="0">
                <a:latin typeface="Arial" charset="0"/>
                <a:ea typeface="Arial" charset="0"/>
                <a:cs typeface="Arial" charset="0"/>
              </a:rPr>
              <a:t>Connect with ME on Twitter @MMartinezEA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6455726" y="8930714"/>
            <a:ext cx="402274" cy="213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 algn="l"/>
            <a:fld id="{1A542E9F-C298-A04C-B016-521CBAFAAA48}" type="slidenum">
              <a:rPr lang="en-US" sz="800" smtClean="0">
                <a:latin typeface="Arial" charset="0"/>
                <a:ea typeface="Arial" charset="0"/>
                <a:cs typeface="Arial" charset="0"/>
              </a:rPr>
              <a:pPr algn="l"/>
              <a:t>‹#›</a:t>
            </a:fld>
            <a:endParaRPr lang="en-US" sz="800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7" name="Picture 6" descr="QB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4" y="8851017"/>
            <a:ext cx="909505" cy="2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744157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Date Placeholder 15"/>
          <p:cNvSpPr>
            <a:spLocks noGrp="1"/>
          </p:cNvSpPr>
          <p:nvPr>
            <p:ph type="dt" idx="1"/>
          </p:nvPr>
        </p:nvSpPr>
        <p:spPr>
          <a:xfrm>
            <a:off x="4625243" y="0"/>
            <a:ext cx="2232757" cy="2838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8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fld id="{3A9BEDF2-471B-C942-8CB6-7638F6255FED}" type="datetimeFigureOut">
              <a:rPr lang="en-US" smtClean="0"/>
              <a:pPr/>
              <a:t>5/9/2017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6350" cmpd="sng">
            <a:solidFill>
              <a:srgbClr val="818181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232757" cy="312274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endParaRPr lang="en-US" dirty="0"/>
          </a:p>
        </p:txBody>
      </p:sp>
      <p:sp>
        <p:nvSpPr>
          <p:cNvPr id="12" name="Footer Placeholder 3"/>
          <p:cNvSpPr>
            <a:spLocks noGrp="1"/>
          </p:cNvSpPr>
          <p:nvPr>
            <p:ph type="ftr" sz="quarter" idx="4"/>
          </p:nvPr>
        </p:nvSpPr>
        <p:spPr>
          <a:xfrm>
            <a:off x="4222969" y="8874442"/>
            <a:ext cx="2232757" cy="213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r>
              <a:rPr lang="en-US" sz="800" dirty="0"/>
              <a:t>Connect with ME on Twitter @MMartinezEA</a:t>
            </a:r>
          </a:p>
        </p:txBody>
      </p:sp>
      <p:sp>
        <p:nvSpPr>
          <p:cNvPr id="13" name="Slide Number Placeholder 4"/>
          <p:cNvSpPr>
            <a:spLocks noGrp="1"/>
          </p:cNvSpPr>
          <p:nvPr>
            <p:ph type="sldNum" sz="quarter" idx="5"/>
          </p:nvPr>
        </p:nvSpPr>
        <p:spPr>
          <a:xfrm>
            <a:off x="6455726" y="8874442"/>
            <a:ext cx="402274" cy="213286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 b="0" i="0">
                <a:latin typeface="Arial" charset="0"/>
                <a:ea typeface="Arial" charset="0"/>
                <a:cs typeface="Arial" charset="0"/>
              </a:defRPr>
            </a:lvl1pPr>
          </a:lstStyle>
          <a:p>
            <a:pPr algn="l"/>
            <a:fld id="{1A542E9F-C298-A04C-B016-521CBAFAAA48}" type="slidenum">
              <a:rPr lang="en-US" sz="800" smtClean="0"/>
              <a:pPr algn="l"/>
              <a:t>‹#›</a:t>
            </a:fld>
            <a:endParaRPr lang="en-US" sz="800" dirty="0"/>
          </a:p>
        </p:txBody>
      </p:sp>
      <p:pic>
        <p:nvPicPr>
          <p:cNvPr id="11" name="Picture 10" descr="QBLogo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64" y="8851017"/>
            <a:ext cx="909505" cy="2789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515304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791" rtl="0" eaLnBrk="1" latinLnBrk="0" hangingPunct="1">
      <a:defRPr sz="1100" b="0" i="0" kern="1200">
        <a:solidFill>
          <a:schemeClr val="tx1"/>
        </a:solidFill>
        <a:latin typeface="Arial" charset="0"/>
        <a:ea typeface="Arial" charset="0"/>
        <a:cs typeface="Arial" charset="0"/>
      </a:defRPr>
    </a:lvl1pPr>
    <a:lvl2pPr marL="457791" algn="l" defTabSz="457791" rtl="0" eaLnBrk="1" latinLnBrk="0" hangingPunct="1">
      <a:defRPr sz="1100" b="0" i="0" kern="1200">
        <a:solidFill>
          <a:schemeClr val="tx1"/>
        </a:solidFill>
        <a:latin typeface="Arial" charset="0"/>
        <a:ea typeface="Arial" charset="0"/>
        <a:cs typeface="Arial" charset="0"/>
      </a:defRPr>
    </a:lvl2pPr>
    <a:lvl3pPr marL="915581" algn="l" defTabSz="457791" rtl="0" eaLnBrk="1" latinLnBrk="0" hangingPunct="1">
      <a:defRPr sz="1100" b="0" i="0" kern="1200">
        <a:solidFill>
          <a:schemeClr val="tx1"/>
        </a:solidFill>
        <a:latin typeface="Arial" charset="0"/>
        <a:ea typeface="Arial" charset="0"/>
        <a:cs typeface="Arial" charset="0"/>
      </a:defRPr>
    </a:lvl3pPr>
    <a:lvl4pPr marL="1373372" algn="l" defTabSz="457791" rtl="0" eaLnBrk="1" latinLnBrk="0" hangingPunct="1">
      <a:defRPr sz="1100" b="0" i="0" kern="1200">
        <a:solidFill>
          <a:schemeClr val="tx1"/>
        </a:solidFill>
        <a:latin typeface="Arial" charset="0"/>
        <a:ea typeface="Arial" charset="0"/>
        <a:cs typeface="Arial" charset="0"/>
      </a:defRPr>
    </a:lvl4pPr>
    <a:lvl5pPr marL="1831162" algn="l" defTabSz="457791" rtl="0" eaLnBrk="1" latinLnBrk="0" hangingPunct="1">
      <a:defRPr sz="1100" b="0" i="0" kern="1200">
        <a:solidFill>
          <a:schemeClr val="tx1"/>
        </a:solidFill>
        <a:latin typeface="Arial" charset="0"/>
        <a:ea typeface="Arial" charset="0"/>
        <a:cs typeface="Arial" charset="0"/>
      </a:defRPr>
    </a:lvl5pPr>
    <a:lvl6pPr marL="2288953" algn="l" defTabSz="457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6743" algn="l" defTabSz="457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4532" algn="l" defTabSz="457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62323" algn="l" defTabSz="457791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1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7135610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805339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11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3843015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12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291168925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13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7561191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Demi Bold"/>
                <a:cs typeface="Avenir Next Demi Bold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91405453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Demi Bold"/>
                <a:cs typeface="Avenir Next Demi Bold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99545064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Demi Bold"/>
                <a:cs typeface="Avenir Next Demi Bold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3739990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venir Next Demi Bold"/>
                <a:cs typeface="Avenir Next Demi Bold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409461429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7" name="Shape 13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>
              <a:sym typeface="Arial"/>
            </a:endParaRPr>
          </a:p>
        </p:txBody>
      </p:sp>
      <p:sp>
        <p:nvSpPr>
          <p:cNvPr id="1318" name="Shape 13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21412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11740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C3B4C8-4232-A947-A1FF-C1249CB373D5}" type="slidenum">
              <a:rPr kumimoji="0" lang="en-US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282879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20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74338895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21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5418924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22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57269323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29866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680DD-6B70-0840-A32E-E329A8C4771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191950153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791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C680DD-6B70-0840-A32E-E329A8C47717}" type="slidenum">
              <a:rPr kumimoji="0" lang="en-US" sz="1800" b="0" i="0" u="none" strike="noStrike" kern="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57099072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Shape 1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 dirty="0"/>
          </a:p>
        </p:txBody>
      </p:sp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2586353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3" name="Shape 1363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 lvl="0">
              <a:spcBef>
                <a:spcPts val="0"/>
              </a:spcBef>
              <a:buNone/>
            </a:pPr>
            <a:endParaRPr/>
          </a:p>
        </p:txBody>
      </p:sp>
      <p:sp>
        <p:nvSpPr>
          <p:cNvPr id="1364" name="Shape 1364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0676594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542E9F-C298-A04C-B016-521CBAFAAA48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cs typeface="Arial" charset="0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52300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6" name="Shape 1316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1317" name="Shape 1317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399" cy="3600450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buSzPct val="25000"/>
              <a:buNone/>
            </a:pPr>
            <a:endParaRPr lang="en-US" dirty="0">
              <a:sym typeface="Arial"/>
            </a:endParaRPr>
          </a:p>
        </p:txBody>
      </p:sp>
      <p:sp>
        <p:nvSpPr>
          <p:cNvPr id="1318" name="Shape 1318"/>
          <p:cNvSpPr txBox="1">
            <a:spLocks noGrp="1"/>
          </p:cNvSpPr>
          <p:nvPr>
            <p:ph type="sldNum" idx="12"/>
          </p:nvPr>
        </p:nvSpPr>
        <p:spPr>
          <a:xfrm>
            <a:off x="3884612" y="8685213"/>
            <a:ext cx="2971799" cy="458786"/>
          </a:xfrm>
          <a:prstGeom prst="rect">
            <a:avLst/>
          </a:prstGeom>
          <a:noFill/>
          <a:ln>
            <a:noFill/>
          </a:ln>
        </p:spPr>
        <p:txBody>
          <a:bodyPr lIns="91425" tIns="45700" rIns="91425" bIns="45700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250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ct val="25000"/>
                <a:buFont typeface="Arial"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09481952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4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3331313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5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38186302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6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25624830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/>
              <a:pPr algn="l"/>
              <a:t>7</a:t>
            </a:fld>
            <a:endParaRPr lang="en-US" sz="800" dirty="0"/>
          </a:p>
        </p:txBody>
      </p:sp>
    </p:spTree>
    <p:extLst>
      <p:ext uri="{BB962C8B-B14F-4D97-AF65-F5344CB8AC3E}">
        <p14:creationId xmlns:p14="http://schemas.microsoft.com/office/powerpoint/2010/main" val="14485574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8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83967085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2588" y="685800"/>
            <a:ext cx="6092825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/>
            <a:fld id="{1A542E9F-C298-A04C-B016-521CBAFAAA48}" type="slidenum">
              <a:rPr lang="en-US" sz="800" smtClean="0">
                <a:latin typeface="Avenir Next Demi Bold"/>
                <a:cs typeface="Avenir Next Demi Bold"/>
              </a:rPr>
              <a:pPr algn="l"/>
              <a:t>9</a:t>
            </a:fld>
            <a:endParaRPr lang="en-US" sz="800" dirty="0">
              <a:latin typeface="Avenir Next Demi Bold"/>
              <a:cs typeface="Avenir Next Demi Bold"/>
            </a:endParaRPr>
          </a:p>
        </p:txBody>
      </p:sp>
    </p:spTree>
    <p:extLst>
      <p:ext uri="{BB962C8B-B14F-4D97-AF65-F5344CB8AC3E}">
        <p14:creationId xmlns:p14="http://schemas.microsoft.com/office/powerpoint/2010/main" val="190813841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3603" y="1122363"/>
            <a:ext cx="9141619" cy="2387600"/>
          </a:xfrm>
        </p:spPr>
        <p:txBody>
          <a:bodyPr anchor="b"/>
          <a:lstStyle>
            <a:lvl1pPr algn="ctr"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603" y="3602038"/>
            <a:ext cx="9141619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063" indent="0" algn="ctr">
              <a:buNone/>
              <a:defRPr sz="1999"/>
            </a:lvl2pPr>
            <a:lvl3pPr marL="914126" indent="0" algn="ctr">
              <a:buNone/>
              <a:defRPr sz="1799"/>
            </a:lvl3pPr>
            <a:lvl4pPr marL="1371189" indent="0" algn="ctr">
              <a:buNone/>
              <a:defRPr sz="1600"/>
            </a:lvl4pPr>
            <a:lvl5pPr marL="1828251" indent="0" algn="ctr">
              <a:buNone/>
              <a:defRPr sz="1600"/>
            </a:lvl5pPr>
            <a:lvl6pPr marL="2285314" indent="0" algn="ctr">
              <a:buNone/>
              <a:defRPr sz="1600"/>
            </a:lvl6pPr>
            <a:lvl7pPr marL="2742377" indent="0" algn="ctr">
              <a:buNone/>
              <a:defRPr sz="1600"/>
            </a:lvl7pPr>
            <a:lvl8pPr marL="3199440" indent="0" algn="ctr">
              <a:buNone/>
              <a:defRPr sz="1600"/>
            </a:lvl8pPr>
            <a:lvl9pPr marL="3656503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881680"/>
      </p:ext>
    </p:extLst>
  </p:cSld>
  <p:clrMapOvr>
    <a:masterClrMapping/>
  </p:clrMapOvr>
  <p:hf sldNum="0"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9633613"/>
      </p:ext>
    </p:extLst>
  </p:cSld>
  <p:clrMapOvr>
    <a:masterClrMapping/>
  </p:clrMapOvr>
  <p:hf sldNum="0"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2628" y="365125"/>
            <a:ext cx="262821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7982" y="365125"/>
            <a:ext cx="7732286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465323"/>
      </p:ext>
    </p:extLst>
  </p:cSld>
  <p:clrMapOvr>
    <a:masterClrMapping/>
  </p:clrMapOvr>
  <p:hf sldNum="0"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Agenda">
    <p:bg>
      <p:bgPr>
        <a:solidFill>
          <a:srgbClr val="EC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2"/>
          <p:cNvSpPr>
            <a:spLocks noGrp="1"/>
          </p:cNvSpPr>
          <p:nvPr>
            <p:ph type="body" sz="quarter" idx="19" hasCustomPrompt="1"/>
          </p:nvPr>
        </p:nvSpPr>
        <p:spPr>
          <a:xfrm>
            <a:off x="501175" y="1811134"/>
            <a:ext cx="11105040" cy="4268857"/>
          </a:xfrm>
        </p:spPr>
        <p:txBody>
          <a:bodyPr>
            <a:normAutofit/>
          </a:bodyPr>
          <a:lstStyle>
            <a:lvl1pPr>
              <a:defRPr sz="2598"/>
            </a:lvl1pPr>
            <a:lvl2pPr>
              <a:defRPr sz="2598"/>
            </a:lvl2pPr>
            <a:lvl3pPr>
              <a:defRPr sz="2198"/>
            </a:lvl3pPr>
            <a:lvl4pPr>
              <a:defRPr sz="1998"/>
            </a:lvl4pPr>
            <a:lvl5pPr>
              <a:defRPr sz="1600"/>
            </a:lvl5pPr>
          </a:lstStyle>
          <a:p>
            <a:pPr lvl="0"/>
            <a:r>
              <a:rPr lang="en-US" dirty="0"/>
              <a:t>Click to add agenda items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815549396"/>
      </p:ext>
    </p:extLst>
  </p:cSld>
  <p:clrMapOvr>
    <a:masterClrMapping/>
  </p:clrMapOvr>
  <p:transition spd="slow">
    <p:wipe dir="r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1_Section Title 2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5602147" y="1458410"/>
            <a:ext cx="5903088" cy="2412843"/>
          </a:xfrm>
        </p:spPr>
        <p:txBody>
          <a:bodyPr anchor="ctr"/>
          <a:lstStyle>
            <a:lvl1pPr>
              <a:lnSpc>
                <a:spcPct val="95000"/>
              </a:lnSpc>
              <a:defRPr sz="4800" b="0">
                <a:solidFill>
                  <a:schemeClr val="bg2"/>
                </a:solidFill>
              </a:defRPr>
            </a:lvl1pPr>
            <a:lvl2pPr>
              <a:lnSpc>
                <a:spcPct val="95000"/>
              </a:lnSpc>
              <a:defRPr sz="3198" baseline="0">
                <a:solidFill>
                  <a:schemeClr val="tx1"/>
                </a:solidFill>
              </a:defRPr>
            </a:lvl2pPr>
            <a:lvl3pPr marL="274156" indent="-274156">
              <a:lnSpc>
                <a:spcPct val="95000"/>
              </a:lnSpc>
              <a:buClrTx/>
              <a:buSzPct val="100000"/>
              <a:buFont typeface="Lucida Grande"/>
              <a:buChar char="–"/>
              <a:defRPr sz="1998" b="1" i="0">
                <a:solidFill>
                  <a:schemeClr val="tx1"/>
                </a:solidFill>
              </a:defRPr>
            </a:lvl3pPr>
            <a:lvl4pPr marL="274156" indent="0">
              <a:lnSpc>
                <a:spcPct val="95000"/>
              </a:lnSpc>
              <a:spcBef>
                <a:spcPts val="0"/>
              </a:spcBef>
              <a:buFontTx/>
              <a:buNone/>
              <a:defRPr sz="1798">
                <a:solidFill>
                  <a:schemeClr val="tx1"/>
                </a:solidFill>
              </a:defRPr>
            </a:lvl4pPr>
            <a:lvl5pPr marL="274156">
              <a:lnSpc>
                <a:spcPct val="95000"/>
              </a:lnSpc>
              <a:defRPr sz="1798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 section title or quote</a:t>
            </a:r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0" y="6096000"/>
            <a:ext cx="7077058" cy="0"/>
          </a:xfrm>
          <a:prstGeom prst="line">
            <a:avLst/>
          </a:prstGeom>
          <a:ln w="25400" cap="rnd">
            <a:solidFill>
              <a:srgbClr val="32AC24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4776748"/>
            <a:ext cx="8101583" cy="126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767324"/>
      </p:ext>
    </p:extLst>
  </p:cSld>
  <p:clrMapOvr>
    <a:masterClrMapping/>
  </p:clrMapOvr>
  <p:transition spd="slow">
    <p:wipe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9933" y="787384"/>
            <a:ext cx="11077942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998" b="0" i="0" spc="-4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>
              <a:defRPr sz="1600" b="0" i="0">
                <a:solidFill>
                  <a:schemeClr val="bg2"/>
                </a:solidFill>
              </a:defRPr>
            </a:lvl2pPr>
            <a:lvl3pPr>
              <a:defRPr sz="1600" b="0" i="0">
                <a:solidFill>
                  <a:schemeClr val="bg2"/>
                </a:solidFill>
              </a:defRPr>
            </a:lvl3pPr>
            <a:lvl4pPr>
              <a:defRPr sz="1600" b="0" i="0">
                <a:solidFill>
                  <a:schemeClr val="bg2"/>
                </a:solidFill>
              </a:defRPr>
            </a:lvl4pPr>
            <a:lvl5pPr>
              <a:defRPr sz="1600" b="0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a subtitle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15790028"/>
      </p:ext>
    </p:extLst>
  </p:cSld>
  <p:clrMapOvr>
    <a:masterClrMapping/>
  </p:clrMapOvr>
  <p:transition spd="slow">
    <p:wipe dir="r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03069" y="1758677"/>
            <a:ext cx="10988675" cy="4127774"/>
          </a:xfrm>
        </p:spPr>
        <p:txBody>
          <a:bodyPr>
            <a:normAutofit/>
          </a:bodyPr>
          <a:lstStyle>
            <a:lvl1pPr>
              <a:defRPr sz="3598"/>
            </a:lvl1pPr>
            <a:lvl2pPr>
              <a:defRPr sz="3598" baseline="0"/>
            </a:lvl2pPr>
            <a:lvl3pPr>
              <a:defRPr sz="3198"/>
            </a:lvl3pPr>
            <a:lvl4pPr marL="548310" indent="-274156" defTabSz="228462">
              <a:defRPr sz="2798"/>
            </a:lvl4pPr>
            <a:lvl5pPr marL="548310">
              <a:defRPr sz="2798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for second level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9933" y="787384"/>
            <a:ext cx="11077942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998" b="0" i="0" spc="-4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>
              <a:defRPr sz="1600" b="0" i="0">
                <a:solidFill>
                  <a:schemeClr val="bg2"/>
                </a:solidFill>
              </a:defRPr>
            </a:lvl2pPr>
            <a:lvl3pPr>
              <a:defRPr sz="1600" b="0" i="0">
                <a:solidFill>
                  <a:schemeClr val="bg2"/>
                </a:solidFill>
              </a:defRPr>
            </a:lvl3pPr>
            <a:lvl4pPr>
              <a:defRPr sz="1600" b="0" i="0">
                <a:solidFill>
                  <a:schemeClr val="bg2"/>
                </a:solidFill>
              </a:defRPr>
            </a:lvl4pPr>
            <a:lvl5pPr>
              <a:defRPr sz="1600" b="0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2929285637"/>
      </p:ext>
    </p:extLst>
  </p:cSld>
  <p:clrMapOvr>
    <a:masterClrMapping/>
  </p:clrMapOvr>
  <p:transition spd="slow">
    <p:wipe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503069" y="1758677"/>
            <a:ext cx="10988675" cy="4084912"/>
          </a:xfrm>
        </p:spPr>
        <p:txBody>
          <a:bodyPr>
            <a:normAutofit/>
          </a:bodyPr>
          <a:lstStyle>
            <a:lvl1pPr>
              <a:defRPr sz="3598"/>
            </a:lvl1pPr>
            <a:lvl2pPr>
              <a:defRPr sz="3598" baseline="0"/>
            </a:lvl2pPr>
            <a:lvl3pPr>
              <a:defRPr sz="3198"/>
            </a:lvl3pPr>
            <a:lvl4pPr marL="548310" indent="-274156">
              <a:defRPr sz="2798"/>
            </a:lvl4pPr>
            <a:lvl5pPr marL="548310">
              <a:defRPr sz="2798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for second level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</p:spTree>
    <p:extLst>
      <p:ext uri="{BB962C8B-B14F-4D97-AF65-F5344CB8AC3E}">
        <p14:creationId xmlns:p14="http://schemas.microsoft.com/office/powerpoint/2010/main" val="1983361039"/>
      </p:ext>
    </p:extLst>
  </p:cSld>
  <p:clrMapOvr>
    <a:masterClrMapping/>
  </p:clrMapOvr>
  <p:transition spd="slow">
    <p:wipe dir="r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3-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5"/>
          <p:cNvSpPr>
            <a:spLocks noGrp="1"/>
          </p:cNvSpPr>
          <p:nvPr>
            <p:ph sz="quarter" idx="25" hasCustomPrompt="1"/>
          </p:nvPr>
        </p:nvSpPr>
        <p:spPr>
          <a:xfrm>
            <a:off x="8227898" y="1810750"/>
            <a:ext cx="3253387" cy="40614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to select the second level content style 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 content</a:t>
            </a:r>
          </a:p>
          <a:p>
            <a:pPr lvl="4"/>
            <a:r>
              <a:rPr lang="en-US" dirty="0"/>
              <a:t>Fifth level content</a:t>
            </a:r>
          </a:p>
        </p:txBody>
      </p:sp>
      <p:sp>
        <p:nvSpPr>
          <p:cNvPr id="17" name="Content Placeholder 5"/>
          <p:cNvSpPr>
            <a:spLocks noGrp="1"/>
          </p:cNvSpPr>
          <p:nvPr>
            <p:ph sz="quarter" idx="24" hasCustomPrompt="1"/>
          </p:nvPr>
        </p:nvSpPr>
        <p:spPr>
          <a:xfrm>
            <a:off x="4360368" y="1810750"/>
            <a:ext cx="3253387" cy="40614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to select the second level content style 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 content</a:t>
            </a:r>
          </a:p>
          <a:p>
            <a:pPr lvl="4"/>
            <a:r>
              <a:rPr lang="en-US" dirty="0"/>
              <a:t>Fifth level content</a:t>
            </a:r>
          </a:p>
        </p:txBody>
      </p:sp>
      <p:sp>
        <p:nvSpPr>
          <p:cNvPr id="14" name="Content Placeholder 5"/>
          <p:cNvSpPr>
            <a:spLocks noGrp="1"/>
          </p:cNvSpPr>
          <p:nvPr>
            <p:ph sz="quarter" idx="23" hasCustomPrompt="1"/>
          </p:nvPr>
        </p:nvSpPr>
        <p:spPr>
          <a:xfrm>
            <a:off x="517299" y="1810750"/>
            <a:ext cx="3253387" cy="4061413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2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to select the second level content style 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 content</a:t>
            </a:r>
          </a:p>
          <a:p>
            <a:pPr lvl="4"/>
            <a:r>
              <a:rPr lang="en-US" dirty="0"/>
              <a:t>Fifth level content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8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9933" y="787384"/>
            <a:ext cx="11077942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998" b="0" i="0" spc="-4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>
              <a:defRPr sz="1600" b="0" i="0">
                <a:solidFill>
                  <a:schemeClr val="bg2"/>
                </a:solidFill>
              </a:defRPr>
            </a:lvl2pPr>
            <a:lvl3pPr>
              <a:defRPr sz="1600" b="0" i="0">
                <a:solidFill>
                  <a:schemeClr val="bg2"/>
                </a:solidFill>
              </a:defRPr>
            </a:lvl3pPr>
            <a:lvl4pPr>
              <a:defRPr sz="1600" b="0" i="0">
                <a:solidFill>
                  <a:schemeClr val="bg2"/>
                </a:solidFill>
              </a:defRPr>
            </a:lvl4pPr>
            <a:lvl5pPr>
              <a:defRPr sz="1600" b="0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2246783492"/>
      </p:ext>
    </p:extLst>
  </p:cSld>
  <p:clrMapOvr>
    <a:masterClrMapping/>
  </p:clrMapOvr>
  <p:transition spd="slow">
    <p:wipe dir="r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Blank_Grey">
    <p:bg>
      <p:bgPr>
        <a:solidFill>
          <a:srgbClr val="EC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5890065"/>
      </p:ext>
    </p:extLst>
  </p:cSld>
  <p:clrMapOvr>
    <a:masterClrMapping/>
  </p:clrMapOvr>
  <p:transition spd="slow">
    <p:wipe dir="r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Section Title 2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435608" y="2488557"/>
            <a:ext cx="9604099" cy="2412843"/>
          </a:xfrm>
        </p:spPr>
        <p:txBody>
          <a:bodyPr anchor="b"/>
          <a:lstStyle>
            <a:lvl1pPr>
              <a:lnSpc>
                <a:spcPct val="95000"/>
              </a:lnSpc>
              <a:defRPr sz="4800" b="0">
                <a:solidFill>
                  <a:schemeClr val="bg2"/>
                </a:solidFill>
              </a:defRPr>
            </a:lvl1pPr>
            <a:lvl2pPr>
              <a:lnSpc>
                <a:spcPct val="95000"/>
              </a:lnSpc>
              <a:defRPr sz="3198" baseline="0">
                <a:solidFill>
                  <a:schemeClr val="tx1"/>
                </a:solidFill>
              </a:defRPr>
            </a:lvl2pPr>
            <a:lvl3pPr marL="274156" indent="-274156">
              <a:lnSpc>
                <a:spcPct val="95000"/>
              </a:lnSpc>
              <a:buClrTx/>
              <a:buSzPct val="100000"/>
              <a:buFont typeface="Lucida Grande"/>
              <a:buChar char="–"/>
              <a:defRPr sz="1998" b="1" i="0">
                <a:solidFill>
                  <a:schemeClr val="tx1"/>
                </a:solidFill>
              </a:defRPr>
            </a:lvl3pPr>
            <a:lvl4pPr marL="274156" indent="0">
              <a:lnSpc>
                <a:spcPct val="95000"/>
              </a:lnSpc>
              <a:spcBef>
                <a:spcPts val="0"/>
              </a:spcBef>
              <a:buFontTx/>
              <a:buNone/>
              <a:defRPr sz="1798">
                <a:solidFill>
                  <a:schemeClr val="tx1"/>
                </a:solidFill>
              </a:defRPr>
            </a:lvl4pPr>
            <a:lvl5pPr marL="274156">
              <a:lnSpc>
                <a:spcPct val="95000"/>
              </a:lnSpc>
              <a:defRPr sz="1798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 section title or quote</a:t>
            </a: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 rotWithShape="1">
          <a:blip r:embed="rId2"/>
          <a:srcRect l="55447" t="22495" r="2701"/>
          <a:stretch/>
        </p:blipFill>
        <p:spPr>
          <a:xfrm>
            <a:off x="0" y="0"/>
            <a:ext cx="12188825" cy="31820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190548"/>
      </p:ext>
    </p:extLst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815323"/>
      </p:ext>
    </p:extLst>
  </p:cSld>
  <p:clrMapOvr>
    <a:masterClrMapping/>
  </p:clrMapOvr>
  <p:hf sldNum="0"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Subtitle Visu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15"/>
          <p:cNvSpPr>
            <a:spLocks noGrp="1"/>
          </p:cNvSpPr>
          <p:nvPr>
            <p:ph sz="quarter" idx="14" hasCustomPrompt="1"/>
          </p:nvPr>
        </p:nvSpPr>
        <p:spPr>
          <a:xfrm>
            <a:off x="597383" y="1733547"/>
            <a:ext cx="10972800" cy="4178300"/>
          </a:xfrm>
          <a:prstGeom prst="rect">
            <a:avLst/>
          </a:prstGeom>
        </p:spPr>
        <p:txBody>
          <a:bodyPr/>
          <a:lstStyle>
            <a:lvl1pPr>
              <a:defRPr sz="1998" b="1" baseline="0">
                <a:solidFill>
                  <a:schemeClr val="bg1">
                    <a:lumMod val="85000"/>
                  </a:schemeClr>
                </a:solidFill>
              </a:defRPr>
            </a:lvl1pPr>
            <a:lvl2pPr marL="137019" indent="-137019">
              <a:buClr>
                <a:schemeClr val="bg2"/>
              </a:buClr>
              <a:defRPr sz="1898" baseline="0"/>
            </a:lvl2pPr>
            <a:lvl3pPr>
              <a:defRPr sz="1898" baseline="0"/>
            </a:lvl3pPr>
            <a:lvl4pPr>
              <a:defRPr sz="1898"/>
            </a:lvl4pPr>
            <a:lvl5pPr>
              <a:defRPr sz="1500" baseline="0"/>
            </a:lvl5pPr>
          </a:lstStyle>
          <a:p>
            <a:pPr lvl="0"/>
            <a:r>
              <a:rPr lang="en-US" dirty="0"/>
              <a:t>Click on an icon to insert charts, tables and images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 hasCustomPrompt="1"/>
          </p:nvPr>
        </p:nvSpPr>
        <p:spPr>
          <a:xfrm>
            <a:off x="499933" y="787384"/>
            <a:ext cx="11077942" cy="457200"/>
          </a:xfrm>
          <a:prstGeom prst="rect">
            <a:avLst/>
          </a:prstGeom>
        </p:spPr>
        <p:txBody>
          <a:bodyPr>
            <a:noAutofit/>
          </a:bodyPr>
          <a:lstStyle>
            <a:lvl1pPr>
              <a:spcBef>
                <a:spcPts val="0"/>
              </a:spcBef>
              <a:defRPr sz="1998" b="0" i="0" spc="-40">
                <a:solidFill>
                  <a:schemeClr val="tx1">
                    <a:lumMod val="65000"/>
                    <a:lumOff val="35000"/>
                  </a:schemeClr>
                </a:solidFill>
                <a:latin typeface="Arial" charset="0"/>
              </a:defRPr>
            </a:lvl1pPr>
            <a:lvl2pPr>
              <a:defRPr sz="1600" b="0" i="0">
                <a:solidFill>
                  <a:schemeClr val="bg2"/>
                </a:solidFill>
              </a:defRPr>
            </a:lvl2pPr>
            <a:lvl3pPr>
              <a:defRPr sz="1600" b="0" i="0">
                <a:solidFill>
                  <a:schemeClr val="bg2"/>
                </a:solidFill>
              </a:defRPr>
            </a:lvl3pPr>
            <a:lvl4pPr>
              <a:defRPr sz="1600" b="0" i="0">
                <a:solidFill>
                  <a:schemeClr val="bg2"/>
                </a:solidFill>
              </a:defRPr>
            </a:lvl4pPr>
            <a:lvl5pPr>
              <a:defRPr sz="1600" b="0" i="0">
                <a:solidFill>
                  <a:schemeClr val="bg2"/>
                </a:solidFill>
              </a:defRPr>
            </a:lvl5pPr>
          </a:lstStyle>
          <a:p>
            <a:pPr lvl="0"/>
            <a:r>
              <a:rPr lang="en-US" dirty="0"/>
              <a:t>Click to add a subtitle</a:t>
            </a:r>
          </a:p>
        </p:txBody>
      </p:sp>
    </p:spTree>
    <p:extLst>
      <p:ext uri="{BB962C8B-B14F-4D97-AF65-F5344CB8AC3E}">
        <p14:creationId xmlns:p14="http://schemas.microsoft.com/office/powerpoint/2010/main" val="388912330"/>
      </p:ext>
    </p:extLst>
  </p:cSld>
  <p:clrMapOvr>
    <a:masterClrMapping/>
  </p:clrMapOvr>
  <p:transition spd="slow">
    <p:wipe dir="r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>
  <p:cSld name="Closing Layout">
    <p:bg>
      <p:bgPr>
        <a:solidFill>
          <a:srgbClr val="EC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9"/>
          <p:cNvSpPr>
            <a:spLocks noGrp="1"/>
          </p:cNvSpPr>
          <p:nvPr>
            <p:ph type="body" sz="quarter" idx="15" hasCustomPrompt="1"/>
          </p:nvPr>
        </p:nvSpPr>
        <p:spPr>
          <a:xfrm>
            <a:off x="1406531" y="2450008"/>
            <a:ext cx="9339595" cy="1144903"/>
          </a:xfrm>
        </p:spPr>
        <p:txBody>
          <a:bodyPr wrap="square" anchor="ctr">
            <a:spAutoFit/>
          </a:bodyPr>
          <a:lstStyle>
            <a:lvl1pPr algn="ctr">
              <a:lnSpc>
                <a:spcPct val="95000"/>
              </a:lnSpc>
              <a:defRPr sz="7200" b="0" baseline="0">
                <a:solidFill>
                  <a:schemeClr val="accent1"/>
                </a:solidFill>
              </a:defRPr>
            </a:lvl1pPr>
            <a:lvl2pPr>
              <a:lnSpc>
                <a:spcPct val="95000"/>
              </a:lnSpc>
              <a:defRPr sz="3198" baseline="0">
                <a:solidFill>
                  <a:schemeClr val="tx1"/>
                </a:solidFill>
              </a:defRPr>
            </a:lvl2pPr>
            <a:lvl3pPr marL="274156" indent="-274156">
              <a:lnSpc>
                <a:spcPct val="95000"/>
              </a:lnSpc>
              <a:buClrTx/>
              <a:buSzPct val="100000"/>
              <a:buFont typeface="Lucida Grande"/>
              <a:buChar char="–"/>
              <a:defRPr sz="1998" b="1" i="0">
                <a:solidFill>
                  <a:schemeClr val="tx1"/>
                </a:solidFill>
              </a:defRPr>
            </a:lvl3pPr>
            <a:lvl4pPr marL="274156" indent="0">
              <a:lnSpc>
                <a:spcPct val="95000"/>
              </a:lnSpc>
              <a:spcBef>
                <a:spcPts val="0"/>
              </a:spcBef>
              <a:buFontTx/>
              <a:buNone/>
              <a:defRPr sz="1798">
                <a:solidFill>
                  <a:schemeClr val="tx1"/>
                </a:solidFill>
              </a:defRPr>
            </a:lvl4pPr>
            <a:lvl5pPr marL="274156">
              <a:lnSpc>
                <a:spcPct val="95000"/>
              </a:lnSpc>
              <a:defRPr sz="1798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 title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887" y="5535622"/>
            <a:ext cx="1603050" cy="100571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3"/>
          <a:srcRect l="55437" t="22482" r="2713" b="34064"/>
          <a:stretch/>
        </p:blipFill>
        <p:spPr>
          <a:xfrm>
            <a:off x="0" y="0"/>
            <a:ext cx="12188825" cy="17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468452"/>
      </p:ext>
    </p:extLst>
  </p:cSld>
  <p:clrMapOvr>
    <a:masterClrMapping/>
  </p:clrMapOvr>
  <p:transition spd="slow">
    <p:wipe dir="r"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peaker Bio +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20" hasCustomPrompt="1"/>
          </p:nvPr>
        </p:nvSpPr>
        <p:spPr>
          <a:xfrm>
            <a:off x="3983737" y="1810750"/>
            <a:ext cx="7597809" cy="4061413"/>
          </a:xfrm>
        </p:spPr>
        <p:txBody>
          <a:bodyPr/>
          <a:lstStyle>
            <a:lvl1pPr>
              <a:defRPr sz="2800"/>
            </a:lvl1pPr>
            <a:lvl2pPr>
              <a:buFontTx/>
              <a:buNone/>
              <a:defRPr sz="2800"/>
            </a:lvl2pPr>
            <a:lvl3pPr>
              <a:spcBef>
                <a:spcPts val="600"/>
              </a:spcBef>
              <a:spcAft>
                <a:spcPts val="600"/>
              </a:spcAft>
              <a:defRPr sz="2400"/>
            </a:lvl3pPr>
            <a:lvl4pPr>
              <a:defRPr sz="2000"/>
            </a:lvl4pPr>
            <a:lvl5pPr>
              <a:spcBef>
                <a:spcPts val="600"/>
              </a:spcBef>
              <a:spcAft>
                <a:spcPts val="600"/>
              </a:spcAft>
              <a:defRPr sz="1800"/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Use the Increase/Decrease Indent control to select the second level content style  </a:t>
            </a:r>
          </a:p>
          <a:p>
            <a:pPr lvl="2"/>
            <a:r>
              <a:rPr lang="en-US" dirty="0"/>
              <a:t>Third level style uses bullets to separate ideas</a:t>
            </a:r>
          </a:p>
          <a:p>
            <a:pPr lvl="3"/>
            <a:r>
              <a:rPr lang="en-US" dirty="0"/>
              <a:t>Fourth level content</a:t>
            </a:r>
          </a:p>
          <a:p>
            <a:pPr lvl="4"/>
            <a:r>
              <a:rPr lang="en-US" dirty="0"/>
              <a:t>Fifth level content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3219" y="1811339"/>
            <a:ext cx="3203576" cy="30035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3218" y="4943476"/>
            <a:ext cx="3203575" cy="685800"/>
          </a:xfrm>
        </p:spPr>
        <p:txBody>
          <a:bodyPr/>
          <a:lstStyle>
            <a:lvl1pPr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754204299"/>
      </p:ext>
    </p:extLst>
  </p:cSld>
  <p:clrMapOvr>
    <a:masterClrMapping/>
  </p:clrMapOvr>
  <p:transition spd="slow">
    <p:wipe dir="r"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ist layout-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3219" y="1811339"/>
            <a:ext cx="3203576" cy="30035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3218" y="4943476"/>
            <a:ext cx="3203575" cy="685800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8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4492624" y="1811339"/>
            <a:ext cx="3203576" cy="30035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9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4492624" y="4943476"/>
            <a:ext cx="3203575" cy="685800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0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8377970" y="1811339"/>
            <a:ext cx="3203576" cy="3003550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1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8377969" y="4943476"/>
            <a:ext cx="3203575" cy="685800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1957217949"/>
      </p:ext>
    </p:extLst>
  </p:cSld>
  <p:clrMapOvr>
    <a:masterClrMapping/>
  </p:clrMapOvr>
  <p:transition spd="slow">
    <p:wipe dir="r"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elist layout-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add a title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21"/>
          </p:nvPr>
        </p:nvSpPr>
        <p:spPr>
          <a:xfrm>
            <a:off x="603218" y="1811339"/>
            <a:ext cx="2563537" cy="240347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22"/>
          </p:nvPr>
        </p:nvSpPr>
        <p:spPr>
          <a:xfrm>
            <a:off x="603218" y="4343400"/>
            <a:ext cx="2563537" cy="694623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4" name="Picture Placeholder 3"/>
          <p:cNvSpPr>
            <a:spLocks noGrp="1"/>
          </p:cNvSpPr>
          <p:nvPr>
            <p:ph type="pic" sz="quarter" idx="23"/>
          </p:nvPr>
        </p:nvSpPr>
        <p:spPr>
          <a:xfrm>
            <a:off x="3407904" y="1811339"/>
            <a:ext cx="2563537" cy="240347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5" name="Text Placeholder 6"/>
          <p:cNvSpPr>
            <a:spLocks noGrp="1"/>
          </p:cNvSpPr>
          <p:nvPr>
            <p:ph type="body" sz="quarter" idx="24"/>
          </p:nvPr>
        </p:nvSpPr>
        <p:spPr>
          <a:xfrm>
            <a:off x="3407904" y="4343400"/>
            <a:ext cx="2563537" cy="694623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6" name="Picture Placeholder 3"/>
          <p:cNvSpPr>
            <a:spLocks noGrp="1"/>
          </p:cNvSpPr>
          <p:nvPr>
            <p:ph type="pic" sz="quarter" idx="25"/>
          </p:nvPr>
        </p:nvSpPr>
        <p:spPr>
          <a:xfrm>
            <a:off x="6212590" y="1811339"/>
            <a:ext cx="2563537" cy="240347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7" name="Text Placeholder 6"/>
          <p:cNvSpPr>
            <a:spLocks noGrp="1"/>
          </p:cNvSpPr>
          <p:nvPr>
            <p:ph type="body" sz="quarter" idx="26"/>
          </p:nvPr>
        </p:nvSpPr>
        <p:spPr>
          <a:xfrm>
            <a:off x="6212590" y="4343400"/>
            <a:ext cx="2563537" cy="694623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Picture Placeholder 3"/>
          <p:cNvSpPr>
            <a:spLocks noGrp="1"/>
          </p:cNvSpPr>
          <p:nvPr>
            <p:ph type="pic" sz="quarter" idx="27"/>
          </p:nvPr>
        </p:nvSpPr>
        <p:spPr>
          <a:xfrm>
            <a:off x="9017276" y="1811339"/>
            <a:ext cx="2563537" cy="2403474"/>
          </a:xfrm>
        </p:spPr>
        <p:txBody>
          <a:bodyPr/>
          <a:lstStyle/>
          <a:p>
            <a:r>
              <a:rPr lang="en-US" dirty="0"/>
              <a:t>Click icon to add picture</a:t>
            </a:r>
          </a:p>
        </p:txBody>
      </p:sp>
      <p:sp>
        <p:nvSpPr>
          <p:cNvPr id="19" name="Text Placeholder 6"/>
          <p:cNvSpPr>
            <a:spLocks noGrp="1"/>
          </p:cNvSpPr>
          <p:nvPr>
            <p:ph type="body" sz="quarter" idx="28"/>
          </p:nvPr>
        </p:nvSpPr>
        <p:spPr>
          <a:xfrm>
            <a:off x="9017276" y="4343400"/>
            <a:ext cx="2563537" cy="694623"/>
          </a:xfrm>
        </p:spPr>
        <p:txBody>
          <a:bodyPr lIns="0"/>
          <a:lstStyle>
            <a:lvl1pPr>
              <a:spcBef>
                <a:spcPts val="598"/>
              </a:spcBef>
              <a:buFontTx/>
              <a:buNone/>
              <a:defRPr sz="2000"/>
            </a:lvl1pPr>
            <a:lvl2pPr>
              <a:buFontTx/>
              <a:buNone/>
              <a:defRPr sz="2000"/>
            </a:lvl2pPr>
            <a:lvl3pPr marL="0" indent="0">
              <a:buFontTx/>
              <a:buNone/>
              <a:defRPr sz="1800"/>
            </a:lvl3pPr>
            <a:lvl4pPr marL="182794" indent="0">
              <a:buFontTx/>
              <a:buNone/>
              <a:defRPr sz="1600"/>
            </a:lvl4pPr>
            <a:lvl5pPr>
              <a:buFontTx/>
              <a:buNone/>
              <a:defRPr sz="1200"/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</p:txBody>
      </p:sp>
    </p:spTree>
    <p:extLst>
      <p:ext uri="{BB962C8B-B14F-4D97-AF65-F5344CB8AC3E}">
        <p14:creationId xmlns:p14="http://schemas.microsoft.com/office/powerpoint/2010/main" val="966120103"/>
      </p:ext>
    </p:extLst>
  </p:cSld>
  <p:clrMapOvr>
    <a:masterClrMapping/>
  </p:clrMapOvr>
  <p:transition spd="slow">
    <p:wipe dir="r"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Title 1">
    <p:bg>
      <p:bgPr>
        <a:solidFill>
          <a:schemeClr val="tx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 userDrawn="1"/>
        </p:nvPicPr>
        <p:blipFill rotWithShape="1">
          <a:blip r:embed="rId2">
            <a:alphaModFix amt="50000"/>
          </a:blip>
          <a:srcRect l="55233" t="21732" r="2710" b="32939"/>
          <a:stretch/>
        </p:blipFill>
        <p:spPr>
          <a:xfrm>
            <a:off x="0" y="0"/>
            <a:ext cx="12188825" cy="1851949"/>
          </a:xfrm>
          <a:prstGeom prst="rect">
            <a:avLst/>
          </a:prstGeom>
        </p:spPr>
      </p:pic>
      <p:sp>
        <p:nvSpPr>
          <p:cNvPr id="6" name="Text Placeholder 9"/>
          <p:cNvSpPr>
            <a:spLocks noGrp="1"/>
          </p:cNvSpPr>
          <p:nvPr>
            <p:ph type="body" sz="quarter" idx="14" hasCustomPrompt="1"/>
          </p:nvPr>
        </p:nvSpPr>
        <p:spPr>
          <a:xfrm>
            <a:off x="1435608" y="2488557"/>
            <a:ext cx="8236267" cy="2412843"/>
          </a:xfrm>
        </p:spPr>
        <p:txBody>
          <a:bodyPr anchor="b"/>
          <a:lstStyle>
            <a:lvl1pPr>
              <a:lnSpc>
                <a:spcPct val="95000"/>
              </a:lnSpc>
              <a:defRPr sz="4800" b="0">
                <a:solidFill>
                  <a:schemeClr val="bg2"/>
                </a:solidFill>
              </a:defRPr>
            </a:lvl1pPr>
            <a:lvl2pPr>
              <a:lnSpc>
                <a:spcPct val="95000"/>
              </a:lnSpc>
              <a:defRPr sz="3198" baseline="0">
                <a:solidFill>
                  <a:schemeClr val="tx1"/>
                </a:solidFill>
              </a:defRPr>
            </a:lvl2pPr>
            <a:lvl3pPr marL="274156" indent="-274156">
              <a:lnSpc>
                <a:spcPct val="95000"/>
              </a:lnSpc>
              <a:buClrTx/>
              <a:buSzPct val="100000"/>
              <a:buFont typeface="Lucida Grande"/>
              <a:buChar char="–"/>
              <a:defRPr sz="1998" b="1" i="0">
                <a:solidFill>
                  <a:schemeClr val="tx1"/>
                </a:solidFill>
              </a:defRPr>
            </a:lvl3pPr>
            <a:lvl4pPr marL="274156" indent="0">
              <a:lnSpc>
                <a:spcPct val="95000"/>
              </a:lnSpc>
              <a:spcBef>
                <a:spcPts val="0"/>
              </a:spcBef>
              <a:buFontTx/>
              <a:buNone/>
              <a:defRPr sz="1798">
                <a:solidFill>
                  <a:schemeClr val="tx1"/>
                </a:solidFill>
              </a:defRPr>
            </a:lvl4pPr>
            <a:lvl5pPr marL="274156">
              <a:lnSpc>
                <a:spcPct val="95000"/>
              </a:lnSpc>
              <a:defRPr sz="1798" b="0" i="0">
                <a:solidFill>
                  <a:schemeClr val="tx1"/>
                </a:solidFill>
              </a:defRPr>
            </a:lvl5pPr>
          </a:lstStyle>
          <a:p>
            <a:pPr lvl="0"/>
            <a:r>
              <a:rPr lang="en-US" dirty="0"/>
              <a:t>Click to add a section title or quote</a:t>
            </a:r>
          </a:p>
        </p:txBody>
      </p:sp>
    </p:spTree>
    <p:extLst>
      <p:ext uri="{BB962C8B-B14F-4D97-AF65-F5344CB8AC3E}">
        <p14:creationId xmlns:p14="http://schemas.microsoft.com/office/powerpoint/2010/main" val="2042484119"/>
      </p:ext>
    </p:extLst>
  </p:cSld>
  <p:clrMapOvr>
    <a:masterClrMapping/>
  </p:clrMapOvr>
  <p:transition spd="slow">
    <p:wipe dir="r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eedback">
    <p:bg>
      <p:bgPr>
        <a:solidFill>
          <a:srgbClr val="EC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0324" y="2130174"/>
            <a:ext cx="10231221" cy="548640"/>
          </a:xfrm>
        </p:spPr>
        <p:txBody>
          <a:bodyPr>
            <a:noAutofit/>
          </a:bodyPr>
          <a:lstStyle>
            <a:lvl1pPr>
              <a:defRPr sz="4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1350963" y="3378200"/>
            <a:ext cx="10230582" cy="23114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72173"/>
            <a:ext cx="848421" cy="6310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/>
          <a:srcRect l="55437" t="22482" r="2713" b="34064"/>
          <a:stretch/>
        </p:blipFill>
        <p:spPr>
          <a:xfrm>
            <a:off x="0" y="0"/>
            <a:ext cx="12188825" cy="178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469423"/>
      </p:ext>
    </p:extLst>
  </p:cSld>
  <p:clrMapOvr>
    <a:masterClrMapping/>
  </p:clrMapOvr>
  <p:transition spd="slow">
    <p:wipe dir="r"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Full Screen Photo">
    <p:bg>
      <p:bgPr>
        <a:solidFill>
          <a:srgbClr val="ECEEF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0" hasCustomPrompt="1"/>
          </p:nvPr>
        </p:nvSpPr>
        <p:spPr>
          <a:xfrm>
            <a:off x="1" y="0"/>
            <a:ext cx="12188825" cy="6858000"/>
          </a:xfrm>
        </p:spPr>
        <p:txBody>
          <a:bodyPr lIns="182880" tIns="182880" rIns="182880"/>
          <a:lstStyle>
            <a:lvl1pPr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pPr lvl="0"/>
            <a:r>
              <a:rPr lang="en-US" dirty="0"/>
              <a:t>Click into background to insert charts, tables and images</a:t>
            </a:r>
          </a:p>
        </p:txBody>
      </p:sp>
    </p:spTree>
    <p:extLst>
      <p:ext uri="{BB962C8B-B14F-4D97-AF65-F5344CB8AC3E}">
        <p14:creationId xmlns:p14="http://schemas.microsoft.com/office/powerpoint/2010/main" val="1081861034"/>
      </p:ext>
    </p:extLst>
  </p:cSld>
  <p:clrMapOvr>
    <a:masterClrMapping/>
  </p:clrMapOvr>
  <p:transition spd="slow">
    <p:wipe dir="r"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eneric Slide with gradient corn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81878" y="883915"/>
            <a:ext cx="10422677" cy="1465586"/>
          </a:xfrm>
        </p:spPr>
        <p:txBody>
          <a:bodyPr anchor="t" anchorCtr="0">
            <a:noAutofit/>
          </a:bodyPr>
          <a:lstStyle>
            <a:lvl1pPr>
              <a:defRPr sz="3199" b="1" i="0" baseline="0">
                <a:solidFill>
                  <a:srgbClr val="8E8E8F"/>
                </a:solidFill>
                <a:latin typeface="Arial Bold" charset="0"/>
                <a:ea typeface="Arial Bold" charset="0"/>
                <a:cs typeface="Arial Bold" charset="0"/>
              </a:defRPr>
            </a:lvl1pPr>
          </a:lstStyle>
          <a:p>
            <a:r>
              <a:rPr lang="en-US" dirty="0"/>
              <a:t>Generic slide, with the gradient corner.</a:t>
            </a:r>
            <a:br>
              <a:rPr lang="en-US" dirty="0"/>
            </a:br>
            <a:r>
              <a:rPr lang="en-US" dirty="0"/>
              <a:t>Paragraph title in sentence case.</a:t>
            </a:r>
            <a:br>
              <a:rPr lang="en-US" dirty="0"/>
            </a:br>
            <a:r>
              <a:rPr lang="en-US" dirty="0"/>
              <a:t>Maximum of three lines.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81878" y="2512690"/>
            <a:ext cx="10422677" cy="3382872"/>
          </a:xfrm>
        </p:spPr>
        <p:txBody>
          <a:bodyPr>
            <a:noAutofit/>
          </a:bodyPr>
          <a:lstStyle>
            <a:lvl1pPr marL="283379" indent="-283379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defRPr sz="2599" b="0" i="0" baseline="0">
                <a:solidFill>
                  <a:srgbClr val="393A3D"/>
                </a:solidFill>
                <a:latin typeface="Arial Regular" charset="0"/>
                <a:ea typeface="Arial Regular" charset="0"/>
                <a:cs typeface="Arial Regular" charset="0"/>
              </a:defRPr>
            </a:lvl1pPr>
            <a:lvl2pPr marL="283379" indent="-283379">
              <a:lnSpc>
                <a:spcPct val="120000"/>
              </a:lnSpc>
              <a:spcBef>
                <a:spcPts val="0"/>
              </a:spcBef>
              <a:spcAft>
                <a:spcPts val="1000"/>
              </a:spcAft>
              <a:defRPr sz="2599" b="0" i="0">
                <a:solidFill>
                  <a:srgbClr val="393A3D"/>
                </a:solidFill>
                <a:latin typeface="AvenirNext LT Pro" charset="0"/>
                <a:ea typeface="AvenirNext LT Pro" charset="0"/>
                <a:cs typeface="AvenirNext LT Pro" charset="0"/>
              </a:defRPr>
            </a:lvl2pPr>
            <a:lvl3pPr marL="740442" indent="-283379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599" b="0" i="0">
                <a:solidFill>
                  <a:srgbClr val="393A3D"/>
                </a:solidFill>
                <a:latin typeface="AvenirNext LT Pro" charset="0"/>
                <a:ea typeface="AvenirNext LT Pro" charset="0"/>
                <a:cs typeface="AvenirNext LT Pro" charset="0"/>
              </a:defRPr>
            </a:lvl3pPr>
            <a:lvl4pPr marL="740442" indent="-283379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599" b="0" i="0">
                <a:solidFill>
                  <a:srgbClr val="393A3D"/>
                </a:solidFill>
                <a:latin typeface="AvenirNext LT Pro" charset="0"/>
                <a:ea typeface="AvenirNext LT Pro" charset="0"/>
                <a:cs typeface="AvenirNext LT Pro" charset="0"/>
              </a:defRPr>
            </a:lvl4pPr>
            <a:lvl5pPr marL="740442" indent="-283379">
              <a:lnSpc>
                <a:spcPct val="120000"/>
              </a:lnSpc>
              <a:spcBef>
                <a:spcPts val="0"/>
              </a:spcBef>
              <a:spcAft>
                <a:spcPts val="500"/>
              </a:spcAft>
              <a:defRPr sz="2599" b="0" i="0">
                <a:solidFill>
                  <a:srgbClr val="393A3D"/>
                </a:solidFill>
                <a:latin typeface="AvenirNext LT Pro" charset="0"/>
                <a:ea typeface="AvenirNext LT Pro" charset="0"/>
                <a:cs typeface="AvenirNext LT Pro" charset="0"/>
              </a:defRPr>
            </a:lvl5pPr>
          </a:lstStyle>
          <a:p>
            <a:pPr lvl="0"/>
            <a:r>
              <a:rPr lang="en-US" dirty="0"/>
              <a:t>Introductory or main content. 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719B0C-10C3-094F-B57F-57B1F4FFFB29}" type="datetimeFigureOut">
              <a:rPr lang="en-US" smtClean="0"/>
              <a:t>5/9/2017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D06E3D-2D30-BE4B-A7CD-3A6998728772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8" name="Straight Connector 7"/>
          <p:cNvCxnSpPr/>
          <p:nvPr userDrawn="1"/>
        </p:nvCxnSpPr>
        <p:spPr>
          <a:xfrm>
            <a:off x="881878" y="700745"/>
            <a:ext cx="10407063" cy="0"/>
          </a:xfrm>
          <a:prstGeom prst="line">
            <a:avLst/>
          </a:prstGeom>
          <a:ln w="12700">
            <a:solidFill>
              <a:srgbClr val="D4D7DF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 Placeholder 8"/>
          <p:cNvSpPr>
            <a:spLocks noGrp="1"/>
          </p:cNvSpPr>
          <p:nvPr>
            <p:ph type="body" sz="quarter" idx="14" hasCustomPrompt="1"/>
          </p:nvPr>
        </p:nvSpPr>
        <p:spPr>
          <a:xfrm>
            <a:off x="881878" y="437850"/>
            <a:ext cx="10432463" cy="323559"/>
          </a:xfrm>
        </p:spPr>
        <p:txBody>
          <a:bodyPr>
            <a:noAutofit/>
          </a:bodyPr>
          <a:lstStyle>
            <a:lvl1pPr marL="0" indent="0">
              <a:buNone/>
              <a:defRPr sz="1100" b="1" i="0">
                <a:solidFill>
                  <a:srgbClr val="8E8E8F"/>
                </a:solidFill>
                <a:latin typeface="Arial Bold" charset="0"/>
                <a:ea typeface="Arial Bold" charset="0"/>
                <a:cs typeface="Arial Bold" charset="0"/>
              </a:defRPr>
            </a:lvl1pPr>
            <a:lvl2pPr marL="457063" indent="0">
              <a:buNone/>
              <a:defRPr sz="1200" b="0" i="0">
                <a:solidFill>
                  <a:srgbClr val="8E8E8F"/>
                </a:solidFill>
                <a:latin typeface="AvenirNext LT Pro" charset="0"/>
                <a:ea typeface="AvenirNext LT Pro" charset="0"/>
                <a:cs typeface="AvenirNext LT Pro" charset="0"/>
              </a:defRPr>
            </a:lvl2pPr>
            <a:lvl3pPr marL="914126" indent="0">
              <a:buNone/>
              <a:defRPr sz="1200" b="0" i="0">
                <a:solidFill>
                  <a:srgbClr val="8E8E8F"/>
                </a:solidFill>
                <a:latin typeface="AvenirNext LT Pro" charset="0"/>
                <a:ea typeface="AvenirNext LT Pro" charset="0"/>
                <a:cs typeface="AvenirNext LT Pro" charset="0"/>
              </a:defRPr>
            </a:lvl3pPr>
            <a:lvl4pPr marL="1371189" indent="0">
              <a:buNone/>
              <a:defRPr sz="1200" b="0" i="0">
                <a:solidFill>
                  <a:srgbClr val="8E8E8F"/>
                </a:solidFill>
                <a:latin typeface="AvenirNext LT Pro" charset="0"/>
                <a:ea typeface="AvenirNext LT Pro" charset="0"/>
                <a:cs typeface="AvenirNext LT Pro" charset="0"/>
              </a:defRPr>
            </a:lvl4pPr>
            <a:lvl5pPr marL="1828251" indent="0">
              <a:buNone/>
              <a:defRPr sz="1200" b="0" i="0">
                <a:solidFill>
                  <a:srgbClr val="8E8E8F"/>
                </a:solidFill>
                <a:latin typeface="AvenirNext LT Pro" charset="0"/>
                <a:ea typeface="AvenirNext LT Pro" charset="0"/>
                <a:cs typeface="AvenirNext LT Pro" charset="0"/>
              </a:defRPr>
            </a:lvl5pPr>
          </a:lstStyle>
          <a:p>
            <a:pPr lvl="0"/>
            <a:r>
              <a:rPr lang="en-US" dirty="0"/>
              <a:t>SECTION TITLE — EG CONTENT</a:t>
            </a:r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4585" y="6203144"/>
            <a:ext cx="2468237" cy="47694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989906"/>
            <a:ext cx="2742486" cy="86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81186"/>
      </p:ext>
    </p:extLst>
  </p:cSld>
  <p:clrMapOvr>
    <a:masterClrMapping/>
  </p:clrMapOvr>
  <p:extLst mod="1"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552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3" y="1709739"/>
            <a:ext cx="10512862" cy="2852737"/>
          </a:xfrm>
        </p:spPr>
        <p:txBody>
          <a:bodyPr anchor="b"/>
          <a:lstStyle>
            <a:lvl1pPr>
              <a:defRPr sz="5998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3" y="4589464"/>
            <a:ext cx="10512862" cy="1500187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06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126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18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2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31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94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650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9074843"/>
      </p:ext>
    </p:extLst>
  </p:cSld>
  <p:clrMapOvr>
    <a:masterClrMapping/>
  </p:clrMapOvr>
  <p:hf sldNum="0"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798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0592" y="1825625"/>
            <a:ext cx="5180251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243125"/>
      </p:ext>
    </p:extLst>
  </p:cSld>
  <p:clrMapOvr>
    <a:masterClrMapping/>
  </p:clrMapOvr>
  <p:hf sldNum="0"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69" y="365126"/>
            <a:ext cx="10512862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570" y="1681163"/>
            <a:ext cx="5156444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570" y="2505075"/>
            <a:ext cx="5156444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183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063" indent="0">
              <a:buNone/>
              <a:defRPr sz="1999" b="1"/>
            </a:lvl2pPr>
            <a:lvl3pPr marL="914126" indent="0">
              <a:buNone/>
              <a:defRPr sz="1799" b="1"/>
            </a:lvl3pPr>
            <a:lvl4pPr marL="1371189" indent="0">
              <a:buNone/>
              <a:defRPr sz="1600" b="1"/>
            </a:lvl4pPr>
            <a:lvl5pPr marL="1828251" indent="0">
              <a:buNone/>
              <a:defRPr sz="1600" b="1"/>
            </a:lvl5pPr>
            <a:lvl6pPr marL="2285314" indent="0">
              <a:buNone/>
              <a:defRPr sz="1600" b="1"/>
            </a:lvl6pPr>
            <a:lvl7pPr marL="2742377" indent="0">
              <a:buNone/>
              <a:defRPr sz="1600" b="1"/>
            </a:lvl7pPr>
            <a:lvl8pPr marL="3199440" indent="0">
              <a:buNone/>
              <a:defRPr sz="1600" b="1"/>
            </a:lvl8pPr>
            <a:lvl9pPr marL="3656503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183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479311"/>
      </p:ext>
    </p:extLst>
  </p:cSld>
  <p:clrMapOvr>
    <a:masterClrMapping/>
  </p:clrMapOvr>
  <p:hf sldNum="0"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96672"/>
      </p:ext>
    </p:extLst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895822"/>
      </p:ext>
    </p:extLst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>
              <a:defRPr sz="3199"/>
            </a:lvl1pPr>
            <a:lvl2pPr>
              <a:defRPr sz="2799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6199769"/>
      </p:ext>
    </p:extLst>
  </p:cSld>
  <p:clrMapOvr>
    <a:masterClrMapping/>
  </p:clrMapOvr>
  <p:hf sldNum="0"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570" y="457200"/>
            <a:ext cx="3931213" cy="1600200"/>
          </a:xfrm>
        </p:spPr>
        <p:txBody>
          <a:bodyPr anchor="b"/>
          <a:lstStyle>
            <a:lvl1pPr>
              <a:defRPr sz="3199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1838" y="987426"/>
            <a:ext cx="6170593" cy="4873625"/>
          </a:xfrm>
        </p:spPr>
        <p:txBody>
          <a:bodyPr/>
          <a:lstStyle>
            <a:lvl1pPr marL="0" indent="0">
              <a:buNone/>
              <a:defRPr sz="3199"/>
            </a:lvl1pPr>
            <a:lvl2pPr marL="457063" indent="0">
              <a:buNone/>
              <a:defRPr sz="2799"/>
            </a:lvl2pPr>
            <a:lvl3pPr marL="914126" indent="0">
              <a:buNone/>
              <a:defRPr sz="2399"/>
            </a:lvl3pPr>
            <a:lvl4pPr marL="1371189" indent="0">
              <a:buNone/>
              <a:defRPr sz="1999"/>
            </a:lvl4pPr>
            <a:lvl5pPr marL="1828251" indent="0">
              <a:buNone/>
              <a:defRPr sz="1999"/>
            </a:lvl5pPr>
            <a:lvl6pPr marL="2285314" indent="0">
              <a:buNone/>
              <a:defRPr sz="1999"/>
            </a:lvl6pPr>
            <a:lvl7pPr marL="2742377" indent="0">
              <a:buNone/>
              <a:defRPr sz="1999"/>
            </a:lvl7pPr>
            <a:lvl8pPr marL="3199440" indent="0">
              <a:buNone/>
              <a:defRPr sz="1999"/>
            </a:lvl8pPr>
            <a:lvl9pPr marL="3656503" indent="0">
              <a:buNone/>
              <a:defRPr sz="1999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570" y="2057400"/>
            <a:ext cx="393121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0877540"/>
      </p:ext>
    </p:extLst>
  </p:cSld>
  <p:clrMapOvr>
    <a:masterClrMapping/>
  </p:clrMapOvr>
  <p:hf sldNum="0" hd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7982" y="365126"/>
            <a:ext cx="1051286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7982" y="1825625"/>
            <a:ext cx="10512862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7982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B8F56B-9F8D-4E7B-A22E-9758E8CD45AF}" type="datetimeFigureOut">
              <a:rPr lang="en-US" smtClean="0"/>
              <a:t>5/9/2017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7549" y="6356351"/>
            <a:ext cx="411372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08357" y="6356351"/>
            <a:ext cx="274248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69F3B7-591E-4155-BEB5-7667A54012B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5972173"/>
            <a:ext cx="848421" cy="6310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918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724" r:id="rId1"/>
    <p:sldLayoutId id="2147487725" r:id="rId2"/>
    <p:sldLayoutId id="2147487726" r:id="rId3"/>
    <p:sldLayoutId id="2147487727" r:id="rId4"/>
    <p:sldLayoutId id="2147487728" r:id="rId5"/>
    <p:sldLayoutId id="2147487729" r:id="rId6"/>
    <p:sldLayoutId id="2147487730" r:id="rId7"/>
    <p:sldLayoutId id="2147487731" r:id="rId8"/>
    <p:sldLayoutId id="2147487732" r:id="rId9"/>
    <p:sldLayoutId id="2147487733" r:id="rId10"/>
    <p:sldLayoutId id="2147487734" r:id="rId11"/>
    <p:sldLayoutId id="2147487737" r:id="rId12"/>
    <p:sldLayoutId id="2147487738" r:id="rId13"/>
    <p:sldLayoutId id="2147487739" r:id="rId14"/>
    <p:sldLayoutId id="2147487740" r:id="rId15"/>
    <p:sldLayoutId id="2147487741" r:id="rId16"/>
    <p:sldLayoutId id="2147487743" r:id="rId17"/>
    <p:sldLayoutId id="2147487746" r:id="rId18"/>
    <p:sldLayoutId id="2147487747" r:id="rId19"/>
    <p:sldLayoutId id="2147487748" r:id="rId20"/>
    <p:sldLayoutId id="2147487749" r:id="rId21"/>
    <p:sldLayoutId id="2147487539" r:id="rId22"/>
    <p:sldLayoutId id="2147487540" r:id="rId23"/>
    <p:sldLayoutId id="2147487541" r:id="rId24"/>
    <p:sldLayoutId id="2147487531" r:id="rId25"/>
    <p:sldLayoutId id="2147487545" r:id="rId26"/>
    <p:sldLayoutId id="2147487538" r:id="rId27"/>
    <p:sldLayoutId id="2147487750" r:id="rId28"/>
  </p:sldLayoutIdLst>
  <p:transition spd="slow">
    <p:wipe dir="r"/>
  </p:transition>
  <p:hf sldNum="0" hdr="0" dt="0"/>
  <p:txStyles>
    <p:titleStyle>
      <a:lvl1pPr algn="l" defTabSz="914126" rtl="0" eaLnBrk="1" latinLnBrk="0" hangingPunct="1">
        <a:lnSpc>
          <a:spcPct val="90000"/>
        </a:lnSpc>
        <a:spcBef>
          <a:spcPct val="0"/>
        </a:spcBef>
        <a:buNone/>
        <a:defRPr sz="4399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914126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799" kern="1200">
          <a:solidFill>
            <a:schemeClr val="tx1"/>
          </a:solidFill>
          <a:latin typeface="+mn-lt"/>
          <a:ea typeface="+mn-ea"/>
          <a:cs typeface="+mn-cs"/>
        </a:defRPr>
      </a:lvl1pPr>
      <a:lvl2pPr marL="68559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657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599720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6783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3846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0908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7971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034" indent="-228531" algn="l" defTabSz="914126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06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126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189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251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314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2377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199440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6503" algn="l" defTabSz="914126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 xmlns="">
        <p15:guide id="1" pos="7295" userDrawn="1">
          <p15:clr>
            <a:srgbClr val="F26B43"/>
          </p15:clr>
        </p15:guide>
        <p15:guide id="2" orient="horz" pos="1224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1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6wfUEVxJX-w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8.xml"/><Relationship Id="rId6" Type="http://schemas.openxmlformats.org/officeDocument/2006/relationships/hyperlink" Target="http://betweenwallandmain.com/quickbooks-self-employedthen-now/" TargetMode="External"/><Relationship Id="rId5" Type="http://schemas.openxmlformats.org/officeDocument/2006/relationships/image" Target="../media/image17.png"/><Relationship Id="rId4" Type="http://schemas.openxmlformats.org/officeDocument/2006/relationships/hyperlink" Target="https://youtu.be/8mQt6Bhgxg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https://selfemployed.intuit.com/ptgse?utm_source=ptg&amp;cid=ipar_ptgse_US_blg_ptgannounce_QBSE&amp;utm_medium=blg&amp;utm_content=ptgannounce" TargetMode="External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1.jpg"/><Relationship Id="rId5" Type="http://schemas.openxmlformats.org/officeDocument/2006/relationships/hyperlink" Target="https://youtu.be/7S4joH7HxVk" TargetMode="External"/><Relationship Id="rId4" Type="http://schemas.openxmlformats.org/officeDocument/2006/relationships/hyperlink" Target="https://www.youtube.com/playlist?list=PLODrvknmWjWrns4PeAQX0E8sWjnRN2ECv" TargetMode="Externa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://betweenwallandmain.com/quickbooks-self-employedthen-now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828107" y="258264"/>
            <a:ext cx="5636623" cy="2926289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54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Intro to </a:t>
            </a:r>
          </a:p>
          <a:p>
            <a:pPr marL="0" indent="0">
              <a:buNone/>
            </a:pPr>
            <a:r>
              <a:rPr lang="en-US" sz="54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QuickBooks Self-Employed</a:t>
            </a:r>
            <a:endParaRPr lang="en-US" sz="5400" dirty="0">
              <a:solidFill>
                <a:schemeClr val="bg1"/>
              </a:solidFill>
            </a:endParaRPr>
          </a:p>
        </p:txBody>
      </p:sp>
      <p:sp>
        <p:nvSpPr>
          <p:cNvPr id="6" name="Text Placeholder 3"/>
          <p:cNvSpPr txBox="1">
            <a:spLocks/>
          </p:cNvSpPr>
          <p:nvPr/>
        </p:nvSpPr>
        <p:spPr>
          <a:xfrm>
            <a:off x="2919076" y="3544083"/>
            <a:ext cx="4559410" cy="248850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25000" lnSpcReduction="20000"/>
          </a:bodyPr>
          <a:lstStyle>
            <a:lvl1pPr marL="228531" indent="-228531" algn="l" defTabSz="914126" rtl="0" eaLnBrk="1" latinLnBrk="0" hangingPunct="1">
              <a:lnSpc>
                <a:spcPct val="95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4800" b="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3198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274156" indent="-274156" algn="l" defTabSz="914126" rtl="0" eaLnBrk="1" latinLnBrk="0" hangingPunct="1">
              <a:lnSpc>
                <a:spcPct val="95000"/>
              </a:lnSpc>
              <a:spcBef>
                <a:spcPts val="500"/>
              </a:spcBef>
              <a:buClrTx/>
              <a:buSzPct val="100000"/>
              <a:buFont typeface="Lucida Grande"/>
              <a:buChar char="–"/>
              <a:defRPr sz="1998" b="1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74156" indent="0" algn="l" defTabSz="914126" rtl="0" eaLnBrk="1" latinLnBrk="0" hangingPunct="1">
              <a:lnSpc>
                <a:spcPct val="95000"/>
              </a:lnSpc>
              <a:spcBef>
                <a:spcPts val="0"/>
              </a:spcBef>
              <a:buFontTx/>
              <a:buNone/>
              <a:defRPr sz="1798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74156" indent="-228531" algn="l" defTabSz="914126" rtl="0" eaLnBrk="1" latinLnBrk="0" hangingPunct="1">
              <a:lnSpc>
                <a:spcPct val="95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8" b="0" i="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9600" b="1" spc="-31" dirty="0">
              <a:solidFill>
                <a:schemeClr val="bg1"/>
              </a:solidFill>
              <a:latin typeface="Arial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6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Sponsored by CAMEO-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6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California Association for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6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Micro Enterprise </a:t>
            </a:r>
            <a:r>
              <a:rPr lang="en-US" sz="9600" b="1" spc="-31" dirty="0" err="1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Opporunity</a:t>
            </a:r>
            <a:endParaRPr lang="en-US" sz="9600" b="1" spc="-31" dirty="0">
              <a:solidFill>
                <a:schemeClr val="bg1"/>
              </a:solidFill>
              <a:latin typeface="Arial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9600" b="1" spc="-31" dirty="0">
              <a:solidFill>
                <a:schemeClr val="bg1"/>
              </a:solidFill>
              <a:latin typeface="Arial" charset="0"/>
              <a:ea typeface="+mj-ea"/>
              <a:cs typeface="+mj-cs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6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Presented by-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9600" b="1" spc="-31" dirty="0">
                <a:solidFill>
                  <a:schemeClr val="bg1"/>
                </a:solidFill>
                <a:latin typeface="Arial" charset="0"/>
                <a:ea typeface="+mj-ea"/>
                <a:cs typeface="+mj-cs"/>
              </a:rPr>
              <a:t>Mariette Martinez, EA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4400" dirty="0">
              <a:solidFill>
                <a:schemeClr val="bg1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7334793" y="5993093"/>
            <a:ext cx="4646023" cy="570992"/>
            <a:chOff x="5512227" y="6308530"/>
            <a:chExt cx="1789426" cy="294726"/>
          </a:xfrm>
        </p:grpSpPr>
        <p:sp>
          <p:nvSpPr>
            <p:cNvPr id="8" name="TextBox 7"/>
            <p:cNvSpPr txBox="1"/>
            <p:nvPr/>
          </p:nvSpPr>
          <p:spPr>
            <a:xfrm>
              <a:off x="5838613" y="6316870"/>
              <a:ext cx="1463040" cy="197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solidFill>
                    <a:schemeClr val="bg2"/>
                  </a:solidFill>
                </a:rPr>
                <a:t>@</a:t>
              </a:r>
              <a:r>
                <a:rPr lang="en-US" sz="4400" dirty="0" err="1">
                  <a:solidFill>
                    <a:schemeClr val="bg2"/>
                  </a:solidFill>
                </a:rPr>
                <a:t>MMartinezEA</a:t>
              </a:r>
              <a:endParaRPr lang="en-US" sz="4400" dirty="0">
                <a:solidFill>
                  <a:schemeClr val="bg2"/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7600285" y="1442750"/>
            <a:ext cx="5414794" cy="304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2724033"/>
      </p:ext>
    </p:extLst>
  </p:cSld>
  <p:clrMapOvr>
    <a:masterClrMapping/>
  </p:clrMapOvr>
  <p:transition spd="slow">
    <p:wipe dir="r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230438"/>
            <a:ext cx="10988675" cy="3313112"/>
          </a:xfrm>
        </p:spPr>
        <p:txBody>
          <a:bodyPr/>
          <a:lstStyle/>
          <a:p>
            <a:pPr algn="ctr"/>
            <a:r>
              <a:rPr lang="en-US" sz="3600" dirty="0"/>
              <a:t>QuickBooks Self-Employed</a:t>
            </a:r>
          </a:p>
          <a:p>
            <a:pPr marL="0" indent="0" algn="ctr">
              <a:buNone/>
            </a:pPr>
            <a:r>
              <a:rPr lang="en-US" sz="3600" u="sng" dirty="0"/>
              <a:t>IS RIGHT</a:t>
            </a:r>
            <a:r>
              <a:rPr lang="en-US" sz="3600" dirty="0"/>
              <a:t> for a Self-Employed Solo-Entrepreneur</a:t>
            </a:r>
          </a:p>
          <a:p>
            <a:pPr algn="ctr"/>
            <a:endParaRPr lang="en-US" sz="3600" dirty="0"/>
          </a:p>
          <a:p>
            <a:pPr algn="ctr"/>
            <a:r>
              <a:rPr lang="en-US" sz="3600" dirty="0"/>
              <a:t>QuickBooks Self-Employed</a:t>
            </a:r>
          </a:p>
          <a:p>
            <a:pPr marL="0" indent="0" algn="ctr">
              <a:buNone/>
            </a:pPr>
            <a:r>
              <a:rPr lang="en-US" sz="3600" u="sng" dirty="0"/>
              <a:t>IS NOT RIGHT</a:t>
            </a:r>
            <a:r>
              <a:rPr lang="en-US" sz="3600" dirty="0"/>
              <a:t> for a Small Business Owner</a:t>
            </a:r>
          </a:p>
          <a:p>
            <a:pPr algn="ctr"/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87425" y="255588"/>
            <a:ext cx="11201400" cy="1658937"/>
          </a:xfrm>
        </p:spPr>
        <p:txBody>
          <a:bodyPr/>
          <a:lstStyle/>
          <a:p>
            <a:r>
              <a:rPr lang="en-US" dirty="0"/>
              <a:t>Why is it important to identify a SE vs SBO?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961111" y="5859463"/>
            <a:ext cx="1789426" cy="316117"/>
            <a:chOff x="5512227" y="6308530"/>
            <a:chExt cx="1789426" cy="316117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553710069"/>
      </p:ext>
    </p:extLst>
  </p:cSld>
  <p:clrMapOvr>
    <a:masterClrMapping/>
  </p:clrMapOvr>
  <p:transition spd="slow">
    <p:wipe dir="r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Content Placeholder 1"/>
          <p:cNvSpPr>
            <a:spLocks noGrp="1"/>
          </p:cNvSpPr>
          <p:nvPr>
            <p:ph sz="quarter" idx="4294967295"/>
          </p:nvPr>
        </p:nvSpPr>
        <p:spPr>
          <a:xfrm>
            <a:off x="7521076" y="1558108"/>
            <a:ext cx="3792537" cy="1254125"/>
          </a:xfrm>
        </p:spPr>
        <p:txBody>
          <a:bodyPr>
            <a:normAutofit/>
          </a:bodyPr>
          <a:lstStyle/>
          <a:p>
            <a:pPr lvl="1"/>
            <a:r>
              <a:rPr lang="en-US" sz="2400" b="1" dirty="0">
                <a:solidFill>
                  <a:schemeClr val="accent1"/>
                </a:solidFill>
                <a:cs typeface="Avenir Next Demi Bold"/>
              </a:rPr>
              <a:t>Per U.S. Government Accountability Office Statistics in April 2015</a:t>
            </a:r>
          </a:p>
        </p:txBody>
      </p:sp>
      <p:sp>
        <p:nvSpPr>
          <p:cNvPr id="16" name="Content Placeholder 4"/>
          <p:cNvSpPr>
            <a:spLocks noGrp="1"/>
          </p:cNvSpPr>
          <p:nvPr>
            <p:ph sz="quarter" idx="4294967295"/>
          </p:nvPr>
        </p:nvSpPr>
        <p:spPr>
          <a:xfrm>
            <a:off x="4132180" y="1771627"/>
            <a:ext cx="3657600" cy="827088"/>
          </a:xfrm>
        </p:spPr>
        <p:txBody>
          <a:bodyPr>
            <a:normAutofit/>
          </a:bodyPr>
          <a:lstStyle/>
          <a:p>
            <a:pPr lvl="1"/>
            <a:r>
              <a:rPr lang="en-US" sz="2400" b="1" dirty="0">
                <a:solidFill>
                  <a:schemeClr val="accent1"/>
                </a:solidFill>
                <a:cs typeface="Avenir Next Demi Bold"/>
              </a:rPr>
              <a:t>Per Freelancing in </a:t>
            </a:r>
            <a:br>
              <a:rPr lang="en-US" sz="2400" b="1" dirty="0">
                <a:solidFill>
                  <a:schemeClr val="accent1"/>
                </a:solidFill>
                <a:cs typeface="Avenir Next Demi Bold"/>
              </a:rPr>
            </a:br>
            <a:r>
              <a:rPr lang="en-US" sz="2400" b="1" dirty="0">
                <a:solidFill>
                  <a:schemeClr val="accent1"/>
                </a:solidFill>
                <a:cs typeface="Avenir Next Demi Bold"/>
              </a:rPr>
              <a:t>America in 2015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4294967295"/>
          </p:nvPr>
        </p:nvSpPr>
        <p:spPr>
          <a:xfrm>
            <a:off x="35995" y="1657534"/>
            <a:ext cx="3657600" cy="973138"/>
          </a:xfrm>
        </p:spPr>
        <p:txBody>
          <a:bodyPr/>
          <a:lstStyle/>
          <a:p>
            <a:pPr lvl="1"/>
            <a:r>
              <a:rPr lang="en-US" sz="2400" b="1" dirty="0">
                <a:solidFill>
                  <a:schemeClr val="accent1"/>
                </a:solidFill>
                <a:cs typeface="Avenir Next Demi Bold"/>
              </a:rPr>
              <a:t>Per Bureau of Labor Statistics in 2005</a:t>
            </a:r>
          </a:p>
          <a:p>
            <a:pPr lvl="1"/>
            <a:endParaRPr lang="en-US" dirty="0">
              <a:solidFill>
                <a:schemeClr val="accent1"/>
              </a:solidFill>
            </a:endParaRPr>
          </a:p>
        </p:txBody>
      </p:sp>
      <p:sp>
        <p:nvSpPr>
          <p:cNvPr id="7" name="Title 6"/>
          <p:cNvSpPr>
            <a:spLocks noGrp="1"/>
          </p:cNvSpPr>
          <p:nvPr>
            <p:ph type="title" idx="4294967295"/>
          </p:nvPr>
        </p:nvSpPr>
        <p:spPr>
          <a:xfrm>
            <a:off x="1007035" y="185405"/>
            <a:ext cx="9665741" cy="1325562"/>
          </a:xfrm>
        </p:spPr>
        <p:txBody>
          <a:bodyPr/>
          <a:lstStyle/>
          <a:p>
            <a:r>
              <a:rPr lang="en-US" sz="4400" dirty="0"/>
              <a:t>Should Small Business Consultants care about Self-Employed</a:t>
            </a:r>
          </a:p>
        </p:txBody>
      </p:sp>
      <p:sp>
        <p:nvSpPr>
          <p:cNvPr id="11" name="Content Placeholder 5"/>
          <p:cNvSpPr txBox="1">
            <a:spLocks/>
          </p:cNvSpPr>
          <p:nvPr/>
        </p:nvSpPr>
        <p:spPr>
          <a:xfrm>
            <a:off x="580696" y="2746223"/>
            <a:ext cx="3657600" cy="2227376"/>
          </a:xfrm>
          <a:prstGeom prst="rect">
            <a:avLst/>
          </a:prstGeom>
        </p:spPr>
        <p:txBody>
          <a:bodyPr vert="horz" lIns="91416" tIns="45707" rIns="91416" bIns="45707" rtlCol="0">
            <a:noAutofit/>
          </a:bodyPr>
          <a:lstStyle>
            <a:lvl1pPr marL="0" indent="0" algn="l" defTabSz="228462" rtl="0" eaLnBrk="1" latinLnBrk="0" hangingPunct="1">
              <a:lnSpc>
                <a:spcPct val="95000"/>
              </a:lnSpc>
              <a:spcBef>
                <a:spcPts val="1798"/>
              </a:spcBef>
              <a:buFontTx/>
              <a:buNone/>
              <a:defRPr sz="2000" b="1" i="0" kern="1200" spc="-20" baseline="0">
                <a:solidFill>
                  <a:schemeClr val="tx1"/>
                </a:solidFill>
                <a:latin typeface="Arial" charset="0"/>
                <a:ea typeface="+mn-ea"/>
                <a:cs typeface="Avenir Next Demi Bold"/>
              </a:defRPr>
            </a:lvl1pPr>
            <a:lvl2pPr marL="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defRPr sz="16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82770" indent="-18277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 typeface="Arial"/>
              <a:buChar char="•"/>
              <a:defRPr sz="14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365540" indent="-182746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Lucida Grande"/>
              <a:buChar char="–"/>
              <a:defRPr sz="1400" b="0" i="0" kern="1200" spc="-2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36554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Tx/>
              <a:buNone/>
              <a:defRPr sz="12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68538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913852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314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077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Combined total of contingent and alternative workers topped </a:t>
            </a:r>
            <a:r>
              <a:rPr lang="en-US" sz="2400" b="1" dirty="0">
                <a:solidFill>
                  <a:schemeClr val="accent6"/>
                </a:solidFill>
                <a:ea typeface="Arial" charset="0"/>
                <a:cs typeface="Arial" charset="0"/>
              </a:rPr>
              <a:t>18 million people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, or </a:t>
            </a:r>
            <a:r>
              <a:rPr lang="en-US" sz="2400" b="1" dirty="0">
                <a:solidFill>
                  <a:schemeClr val="accent6"/>
                </a:solidFill>
                <a:ea typeface="Arial" charset="0"/>
                <a:cs typeface="Arial" charset="0"/>
              </a:rPr>
              <a:t>13.6% of the labor force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.</a:t>
            </a:r>
          </a:p>
        </p:txBody>
      </p:sp>
      <p:sp>
        <p:nvSpPr>
          <p:cNvPr id="12" name="Content Placeholder 4"/>
          <p:cNvSpPr txBox="1">
            <a:spLocks/>
          </p:cNvSpPr>
          <p:nvPr/>
        </p:nvSpPr>
        <p:spPr>
          <a:xfrm>
            <a:off x="4304259" y="2891849"/>
            <a:ext cx="3657600" cy="1951614"/>
          </a:xfrm>
          <a:prstGeom prst="rect">
            <a:avLst/>
          </a:prstGeom>
        </p:spPr>
        <p:txBody>
          <a:bodyPr vert="horz" lIns="91416" tIns="45707" rIns="91416" bIns="45707" rtlCol="0">
            <a:noAutofit/>
          </a:bodyPr>
          <a:lstStyle>
            <a:lvl1pPr marL="0" indent="0" algn="l" defTabSz="228462" rtl="0" eaLnBrk="1" latinLnBrk="0" hangingPunct="1">
              <a:lnSpc>
                <a:spcPct val="95000"/>
              </a:lnSpc>
              <a:spcBef>
                <a:spcPts val="1798"/>
              </a:spcBef>
              <a:buFontTx/>
              <a:buNone/>
              <a:defRPr sz="2000" b="1" i="0" kern="1200" spc="-20" baseline="0">
                <a:solidFill>
                  <a:schemeClr val="tx1"/>
                </a:solidFill>
                <a:latin typeface="Arial" charset="0"/>
                <a:ea typeface="+mn-ea"/>
                <a:cs typeface="Avenir Next Demi Bold"/>
              </a:defRPr>
            </a:lvl1pPr>
            <a:lvl2pPr marL="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defRPr sz="16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82770" indent="-18277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 typeface="Arial"/>
              <a:buChar char="•"/>
              <a:defRPr sz="14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365540" indent="-182746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Lucida Grande"/>
              <a:buChar char="–"/>
              <a:defRPr sz="1400" b="0" i="0" kern="1200" spc="-2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36554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Tx/>
              <a:buNone/>
              <a:defRPr sz="12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68538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913852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314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077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Results showed that approximately </a:t>
            </a:r>
            <a:r>
              <a:rPr lang="en-US" sz="2400" b="1" dirty="0">
                <a:solidFill>
                  <a:schemeClr val="accent6"/>
                </a:solidFill>
                <a:ea typeface="Arial" charset="0"/>
                <a:cs typeface="Arial" charset="0"/>
              </a:rPr>
              <a:t>54 million people 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did freelance work in 2014.</a:t>
            </a:r>
          </a:p>
        </p:txBody>
      </p:sp>
      <p:sp>
        <p:nvSpPr>
          <p:cNvPr id="15" name="Content Placeholder 1"/>
          <p:cNvSpPr txBox="1">
            <a:spLocks/>
          </p:cNvSpPr>
          <p:nvPr/>
        </p:nvSpPr>
        <p:spPr>
          <a:xfrm>
            <a:off x="8093786" y="2884387"/>
            <a:ext cx="3657600" cy="3190543"/>
          </a:xfrm>
          <a:prstGeom prst="rect">
            <a:avLst/>
          </a:prstGeom>
        </p:spPr>
        <p:txBody>
          <a:bodyPr vert="horz" lIns="91416" tIns="45707" rIns="91416" bIns="45707" rtlCol="0">
            <a:noAutofit/>
          </a:bodyPr>
          <a:lstStyle>
            <a:lvl1pPr marL="0" indent="0" algn="l" defTabSz="228462" rtl="0" eaLnBrk="1" latinLnBrk="0" hangingPunct="1">
              <a:lnSpc>
                <a:spcPct val="95000"/>
              </a:lnSpc>
              <a:spcBef>
                <a:spcPts val="1798"/>
              </a:spcBef>
              <a:buFontTx/>
              <a:buNone/>
              <a:defRPr sz="2000" b="1" i="0" kern="1200" spc="-20" baseline="0">
                <a:solidFill>
                  <a:schemeClr val="tx1"/>
                </a:solidFill>
                <a:latin typeface="Arial" charset="0"/>
                <a:ea typeface="+mn-ea"/>
                <a:cs typeface="Avenir Next Demi Bold"/>
              </a:defRPr>
            </a:lvl1pPr>
            <a:lvl2pPr marL="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defRPr sz="16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82770" indent="-18277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 typeface="Arial"/>
              <a:buChar char="•"/>
              <a:defRPr sz="14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365540" indent="-182746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Lucida Grande"/>
              <a:buChar char="–"/>
              <a:defRPr sz="1400" b="0" i="0" kern="1200" spc="-2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36554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Tx/>
              <a:buNone/>
              <a:defRPr sz="1200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68538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913852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314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077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/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GAO predicts the percentage of self-employed workers to rise to </a:t>
            </a:r>
            <a:r>
              <a:rPr lang="en-US" sz="2400" b="1" dirty="0">
                <a:solidFill>
                  <a:schemeClr val="accent6"/>
                </a:solidFill>
                <a:ea typeface="Arial" charset="0"/>
                <a:cs typeface="Arial" charset="0"/>
              </a:rPr>
              <a:t>50% of the labor force</a:t>
            </a:r>
            <a:r>
              <a:rPr lang="en-US" sz="2400" b="1" dirty="0">
                <a:solidFill>
                  <a:schemeClr val="tx1">
                    <a:lumMod val="75000"/>
                  </a:schemeClr>
                </a:solidFill>
                <a:ea typeface="Arial" charset="0"/>
                <a:cs typeface="Arial" charset="0"/>
              </a:rPr>
              <a:t> by 2020.</a:t>
            </a:r>
          </a:p>
          <a:p>
            <a:pPr lvl="1"/>
            <a:r>
              <a:rPr lang="en-US" sz="2400" b="1" dirty="0">
                <a:solidFill>
                  <a:srgbClr val="FF0000"/>
                </a:solidFill>
                <a:highlight>
                  <a:srgbClr val="FFFF00"/>
                </a:highlight>
                <a:ea typeface="Arial" charset="0"/>
                <a:cs typeface="Arial" charset="0"/>
              </a:rPr>
              <a:t>That’s means 60+ million people will be self-employed!</a:t>
            </a:r>
          </a:p>
        </p:txBody>
      </p:sp>
      <p:grpSp>
        <p:nvGrpSpPr>
          <p:cNvPr id="17" name="Group 16"/>
          <p:cNvGrpSpPr/>
          <p:nvPr/>
        </p:nvGrpSpPr>
        <p:grpSpPr>
          <a:xfrm>
            <a:off x="784545" y="5695406"/>
            <a:ext cx="2193785" cy="695641"/>
            <a:chOff x="5512227" y="6308530"/>
            <a:chExt cx="1789426" cy="316117"/>
          </a:xfrm>
        </p:grpSpPr>
        <p:sp>
          <p:nvSpPr>
            <p:cNvPr id="18" name="TextBox 17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35104300"/>
      </p:ext>
    </p:extLst>
  </p:cSld>
  <p:clrMapOvr>
    <a:masterClrMapping/>
  </p:clrMapOvr>
  <p:transition spd="slow">
    <p:wipe dir="r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/>
          <a:srcRect l="16114"/>
          <a:stretch/>
        </p:blipFill>
        <p:spPr>
          <a:xfrm>
            <a:off x="360948" y="964407"/>
            <a:ext cx="6202319" cy="49291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7804150" y="1162050"/>
            <a:ext cx="4384675" cy="4533900"/>
          </a:xfrm>
        </p:spPr>
        <p:txBody>
          <a:bodyPr>
            <a:normAutofit/>
          </a:bodyPr>
          <a:lstStyle/>
          <a:p>
            <a:r>
              <a:rPr lang="en-US" sz="4400" dirty="0">
                <a:solidFill>
                  <a:schemeClr val="tx1"/>
                </a:solidFill>
              </a:rPr>
              <a:t>Ok, let’s take a quick breather … or check your breath, your choice!</a:t>
            </a:r>
          </a:p>
          <a:p>
            <a:r>
              <a:rPr lang="en-US" sz="4400" dirty="0">
                <a:solidFill>
                  <a:schemeClr val="accent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1190298693"/>
      </p:ext>
    </p:extLst>
  </p:cSld>
  <p:clrMapOvr>
    <a:masterClrMapping/>
  </p:clrMapOvr>
  <p:transition spd="slow">
    <p:wipe dir="r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1850571" y="1703614"/>
            <a:ext cx="8142515" cy="181791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rial" charset="0"/>
                <a:cs typeface="Arial" charset="0"/>
              </a:rPr>
              <a:t>So WHO is the Right Match for QuickBooks Self-Employed?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8828" y="6306260"/>
            <a:ext cx="2780470" cy="408450"/>
            <a:chOff x="5512227" y="6308530"/>
            <a:chExt cx="1789426" cy="408450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@</a:t>
              </a:r>
              <a:r>
                <a:rPr lang="en-US" sz="2000" dirty="0" err="1">
                  <a:solidFill>
                    <a:schemeClr val="bg2"/>
                  </a:solidFill>
                </a:rPr>
                <a:t>MMartinezEA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25931811"/>
      </p:ext>
    </p:extLst>
  </p:cSld>
  <p:clrMapOvr>
    <a:masterClrMapping/>
  </p:clrMapOvr>
  <p:transition spd="slow">
    <p:wipe dir="r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778329" y="1401624"/>
            <a:ext cx="10988675" cy="3893574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3200" dirty="0"/>
              <a:t>QBSE is NOT QuickBooks Online</a:t>
            </a:r>
          </a:p>
          <a:p>
            <a:pPr lvl="2"/>
            <a:r>
              <a:rPr lang="en-US" sz="3200" dirty="0"/>
              <a:t>QBSE is NOT a general ledger accounting system</a:t>
            </a:r>
          </a:p>
          <a:p>
            <a:pPr lvl="2"/>
            <a:r>
              <a:rPr lang="en-US" sz="3200" dirty="0"/>
              <a:t>QBSE is not on accrual basis tax accounting </a:t>
            </a:r>
          </a:p>
          <a:p>
            <a:pPr lvl="2"/>
            <a:r>
              <a:rPr lang="en-US" sz="3200" dirty="0"/>
              <a:t>QBSE does NOT track A/R or A/P</a:t>
            </a:r>
          </a:p>
          <a:p>
            <a:pPr lvl="2"/>
            <a:r>
              <a:rPr lang="en-US" sz="3200" dirty="0"/>
              <a:t>QBSE does NOT track sales taxes as a liability</a:t>
            </a:r>
          </a:p>
          <a:p>
            <a:pPr lvl="2"/>
            <a:r>
              <a:rPr lang="en-US" sz="3200" dirty="0"/>
              <a:t>QBSE does NOT track inventory as an asset</a:t>
            </a:r>
          </a:p>
          <a:p>
            <a:pPr lvl="2"/>
            <a:r>
              <a:rPr lang="en-US" sz="3200" dirty="0"/>
              <a:t>QBSE does NOT include payroll</a:t>
            </a:r>
          </a:p>
          <a:p>
            <a:pPr lvl="2"/>
            <a:r>
              <a:rPr lang="en-US" sz="3200" dirty="0"/>
              <a:t>QBSE does NOT convert/migrate to any other QB Products</a:t>
            </a:r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126" lvl="2" indent="0">
              <a:buNone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860740" y="424544"/>
            <a:ext cx="8322846" cy="745672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isn’t QuickBooks Self-Employed (QBSE)</a:t>
            </a:r>
            <a:b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1679259" y="6055807"/>
            <a:ext cx="1789426" cy="316117"/>
            <a:chOff x="5512227" y="6308530"/>
            <a:chExt cx="1789426" cy="316117"/>
          </a:xfrm>
        </p:grpSpPr>
        <p:sp>
          <p:nvSpPr>
            <p:cNvPr id="10" name="TextBox 9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161167650"/>
      </p:ext>
    </p:extLst>
  </p:cSld>
  <p:clrMapOvr>
    <a:masterClrMapping/>
  </p:clrMapOvr>
  <p:transition spd="slow">
    <p:wipe dir="r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358537" y="563180"/>
            <a:ext cx="8518525" cy="446088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QuickBooks Self-Employed (QBSE) (part1)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098971" y="5877963"/>
            <a:ext cx="3567517" cy="705717"/>
            <a:chOff x="5512227" y="6308530"/>
            <a:chExt cx="1789426" cy="316117"/>
          </a:xfrm>
        </p:grpSpPr>
        <p:sp>
          <p:nvSpPr>
            <p:cNvPr id="10" name="TextBox 9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885825" y="1243013"/>
            <a:ext cx="10615613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u="sng" dirty="0"/>
              <a:t>Year round cash-basis accountability tool for Simple Schedule C taxpayers</a:t>
            </a:r>
            <a:r>
              <a:rPr lang="en-US" sz="4000" dirty="0"/>
              <a:t> that encourages and assists in organizing personal and business finance transactions and utilizes one-of-a-kind features such as an integrated quarterly estimated tax calculator and automatic mileage tracking to keep a Schedule C Sole Proprietor in line</a:t>
            </a:r>
          </a:p>
        </p:txBody>
      </p:sp>
    </p:spTree>
    <p:extLst>
      <p:ext uri="{BB962C8B-B14F-4D97-AF65-F5344CB8AC3E}">
        <p14:creationId xmlns:p14="http://schemas.microsoft.com/office/powerpoint/2010/main" val="1727668540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005645" y="390253"/>
            <a:ext cx="8518525" cy="760413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IS QuickBooks Self-Employed (QBSE) (part2)</a:t>
            </a:r>
            <a:endParaRPr lang="en-US" dirty="0"/>
          </a:p>
        </p:txBody>
      </p:sp>
      <p:grpSp>
        <p:nvGrpSpPr>
          <p:cNvPr id="9" name="Group 8"/>
          <p:cNvGrpSpPr/>
          <p:nvPr/>
        </p:nvGrpSpPr>
        <p:grpSpPr>
          <a:xfrm>
            <a:off x="8072846" y="5624733"/>
            <a:ext cx="3599313" cy="854444"/>
            <a:chOff x="5512227" y="6308530"/>
            <a:chExt cx="1789426" cy="316117"/>
          </a:xfrm>
        </p:grpSpPr>
        <p:sp>
          <p:nvSpPr>
            <p:cNvPr id="10" name="TextBox 9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496390" y="1634535"/>
            <a:ext cx="1169243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/>
              <a:t>Or in plain English, </a:t>
            </a:r>
            <a:r>
              <a:rPr lang="en-US" sz="4000" u="sng" dirty="0"/>
              <a:t>a mobile and web-based app that will keep millions of Independent Contractors organized year round with their Self-Employed finances </a:t>
            </a:r>
            <a:r>
              <a:rPr lang="en-US" sz="4000" dirty="0"/>
              <a:t>and help them be aware, informed and on top of their personal and Schedule C federal tax obligations.</a:t>
            </a:r>
          </a:p>
        </p:txBody>
      </p:sp>
    </p:spTree>
    <p:extLst>
      <p:ext uri="{BB962C8B-B14F-4D97-AF65-F5344CB8AC3E}">
        <p14:creationId xmlns:p14="http://schemas.microsoft.com/office/powerpoint/2010/main" val="339801927"/>
      </p:ext>
    </p:extLst>
  </p:cSld>
  <p:clrMapOvr>
    <a:masterClrMapping/>
  </p:clrMapOvr>
  <p:transition spd="slow">
    <p:wipe dir="r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057275"/>
            <a:ext cx="11644313" cy="4662488"/>
          </a:xfrm>
        </p:spPr>
        <p:txBody>
          <a:bodyPr>
            <a:normAutofit lnSpcReduction="10000"/>
          </a:bodyPr>
          <a:lstStyle/>
          <a:p>
            <a:pPr lvl="2"/>
            <a:r>
              <a:rPr lang="en-US" sz="2800" dirty="0"/>
              <a:t>QBSE banishes the box for Schedule C clients through receipt capture thru mobile &amp; web app</a:t>
            </a:r>
          </a:p>
          <a:p>
            <a:pPr lvl="2"/>
            <a:r>
              <a:rPr lang="en-US" sz="2800" dirty="0"/>
              <a:t>QBSE allows UNLIMITED bank &amp; credit card feed upload so that all Schedule C transactions are in electronic format</a:t>
            </a:r>
          </a:p>
          <a:p>
            <a:pPr lvl="2"/>
            <a:r>
              <a:rPr lang="en-US" sz="2800" dirty="0"/>
              <a:t>QBSE tracks mileage automagically </a:t>
            </a:r>
          </a:p>
          <a:p>
            <a:pPr lvl="2"/>
            <a:r>
              <a:rPr lang="en-US" sz="2800" dirty="0"/>
              <a:t>QBSE creates invoices with e-payment options</a:t>
            </a:r>
          </a:p>
          <a:p>
            <a:pPr lvl="2"/>
            <a:r>
              <a:rPr lang="en-US" sz="2800" dirty="0"/>
              <a:t>QBSE provides federal estimated tax calculations</a:t>
            </a:r>
          </a:p>
          <a:p>
            <a:pPr lvl="2"/>
            <a:r>
              <a:rPr lang="en-US" sz="2800" dirty="0"/>
              <a:t>QBSE provides a Schedule C Profit &amp; Loss report</a:t>
            </a:r>
          </a:p>
          <a:p>
            <a:pPr lvl="2"/>
            <a:r>
              <a:rPr lang="en-US" sz="2800" dirty="0"/>
              <a:t>QBSE provides exportable transaction reports for tax return analysis</a:t>
            </a:r>
          </a:p>
          <a:p>
            <a:pPr lvl="2"/>
            <a:r>
              <a:rPr lang="en-US" sz="2800" dirty="0"/>
              <a:t>QBSE allows </a:t>
            </a:r>
            <a:r>
              <a:rPr lang="en-US" sz="2800" dirty="0">
                <a:hlinkClick r:id="rId3"/>
              </a:rPr>
              <a:t>Accountant</a:t>
            </a:r>
            <a:r>
              <a:rPr lang="en-US" sz="2800" dirty="0"/>
              <a:t> and </a:t>
            </a:r>
            <a:r>
              <a:rPr lang="en-US" sz="2800" dirty="0">
                <a:hlinkClick r:id="rId4"/>
              </a:rPr>
              <a:t>SE user </a:t>
            </a:r>
            <a:r>
              <a:rPr lang="en-US" sz="2800" dirty="0"/>
              <a:t>collaboration (both ways) through the QuickBooks Online Accountant integration</a:t>
            </a:r>
          </a:p>
          <a:p>
            <a:pPr lvl="2"/>
            <a:endParaRPr lang="en-US" sz="2800" b="1" dirty="0"/>
          </a:p>
          <a:p>
            <a:pPr marL="914126" lvl="2" indent="0">
              <a:buNone/>
            </a:pPr>
            <a:endParaRPr lang="en-US" b="1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3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lvl="2"/>
            <a:endParaRPr lang="en-US" dirty="0"/>
          </a:p>
          <a:p>
            <a:pPr marL="914126" lvl="2" indent="0">
              <a:buNone/>
            </a:pP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2005645" y="221497"/>
            <a:ext cx="8258175" cy="885825"/>
          </a:xfrm>
        </p:spPr>
        <p:txBody>
          <a:bodyPr>
            <a:normAutofit fontScale="90000"/>
          </a:bodyPr>
          <a:lstStyle/>
          <a:p>
            <a:pPr lvl="0"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What DOES QuickBooks Self-Employed do </a:t>
            </a:r>
            <a:b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</a:br>
            <a:endParaRPr lang="en-US" b="1" dirty="0"/>
          </a:p>
        </p:txBody>
      </p:sp>
      <p:grpSp>
        <p:nvGrpSpPr>
          <p:cNvPr id="9" name="Group 8"/>
          <p:cNvGrpSpPr/>
          <p:nvPr/>
        </p:nvGrpSpPr>
        <p:grpSpPr>
          <a:xfrm>
            <a:off x="464413" y="6192474"/>
            <a:ext cx="1789426" cy="316117"/>
            <a:chOff x="5512227" y="6308530"/>
            <a:chExt cx="1789426" cy="316117"/>
          </a:xfrm>
        </p:grpSpPr>
        <p:sp>
          <p:nvSpPr>
            <p:cNvPr id="10" name="TextBox 9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14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>
                      <a:lumMod val="50000"/>
                    </a:prstClr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50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sp>
        <p:nvSpPr>
          <p:cNvPr id="3" name="TextBox 2"/>
          <p:cNvSpPr txBox="1"/>
          <p:nvPr/>
        </p:nvSpPr>
        <p:spPr>
          <a:xfrm>
            <a:off x="2253839" y="5933567"/>
            <a:ext cx="89540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Want to get MORE EXCITED: Read my BWAM blog on how QBSE has grown in just 2 years: </a:t>
            </a:r>
          </a:p>
          <a:p>
            <a:r>
              <a:rPr lang="en-US" dirty="0">
                <a:hlinkClick r:id="rId6"/>
              </a:rPr>
              <a:t>BWAM article QuickBooks Self-Employed Then &amp; Now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3290487"/>
      </p:ext>
    </p:extLst>
  </p:cSld>
  <p:clrMapOvr>
    <a:masterClrMapping/>
  </p:clrMapOvr>
  <p:transition spd="slow">
    <p:wipe dir="r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 txBox="1">
            <a:spLocks noGrp="1"/>
          </p:cNvSpPr>
          <p:nvPr>
            <p:ph type="title" idx="4294967295"/>
          </p:nvPr>
        </p:nvSpPr>
        <p:spPr>
          <a:xfrm>
            <a:off x="1428206" y="361723"/>
            <a:ext cx="9908131" cy="146526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8E8E8F"/>
              </a:buClr>
              <a:buSzPct val="25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Polling question 2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428206" y="1897063"/>
            <a:ext cx="8993732" cy="3441291"/>
          </a:xfrm>
        </p:spPr>
        <p:txBody>
          <a:bodyPr/>
          <a:lstStyle/>
          <a:p>
            <a:pPr marL="0" indent="0">
              <a:spcAft>
                <a:spcPts val="0"/>
              </a:spcAft>
              <a:buClr>
                <a:srgbClr val="393A3D"/>
              </a:buClr>
              <a:buSzPct val="250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What  % of your clients are Simple Schedule C clients that would be a good fit for QuickBooks Self-Employed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0%–25%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26%–50%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51%–75%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76%–100%</a:t>
            </a:r>
          </a:p>
        </p:txBody>
      </p:sp>
    </p:spTree>
    <p:extLst>
      <p:ext uri="{BB962C8B-B14F-4D97-AF65-F5344CB8AC3E}">
        <p14:creationId xmlns:p14="http://schemas.microsoft.com/office/powerpoint/2010/main" val="2073829582"/>
      </p:ext>
    </p:extLst>
  </p:cSld>
  <p:clrMapOvr>
    <a:masterClrMapping/>
  </p:clrMapOvr>
  <p:transition spd="slow">
    <p:wipe dir="r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431" y="964407"/>
            <a:ext cx="6155352" cy="4929187"/>
          </a:xfrm>
          <a:prstGeom prst="rect">
            <a:avLst/>
          </a:prstGeom>
        </p:spPr>
      </p:pic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6975231" y="1162050"/>
            <a:ext cx="5213595" cy="45339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000" dirty="0">
                <a:solidFill>
                  <a:schemeClr val="accent1"/>
                </a:solidFill>
              </a:rPr>
              <a:t>Any questions?</a:t>
            </a:r>
          </a:p>
        </p:txBody>
      </p:sp>
    </p:spTree>
    <p:extLst>
      <p:ext uri="{BB962C8B-B14F-4D97-AF65-F5344CB8AC3E}">
        <p14:creationId xmlns:p14="http://schemas.microsoft.com/office/powerpoint/2010/main" val="2714553895"/>
      </p:ext>
    </p:extLst>
  </p:cSld>
  <p:clrMapOvr>
    <a:masterClrMapping/>
  </p:clrMapOvr>
  <p:transition spd="slow">
    <p:wipe dir="r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4"/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62"/>
          <a:stretch/>
        </p:blipFill>
        <p:spPr>
          <a:xfrm>
            <a:off x="321980" y="652644"/>
            <a:ext cx="2150938" cy="2150938"/>
          </a:xfrm>
        </p:spPr>
      </p:pic>
      <p:sp>
        <p:nvSpPr>
          <p:cNvPr id="2" name="Title 1"/>
          <p:cNvSpPr>
            <a:spLocks noGrp="1"/>
          </p:cNvSpPr>
          <p:nvPr>
            <p:ph type="ctrTitle" idx="4294967295"/>
          </p:nvPr>
        </p:nvSpPr>
        <p:spPr>
          <a:xfrm>
            <a:off x="2902631" y="175351"/>
            <a:ext cx="6510337" cy="954586"/>
          </a:xfrm>
        </p:spPr>
        <p:txBody>
          <a:bodyPr/>
          <a:lstStyle/>
          <a:p>
            <a:r>
              <a:rPr lang="en-US" b="1" dirty="0"/>
              <a:t>Mariette F. Martinez, EA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4294967295"/>
          </p:nvPr>
        </p:nvSpPr>
        <p:spPr>
          <a:xfrm>
            <a:off x="2758939" y="1006324"/>
            <a:ext cx="7083923" cy="2559050"/>
          </a:xfrm>
        </p:spPr>
        <p:txBody>
          <a:bodyPr>
            <a:normAutofit fontScale="77500" lnSpcReduction="20000"/>
          </a:bodyPr>
          <a:lstStyle/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IRS Enrolled Agent 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Certified QuickBooks </a:t>
            </a:r>
            <a:r>
              <a:rPr lang="en-US" dirty="0" err="1"/>
              <a:t>ProAdvisor</a:t>
            </a:r>
            <a:r>
              <a:rPr lang="en-US" dirty="0"/>
              <a:t> since 2007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Worked in the Accounting &amp; Tax Industry for over 20 years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Intuit’s 2015 Top 20 Firm of the Future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 err="1"/>
              <a:t>Hubdoc’s</a:t>
            </a:r>
            <a:r>
              <a:rPr lang="en-US" dirty="0"/>
              <a:t> 2015 &amp; 2016 Top 50 Cloud Accountants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Public Speaker &amp; Educator at various industry conferences</a:t>
            </a:r>
          </a:p>
          <a:p>
            <a:pPr marL="285664" indent="-285664" fontAlgn="base">
              <a:buFont typeface="Arial" charset="0"/>
              <a:buChar char="•"/>
            </a:pPr>
            <a:r>
              <a:rPr lang="en-US" dirty="0"/>
              <a:t>Contributor to Intuit’s </a:t>
            </a:r>
            <a:r>
              <a:rPr lang="en-US" dirty="0" err="1"/>
              <a:t>TaxProCenter</a:t>
            </a:r>
            <a:r>
              <a:rPr lang="en-US" dirty="0"/>
              <a:t> Blog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42862" y="802865"/>
            <a:ext cx="2386467" cy="20951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64893" y="2953063"/>
            <a:ext cx="2908090" cy="681492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pPr defTabSz="914126"/>
            <a:r>
              <a:rPr lang="en-US" sz="1600" b="1" dirty="0">
                <a:solidFill>
                  <a:srgbClr val="393A3D"/>
                </a:solidFill>
                <a:latin typeface="Arial" panose="020B0604020202020204"/>
              </a:rPr>
              <a:t>Twitter: </a:t>
            </a:r>
            <a:r>
              <a:rPr lang="en-US" sz="1600" dirty="0">
                <a:solidFill>
                  <a:srgbClr val="393A3D"/>
                </a:solidFill>
                <a:latin typeface="Arial" panose="020B0604020202020204"/>
              </a:rPr>
              <a:t>@</a:t>
            </a:r>
            <a:r>
              <a:rPr lang="en-US" sz="1600" dirty="0" err="1">
                <a:solidFill>
                  <a:srgbClr val="393A3D"/>
                </a:solidFill>
                <a:latin typeface="Arial" panose="020B0604020202020204"/>
              </a:rPr>
              <a:t>MMartinezEA</a:t>
            </a:r>
            <a:endParaRPr lang="en-US" sz="1600" dirty="0">
              <a:solidFill>
                <a:srgbClr val="393A3D"/>
              </a:solidFill>
              <a:latin typeface="Arial" panose="020B0604020202020204"/>
            </a:endParaRPr>
          </a:p>
          <a:p>
            <a:pPr defTabSz="914126"/>
            <a:r>
              <a:rPr lang="en-US" sz="1600" b="1" dirty="0">
                <a:solidFill>
                  <a:srgbClr val="393A3D"/>
                </a:solidFill>
                <a:latin typeface="Arial" panose="020B0604020202020204"/>
              </a:rPr>
              <a:t>Facebook: </a:t>
            </a:r>
            <a:r>
              <a:rPr lang="en-US" sz="1600" dirty="0" err="1">
                <a:solidFill>
                  <a:srgbClr val="393A3D"/>
                </a:solidFill>
                <a:latin typeface="Arial" panose="020B0604020202020204"/>
              </a:rPr>
              <a:t>marietteinthecloud</a:t>
            </a:r>
            <a:endParaRPr lang="en-US" sz="1600" dirty="0">
              <a:solidFill>
                <a:srgbClr val="393A3D"/>
              </a:solidFill>
              <a:latin typeface="Arial" panose="020B0604020202020204"/>
            </a:endParaRPr>
          </a:p>
          <a:p>
            <a:pPr defTabSz="914126"/>
            <a:endParaRPr lang="en-US" sz="1400" dirty="0">
              <a:solidFill>
                <a:srgbClr val="393A3D"/>
              </a:solidFill>
              <a:latin typeface="AvenirNext LT Pro" charset="0"/>
              <a:ea typeface="AvenirNext LT Pro" charset="0"/>
              <a:cs typeface="AvenirNext LT Pro" charset="0"/>
            </a:endParaRPr>
          </a:p>
        </p:txBody>
      </p:sp>
      <p:sp>
        <p:nvSpPr>
          <p:cNvPr id="12" name="Shape 1196"/>
          <p:cNvSpPr txBox="1">
            <a:spLocks/>
          </p:cNvSpPr>
          <p:nvPr/>
        </p:nvSpPr>
        <p:spPr>
          <a:xfrm>
            <a:off x="411480" y="3845776"/>
            <a:ext cx="11521439" cy="2839067"/>
          </a:xfrm>
          <a:prstGeom prst="rect">
            <a:avLst/>
          </a:prstGeom>
        </p:spPr>
        <p:txBody>
          <a:bodyPr/>
          <a:lstStyle>
            <a:lvl1pPr marL="228531" indent="-228531" algn="l" defTabSz="914126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59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657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99720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6783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3846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0908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7971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034" indent="-228531" algn="l" defTabSz="914126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2"/>
            <a:r>
              <a:rPr lang="en-US" b="1" dirty="0"/>
              <a:t>Elevator Pitch:</a:t>
            </a:r>
            <a:r>
              <a:rPr lang="en-US" dirty="0"/>
              <a:t> I provide consulting services in the areas of accounting technology &amp; project management workflows to small businesses. I love contributing to the Entrepreneur community (especially #</a:t>
            </a:r>
            <a:r>
              <a:rPr lang="en-US" dirty="0" err="1"/>
              <a:t>Mommypreneurers</a:t>
            </a:r>
            <a:r>
              <a:rPr lang="en-US" dirty="0"/>
              <a:t> like ME). </a:t>
            </a:r>
          </a:p>
          <a:p>
            <a:pPr lvl="2"/>
            <a:r>
              <a:rPr lang="en-US" b="1" dirty="0"/>
              <a:t>Short History Lesson: </a:t>
            </a:r>
            <a:r>
              <a:rPr lang="en-US" dirty="0"/>
              <a:t>In 2010, I opened my sole-owner accounting &amp; tax practice and work with small business owners and solopreneurs. I  have worked 100% virtually since I started my company and utilize &amp; train on several of Intuit’s accounting &amp; tax online solutions for my firm.</a:t>
            </a:r>
          </a:p>
          <a:p>
            <a:pPr lvl="2"/>
            <a:r>
              <a:rPr lang="en-US" b="1" dirty="0"/>
              <a:t>My Blended Life:</a:t>
            </a:r>
            <a:r>
              <a:rPr lang="en-US" dirty="0"/>
              <a:t> I am a busy mom of 3 kids all under 11 &amp; happily married for 13 years. I start every morning with the goal to make a positive difference in someone’s day.  I use #</a:t>
            </a:r>
            <a:r>
              <a:rPr lang="en-US" dirty="0" err="1"/>
              <a:t>SocialMedia</a:t>
            </a:r>
            <a:r>
              <a:rPr lang="en-US" dirty="0"/>
              <a:t> to change as many lives as possible.  </a:t>
            </a:r>
          </a:p>
        </p:txBody>
      </p:sp>
    </p:spTree>
    <p:extLst>
      <p:ext uri="{BB962C8B-B14F-4D97-AF65-F5344CB8AC3E}">
        <p14:creationId xmlns:p14="http://schemas.microsoft.com/office/powerpoint/2010/main" val="1716248926"/>
      </p:ext>
    </p:extLst>
  </p:cSld>
  <p:clrMapOvr>
    <a:masterClrMapping/>
  </p:clrMapOvr>
  <p:transition spd="slow">
    <p:wipe dir="r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>
          <a:xfrm>
            <a:off x="477415" y="1410789"/>
            <a:ext cx="7064207" cy="4549205"/>
          </a:xfrm>
        </p:spPr>
        <p:txBody>
          <a:bodyPr anchor="ctr">
            <a:normAutofit fontScale="92500" lnSpcReduction="20000"/>
          </a:bodyPr>
          <a:lstStyle/>
          <a:p>
            <a:pPr marL="0" indent="0">
              <a:buNone/>
            </a:pPr>
            <a:r>
              <a:rPr lang="en-US" sz="6000" dirty="0"/>
              <a:t>Let’s take a tour</a:t>
            </a:r>
          </a:p>
          <a:p>
            <a:pPr marL="0" indent="0">
              <a:buNone/>
            </a:pPr>
            <a:r>
              <a:rPr lang="en-US" sz="6000" dirty="0"/>
              <a:t>of QBSE from within QBOA!</a:t>
            </a:r>
          </a:p>
          <a:p>
            <a:pPr marL="0" indent="0">
              <a:buNone/>
            </a:pPr>
            <a:endParaRPr lang="en-US" sz="3200" dirty="0"/>
          </a:p>
          <a:p>
            <a:pPr marL="0" indent="0">
              <a:buNone/>
            </a:pPr>
            <a:r>
              <a:rPr lang="en-US" sz="3200" b="1" dirty="0">
                <a:hlinkClick r:id="rId3"/>
              </a:rPr>
              <a:t>Test Drive later yourself!</a:t>
            </a:r>
            <a:endParaRPr lang="en-US" sz="3200" b="1" dirty="0"/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3200" b="1" dirty="0"/>
              <a:t>Check out my </a:t>
            </a:r>
            <a:r>
              <a:rPr lang="en-US" sz="3200" b="1" dirty="0">
                <a:hlinkClick r:id="rId4"/>
              </a:rPr>
              <a:t>YT channel for QuickBooks Self-Employed </a:t>
            </a:r>
            <a:r>
              <a:rPr lang="en-US" sz="3200" b="1" dirty="0"/>
              <a:t>here!</a:t>
            </a:r>
          </a:p>
          <a:p>
            <a:pPr marL="0" indent="0">
              <a:buNone/>
            </a:pPr>
            <a:endParaRPr lang="en-US" sz="3200" b="1" dirty="0"/>
          </a:p>
        </p:txBody>
      </p:sp>
      <p:pic>
        <p:nvPicPr>
          <p:cNvPr id="3" name="Picture 2">
            <a:hlinkClick r:id="rId5"/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6438492" y="1576637"/>
            <a:ext cx="6478442" cy="3644124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477416" y="6321803"/>
            <a:ext cx="1789426" cy="316117"/>
            <a:chOff x="5512227" y="6308530"/>
            <a:chExt cx="1789426" cy="316117"/>
          </a:xfrm>
        </p:grpSpPr>
        <p:sp>
          <p:nvSpPr>
            <p:cNvPr id="7" name="TextBox 6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bg1"/>
                  </a:solidFill>
                </a:rPr>
                <a:t>@</a:t>
              </a:r>
              <a:r>
                <a:rPr lang="en-US" sz="1400" dirty="0" err="1">
                  <a:solidFill>
                    <a:schemeClr val="bg1"/>
                  </a:solidFill>
                </a:rPr>
                <a:t>MMartinezEA</a:t>
              </a:r>
              <a:endParaRPr lang="en-US" sz="1400" dirty="0">
                <a:solidFill>
                  <a:schemeClr val="bg1"/>
                </a:solidFill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622229"/>
      </p:ext>
    </p:extLst>
  </p:cSld>
  <p:clrMapOvr>
    <a:masterClrMapping/>
  </p:clrMapOvr>
  <p:transition spd="slow">
    <p:wipe dir="r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730982" y="315040"/>
            <a:ext cx="10850563" cy="804862"/>
          </a:xfrm>
        </p:spPr>
        <p:txBody>
          <a:bodyPr>
            <a:normAutofit/>
          </a:bodyPr>
          <a:lstStyle/>
          <a:p>
            <a:pPr lvl="0">
              <a:spcBef>
                <a:spcPts val="1000"/>
              </a:spcBef>
            </a:pPr>
            <a:r>
              <a:rPr lang="en-US" sz="3200" dirty="0">
                <a:solidFill>
                  <a:prstClr val="black"/>
                </a:solidFill>
                <a:latin typeface="Calibri" panose="020F0502020204030204"/>
                <a:ea typeface="+mn-ea"/>
                <a:cs typeface="+mn-cs"/>
              </a:rPr>
              <a:t>Is it time to transition to a new Intuit accounting platform?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16" y="1952366"/>
            <a:ext cx="5446029" cy="364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475" b="4590"/>
          <a:stretch/>
        </p:blipFill>
        <p:spPr>
          <a:xfrm>
            <a:off x="651232" y="2121536"/>
            <a:ext cx="3276600" cy="377674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135516" y="1517839"/>
            <a:ext cx="5442359" cy="326463"/>
          </a:xfrm>
          <a:prstGeom prst="rect">
            <a:avLst/>
          </a:prstGeom>
        </p:spPr>
        <p:txBody>
          <a:bodyPr vert="horz" lIns="91416" tIns="45707" rIns="91416" bIns="45707" rtlCol="0">
            <a:normAutofit lnSpcReduction="10000"/>
          </a:bodyPr>
          <a:lstStyle>
            <a:lvl1pPr marL="0" indent="0" algn="l" defTabSz="228462" rtl="0" eaLnBrk="1" latinLnBrk="0" hangingPunct="1">
              <a:lnSpc>
                <a:spcPct val="95000"/>
              </a:lnSpc>
              <a:spcBef>
                <a:spcPts val="1798"/>
              </a:spcBef>
              <a:buFontTx/>
              <a:buNone/>
              <a:defRPr sz="3598" b="1" i="0" kern="1200" spc="-20" baseline="0">
                <a:solidFill>
                  <a:schemeClr val="tx1"/>
                </a:solidFill>
                <a:latin typeface="Arial" charset="0"/>
                <a:ea typeface="+mn-ea"/>
                <a:cs typeface="Avenir Next Demi Bold"/>
              </a:defRPr>
            </a:lvl1pPr>
            <a:lvl2pPr marL="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defRPr sz="35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82770" indent="-18277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 typeface="Arial"/>
              <a:buChar char="•"/>
              <a:defRPr sz="31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48310" indent="-274156" algn="l" defTabSz="228462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Lucida Grande"/>
              <a:buChar char="–"/>
              <a:defRPr sz="2798" b="0" i="0" kern="1200" spc="-2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54831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Tx/>
              <a:buNone/>
              <a:defRPr sz="27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68538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913852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314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077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Or does your client look like that?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543100" y="6153518"/>
            <a:ext cx="2645725" cy="553999"/>
            <a:chOff x="5512227" y="6308530"/>
            <a:chExt cx="1789426" cy="316117"/>
          </a:xfrm>
        </p:grpSpPr>
        <p:sp>
          <p:nvSpPr>
            <p:cNvPr id="14" name="TextBox 13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202132" y="1563512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 dirty="0">
                <a:latin typeface="Arial" charset="0"/>
                <a:ea typeface="Arial" charset="0"/>
                <a:cs typeface="Arial" charset="0"/>
              </a:rPr>
              <a:t>Does your client look like this?</a:t>
            </a:r>
          </a:p>
        </p:txBody>
      </p:sp>
      <p:sp>
        <p:nvSpPr>
          <p:cNvPr id="3" name="Arrow: Down 2"/>
          <p:cNvSpPr/>
          <p:nvPr/>
        </p:nvSpPr>
        <p:spPr>
          <a:xfrm rot="16200000">
            <a:off x="4552605" y="3185093"/>
            <a:ext cx="1184100" cy="18942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896874"/>
      </p:ext>
    </p:extLst>
  </p:cSld>
  <p:clrMapOvr>
    <a:masterClrMapping/>
  </p:clrMapOvr>
  <p:transition spd="slow">
    <p:wipe dir="r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"/>
          <p:cNvSpPr txBox="1">
            <a:spLocks/>
          </p:cNvSpPr>
          <p:nvPr/>
        </p:nvSpPr>
        <p:spPr>
          <a:xfrm>
            <a:off x="1522727" y="1642350"/>
            <a:ext cx="10057895" cy="44661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42900" rtl="0" eaLnBrk="1" latinLnBrk="0" hangingPunct="1">
              <a:spcBef>
                <a:spcPts val="135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02870" indent="-102870" algn="l" defTabSz="342900" rtl="0" eaLnBrk="1" latinLnBrk="0" hangingPunct="1">
              <a:spcBef>
                <a:spcPts val="450"/>
              </a:spcBef>
              <a:buClr>
                <a:schemeClr val="bg2"/>
              </a:buClr>
              <a:buSzPct val="90000"/>
              <a:buFontTx/>
              <a:buNone/>
              <a:defRPr sz="110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2pPr>
            <a:lvl3pPr marL="102870" indent="-10287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 typeface="Arial"/>
              <a:buChar char="•"/>
              <a:defRPr sz="1100" i="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3pPr>
            <a:lvl4pPr marL="100584" indent="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Tx/>
              <a:buNone/>
              <a:defRPr sz="1100" i="1" kern="120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4pPr>
            <a:lvl5pPr marL="102870" indent="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Tx/>
              <a:buNone/>
              <a:defRPr sz="90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69"/>
              </a:spcBef>
            </a:pPr>
            <a:endParaRPr lang="en-US" sz="2100" dirty="0">
              <a:latin typeface="Arial" charset="0"/>
            </a:endParaRPr>
          </a:p>
        </p:txBody>
      </p:sp>
      <p:sp>
        <p:nvSpPr>
          <p:cNvPr id="7" name="Text Placeholder 2"/>
          <p:cNvSpPr txBox="1">
            <a:spLocks/>
          </p:cNvSpPr>
          <p:nvPr/>
        </p:nvSpPr>
        <p:spPr>
          <a:xfrm>
            <a:off x="581539" y="1071154"/>
            <a:ext cx="10638366" cy="530787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  <a:hlinkClick r:id="rId3"/>
              </a:rPr>
              <a:t>QuickBooks Self-Employed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Specifically designed for independent contractors and freelancers: Form1099 MISC</a:t>
            </a: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Calculates quarterly taxes and tracks mileage automatically</a:t>
            </a: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Cash Basis accountability tool ONLY: NOT for a Small Business Owner or Employer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QuickBooks Online Simple Start</a:t>
            </a: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1 User + 2 Accountants</a:t>
            </a:r>
          </a:p>
          <a:p>
            <a:pPr lvl="1" indent="-342900">
              <a:buClr>
                <a:srgbClr val="90C226"/>
              </a:buClr>
            </a:pPr>
            <a:r>
              <a:rPr kumimoji="0" lang="en-US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Ba</a:t>
            </a: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nk feeds, invoices, sales taxes, 20 reports but NO Accounts Payable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>
              <a:buClr>
                <a:srgbClr val="90C226"/>
              </a:buClr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QuickBooks Online Essentials (</a:t>
            </a: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Simple Start + …..)</a:t>
            </a:r>
          </a:p>
          <a:p>
            <a:pPr lvl="1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3 Users + 2 Accountants</a:t>
            </a:r>
          </a:p>
          <a:p>
            <a:pPr lvl="1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Accounts payable, MORE financial reports but NO inventory tracking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Char char=""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>
                    <a:lumMod val="75000"/>
                    <a:lumOff val="25000"/>
                  </a:sysClr>
                </a:solidFill>
                <a:effectLst/>
                <a:uLnTx/>
                <a:uFillTx/>
                <a:latin typeface="Trebuchet MS" panose="020B0603020202020204"/>
                <a:ea typeface="+mn-ea"/>
                <a:cs typeface="+mn-cs"/>
              </a:rPr>
              <a:t>QuickBooks Online Plus – This is PowerHouse of QB Online</a:t>
            </a: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5 Users + 2 Accountants WITH option to Add More; Unlimited Time Tracking ONLY users</a:t>
            </a:r>
          </a:p>
          <a:p>
            <a:pPr lvl="1" indent="-342900">
              <a:buClr>
                <a:srgbClr val="90C226"/>
              </a:buClr>
            </a:pPr>
            <a:r>
              <a:rPr lang="en-US" dirty="0">
                <a:solidFill>
                  <a:sysClr val="windowText" lastClr="000000">
                    <a:lumMod val="75000"/>
                    <a:lumOff val="25000"/>
                  </a:sysClr>
                </a:solidFill>
                <a:latin typeface="Trebuchet MS" panose="020B0603020202020204"/>
              </a:rPr>
              <a:t>Purchase Orders, FIFO Inventory Tracking and CLASS/DEPARTMENT Tracking, Budgets </a:t>
            </a:r>
          </a:p>
          <a:p>
            <a:pPr lvl="1" indent="-342900">
              <a:buClr>
                <a:srgbClr val="90C226"/>
              </a:buClr>
            </a:pP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>
                  <a:lumMod val="75000"/>
                  <a:lumOff val="25000"/>
                </a:sysClr>
              </a:solidFill>
              <a:effectLst/>
              <a:uLnTx/>
              <a:uFillTx/>
              <a:latin typeface="Trebuchet MS" panose="020B0603020202020204"/>
              <a:ea typeface="+mn-ea"/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51193" y="269332"/>
            <a:ext cx="10512862" cy="387469"/>
          </a:xfrm>
        </p:spPr>
        <p:txBody>
          <a:bodyPr>
            <a:normAutofit fontScale="90000"/>
          </a:bodyPr>
          <a:lstStyle/>
          <a:p>
            <a:r>
              <a:rPr lang="en-US" dirty="0"/>
              <a:t>Let’s break it down…</a:t>
            </a:r>
          </a:p>
        </p:txBody>
      </p:sp>
    </p:spTree>
    <p:extLst>
      <p:ext uri="{BB962C8B-B14F-4D97-AF65-F5344CB8AC3E}">
        <p14:creationId xmlns:p14="http://schemas.microsoft.com/office/powerpoint/2010/main" val="2744847532"/>
      </p:ext>
    </p:extLst>
  </p:cSld>
  <p:clrMapOvr>
    <a:masterClrMapping/>
  </p:clrMapOvr>
  <p:transition spd="slow">
    <p:wipe dir="r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278673" y="1163365"/>
            <a:ext cx="10859589" cy="2977561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en-US" sz="8800" b="1" dirty="0"/>
              <a:t>Bonus Slides!!!</a:t>
            </a:r>
          </a:p>
          <a:p>
            <a:pPr marL="0" indent="0">
              <a:buNone/>
            </a:pPr>
            <a:r>
              <a:rPr lang="en-US" sz="8800" dirty="0"/>
              <a:t>Deep Dive into </a:t>
            </a:r>
          </a:p>
          <a:p>
            <a:pPr marL="0" indent="0">
              <a:buNone/>
            </a:pPr>
            <a:r>
              <a:rPr lang="en-US" sz="8800" dirty="0"/>
              <a:t>QuickBooks Self-Employed Chart &amp; Invite Your Accountant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68789" y="5313483"/>
            <a:ext cx="3745869" cy="891374"/>
            <a:chOff x="5512227" y="6308530"/>
            <a:chExt cx="1789426" cy="408450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50798144"/>
      </p:ext>
    </p:extLst>
  </p:cSld>
  <p:clrMapOvr>
    <a:masterClrMapping/>
  </p:clrMapOvr>
  <p:transition spd="slow">
    <p:wipe dir="r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3030320829"/>
              </p:ext>
            </p:extLst>
          </p:nvPr>
        </p:nvGraphicFramePr>
        <p:xfrm>
          <a:off x="0" y="549275"/>
          <a:ext cx="12188826" cy="5211145"/>
        </p:xfrm>
        <a:graphic>
          <a:graphicData uri="http://schemas.openxmlformats.org/drawingml/2006/table">
            <a:tbl>
              <a:tblPr firstCol="1">
                <a:tableStyleId>{793D81CF-94F2-401A-BA57-92F5A7B2D0C5}</a:tableStyleId>
              </a:tblPr>
              <a:tblGrid>
                <a:gridCol w="1836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06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46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3164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600" b="0" i="0" kern="1200" dirty="0">
                        <a:solidFill>
                          <a:schemeClr val="bg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Basic Features</a:t>
                      </a:r>
                    </a:p>
                  </a:txBody>
                  <a:tcPr marL="113367" marR="113367" marT="45708" marB="4570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Advanced</a:t>
                      </a:r>
                      <a:r>
                        <a:rPr lang="en-US" sz="1600" b="1" i="0" baseline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 Features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" charset="0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venir Next Demi Bold"/>
                        </a:rPr>
                        <a:t>Screen</a:t>
                      </a:r>
                    </a:p>
                  </a:txBody>
                  <a:tcPr marL="113367" marR="113367" marT="45708" marB="45708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1400" b="1" i="0" dirty="0">
                        <a:solidFill>
                          <a:schemeClr val="tx1"/>
                        </a:solidFill>
                        <a:latin typeface="Arial" charset="0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192021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venir Next Demi Bold"/>
                        </a:rPr>
                        <a:t>Home</a:t>
                      </a: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Invite an accountant 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Easy income/expense + spending visibility</a:t>
                      </a: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Review account balances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Task reminders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Direct links to open tasks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Utilize P&amp;L graphic chart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Comparative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 time frame views of P&amp;L chart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NEXT est tax due (near gear icon)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Gear account settings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Toolbox in navigation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407497149"/>
                  </a:ext>
                </a:extLst>
              </a:tr>
              <a:tr h="192021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cs typeface="Avenir Next Demi Bold"/>
                        </a:rPr>
                        <a:t>Transactions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600" b="0" i="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Connect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 banks &amp; CC 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Review new transactions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Attach receipts (esp. easy on mobile)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Add notes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Add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 purpose to business/personal items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Split transactions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Import transactions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Create/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 manage </a:t>
                      </a: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rules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Review “filter” &amp; “search” options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73149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r>
                        <a:rPr lang="en-US" sz="1600" b="0" i="0" kern="1200" dirty="0">
                          <a:solidFill>
                            <a:schemeClr val="tx1"/>
                          </a:solidFill>
                          <a:latin typeface="Arial" charset="0"/>
                          <a:cs typeface="Avenir Next Demi Bold"/>
                        </a:rPr>
                        <a:t>Miles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</a:pPr>
                      <a:endParaRPr lang="en-US" sz="1600" b="0" i="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Automatic mileage tracking via mobile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“Old school” add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 trip manually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Review mileage against calendar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600" b="0" i="0" dirty="0">
                          <a:solidFill>
                            <a:schemeClr val="tx1"/>
                          </a:solidFill>
                          <a:latin typeface="Arial" charset="0"/>
                        </a:rPr>
                        <a:t>Decide on actual</a:t>
                      </a:r>
                      <a:r>
                        <a:rPr lang="en-US" sz="1600" b="0" i="0" baseline="0" dirty="0">
                          <a:solidFill>
                            <a:schemeClr val="tx1"/>
                          </a:solidFill>
                          <a:latin typeface="Arial" charset="0"/>
                        </a:rPr>
                        <a:t> vs mileage deduction</a:t>
                      </a:r>
                      <a:endParaRPr lang="en-US" sz="1600" b="0" i="0" dirty="0">
                        <a:solidFill>
                          <a:schemeClr val="tx1"/>
                        </a:solidFill>
                        <a:latin typeface="Arial" charset="0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1588"/>
            <a:ext cx="11079163" cy="547687"/>
          </a:xfrm>
        </p:spPr>
        <p:txBody>
          <a:bodyPr>
            <a:normAutofit/>
          </a:bodyPr>
          <a:lstStyle/>
          <a:p>
            <a:r>
              <a:rPr lang="en-US" sz="2400" b="1" dirty="0"/>
              <a:t>Deep dive tour into QuickBooks Self-Employed – Part 1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9444446" y="6150048"/>
            <a:ext cx="2529430" cy="446695"/>
            <a:chOff x="5512227" y="6308530"/>
            <a:chExt cx="1789426" cy="316117"/>
          </a:xfrm>
        </p:grpSpPr>
        <p:sp>
          <p:nvSpPr>
            <p:cNvPr id="9" name="TextBox 8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45956951"/>
      </p:ext>
    </p:extLst>
  </p:cSld>
  <p:clrMapOvr>
    <a:masterClrMapping/>
  </p:clrMapOvr>
  <p:transition spd="slow">
    <p:wipe dir="r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ontent Placeholder 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832160599"/>
              </p:ext>
            </p:extLst>
          </p:nvPr>
        </p:nvGraphicFramePr>
        <p:xfrm>
          <a:off x="0" y="549275"/>
          <a:ext cx="12188826" cy="5870655"/>
        </p:xfrm>
        <a:graphic>
          <a:graphicData uri="http://schemas.openxmlformats.org/drawingml/2006/table">
            <a:tbl>
              <a:tblPr firstCol="1">
                <a:tableStyleId>{793D81CF-94F2-401A-BA57-92F5A7B2D0C5}</a:tableStyleId>
              </a:tblPr>
              <a:tblGrid>
                <a:gridCol w="1836136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560637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4746316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3164">
                <a:tc>
                  <a:txBody>
                    <a:bodyPr/>
                    <a:lstStyle/>
                    <a:p>
                      <a:pPr algn="ctr">
                        <a:lnSpc>
                          <a:spcPct val="95000"/>
                        </a:lnSpc>
                      </a:pPr>
                      <a:endParaRPr lang="en-US" sz="1600" b="0" i="0" kern="1200" dirty="0">
                        <a:solidFill>
                          <a:schemeClr val="bg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 w="12700" cmpd="sng"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Basic Features</a:t>
                      </a:r>
                    </a:p>
                  </a:txBody>
                  <a:tcPr marL="113367" marR="113367" marT="45708" marB="45708" anchor="ctr">
                    <a:lnL>
                      <a:noFill/>
                    </a:lnL>
                    <a:lnR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r>
                        <a:rPr lang="en-US" sz="1600" b="1" i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Advanced</a:t>
                      </a:r>
                      <a:r>
                        <a:rPr lang="en-US" sz="1600" b="1" i="0" baseline="0" dirty="0">
                          <a:solidFill>
                            <a:schemeClr val="bg1"/>
                          </a:solidFill>
                          <a:latin typeface="Arial" charset="0"/>
                          <a:cs typeface="Avenir Next Demi Bold"/>
                        </a:rPr>
                        <a:t> Features</a:t>
                      </a:r>
                      <a:endParaRPr lang="en-US" sz="1600" b="1" i="0" dirty="0">
                        <a:solidFill>
                          <a:schemeClr val="bg1"/>
                        </a:solidFill>
                        <a:latin typeface="Arial" charset="0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053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95000"/>
                        </a:lnSpc>
                      </a:pPr>
                      <a:r>
                        <a:rPr lang="en-US" sz="1400" b="1" i="0" kern="1200" dirty="0">
                          <a:solidFill>
                            <a:schemeClr val="tx1"/>
                          </a:solidFill>
                          <a:latin typeface="Arial" charset="0"/>
                          <a:ea typeface="+mn-ea"/>
                          <a:cs typeface="Avenir Next Demi Bold"/>
                        </a:rPr>
                        <a:t>Screen</a:t>
                      </a:r>
                    </a:p>
                  </a:txBody>
                  <a:tcPr marL="113367" marR="113367" marT="45708" marB="45708" anchor="ctr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fontAlgn="t" latinLnBrk="0" hangingPunct="1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b="1" i="0" kern="1200" dirty="0">
                        <a:solidFill>
                          <a:schemeClr val="tx1"/>
                        </a:solidFill>
                        <a:latin typeface="Arial" charset="0"/>
                        <a:ea typeface="+mn-ea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95000"/>
                        </a:lnSpc>
                      </a:pPr>
                      <a:endParaRPr lang="en-US" sz="1400" b="1" i="0" dirty="0">
                        <a:solidFill>
                          <a:schemeClr val="tx1"/>
                        </a:solidFill>
                        <a:latin typeface="Arial" charset="0"/>
                        <a:cs typeface="Avenir Next Demi Bold"/>
                      </a:endParaRPr>
                    </a:p>
                  </a:txBody>
                  <a:tcPr marL="113367" marR="113367" marT="45708" marB="45708" anchor="ctr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21655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Taxes</a:t>
                      </a:r>
                    </a:p>
                    <a:p>
                      <a:pPr marL="280988" indent="-17145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Quarterly Taxes:</a:t>
                      </a:r>
                    </a:p>
                    <a:p>
                      <a:pPr marL="109538" indent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Font typeface="Arial" panose="020B0604020202020204" pitchFamily="34" charset="0"/>
                        <a:buNone/>
                      </a:pPr>
                      <a:endParaRPr lang="en-US" sz="1400" b="0" i="0" u="none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280988" indent="-17145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Font typeface="Arial" panose="020B0604020202020204" pitchFamily="34" charset="0"/>
                        <a:buChar char="•"/>
                      </a:pPr>
                      <a:endParaRPr lang="en-US" sz="1400" b="0" i="0" u="none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280988" indent="-17145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sz="1400" b="0" i="0" u="none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Annual Taxes:</a:t>
                      </a: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marR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Quarterly tax estimates and reminders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Print estimated tax voucher</a:t>
                      </a: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Setup tax profile</a:t>
                      </a:r>
                    </a:p>
                    <a:p>
                      <a:pPr marL="168275" marR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Review comparisons/options of SchC deductions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Tax projections</a:t>
                      </a: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None/>
                        <a:tabLst/>
                        <a:defRPr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Deep Dive into Annual taxes categories:</a:t>
                      </a: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Standard vs. actual method (miles and home office)</a:t>
                      </a: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 Assets vs expenses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Health insurance premium deduction 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3359269809"/>
                  </a:ext>
                </a:extLst>
              </a:tr>
              <a:tr h="1349829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Reports</a:t>
                      </a:r>
                    </a:p>
                    <a:p>
                      <a:pPr marL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P&amp;L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Tax summary 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Tax Details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Export Tax details for analysis of: business income and expenses, split by quarter and SchC categories – great for advanced tax planning, tax prep &amp; Form 1099 prep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1385864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Invoices</a:t>
                      </a: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Lightweight, professional invoicing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On-the-go invoicing with the mobile app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Bill by hour, per item or flat rate</a:t>
                      </a: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Easy re-send and tracking of invoicing</a:t>
                      </a: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Clients can customize and add a logo</a:t>
                      </a:r>
                    </a:p>
                    <a:p>
                      <a:pPr marL="168275" marR="0" lvl="0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SzTx/>
                        <a:buFont typeface="Times" charset="0"/>
                        <a:buChar char="•"/>
                        <a:tabLst/>
                        <a:defRPr/>
                      </a:pPr>
                      <a:r>
                        <a:rPr lang="en-US" sz="1400" b="0" i="0" kern="1200" baseline="0" dirty="0">
                          <a:solidFill>
                            <a:schemeClr val="tx1"/>
                          </a:solidFill>
                          <a:latin typeface="Arial" charset="0"/>
                          <a:ea typeface="Avenir Next Regular"/>
                          <a:cs typeface="+mn-cs"/>
                        </a:rPr>
                        <a:t>Connect online payments (w/ QB Payments) to get paid faster</a:t>
                      </a:r>
                    </a:p>
                    <a:p>
                      <a:pPr marL="0" indent="0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None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2663429918"/>
                  </a:ext>
                </a:extLst>
              </a:tr>
              <a:tr h="279186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</a:pPr>
                      <a:endParaRPr lang="en-US" sz="2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 w="12700" cmpd="sng"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tc>
                  <a:txBody>
                    <a:bodyPr/>
                    <a:lstStyle/>
                    <a:p>
                      <a:pPr marL="168275" indent="-168275" algn="l" defTabSz="914400" rtl="0" eaLnBrk="0" fontAlgn="base" latinLnBrk="0" hangingPunct="0">
                        <a:lnSpc>
                          <a:spcPct val="88000"/>
                        </a:lnSpc>
                        <a:spcBef>
                          <a:spcPts val="0"/>
                        </a:spcBef>
                        <a:spcAft>
                          <a:spcPts val="700"/>
                        </a:spcAft>
                        <a:buClrTx/>
                        <a:buFont typeface="Times" charset="0"/>
                        <a:buChar char="•"/>
                      </a:pPr>
                      <a:endParaRPr lang="en-US" sz="1400" b="0" i="0" kern="1200" baseline="0" dirty="0">
                        <a:solidFill>
                          <a:schemeClr val="tx1"/>
                        </a:solidFill>
                        <a:latin typeface="Arial" charset="0"/>
                        <a:ea typeface="Avenir Next Regular"/>
                        <a:cs typeface="+mn-cs"/>
                      </a:endParaRPr>
                    </a:p>
                  </a:txBody>
                  <a:tcPr marL="113367" marR="113367" marT="45708" marB="45708">
                    <a:lnL>
                      <a:noFill/>
                    </a:lnL>
                    <a:lnR w="12700" cmpd="sng">
                      <a:noFill/>
                    </a:lnR>
                    <a:lnT w="12700" cap="flat" cmpd="sng" algn="ctr">
                      <a:solidFill>
                        <a:srgbClr val="FFFFFF">
                          <a:lumMod val="75000"/>
                        </a:srgb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10" name="Title 9"/>
          <p:cNvSpPr>
            <a:spLocks noGrp="1"/>
          </p:cNvSpPr>
          <p:nvPr>
            <p:ph type="title" idx="4294967295"/>
          </p:nvPr>
        </p:nvSpPr>
        <p:spPr>
          <a:xfrm>
            <a:off x="0" y="1588"/>
            <a:ext cx="11079163" cy="547687"/>
          </a:xfrm>
        </p:spPr>
        <p:txBody>
          <a:bodyPr>
            <a:normAutofit/>
          </a:bodyPr>
          <a:lstStyle/>
          <a:p>
            <a:r>
              <a:rPr lang="en-US" sz="2400" b="1" dirty="0"/>
              <a:t>Deep dive tour into QuickBooks Self-Employed – Part 2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9392194" y="5897748"/>
            <a:ext cx="2488971" cy="633681"/>
            <a:chOff x="5512227" y="6308530"/>
            <a:chExt cx="1789426" cy="316117"/>
          </a:xfrm>
        </p:grpSpPr>
        <p:sp>
          <p:nvSpPr>
            <p:cNvPr id="11" name="TextBox 10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43866535"/>
      </p:ext>
    </p:extLst>
  </p:cSld>
  <p:clrMapOvr>
    <a:masterClrMapping/>
  </p:clrMapOvr>
  <p:transition spd="slow">
    <p:wipe dir="r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Shape 1366"/>
          <p:cNvSpPr txBox="1">
            <a:spLocks noGrp="1"/>
          </p:cNvSpPr>
          <p:nvPr>
            <p:ph type="title" idx="4294967295"/>
          </p:nvPr>
        </p:nvSpPr>
        <p:spPr>
          <a:xfrm>
            <a:off x="751115" y="187553"/>
            <a:ext cx="10248899" cy="1205818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8E8E8F"/>
              </a:buClr>
              <a:buSzPct val="25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QuickBooks Online Accountant collaboration in 3 easy steps…(P1)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219" y="1480256"/>
            <a:ext cx="5617122" cy="4489547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14204" y="4100722"/>
            <a:ext cx="4409765" cy="12000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914126"/>
            <a:r>
              <a:rPr lang="en-US" sz="2399" b="1" dirty="0">
                <a:solidFill>
                  <a:srgbClr val="393A3D"/>
                </a:solidFill>
                <a:latin typeface="Arial" panose="020B0604020202020204"/>
              </a:rPr>
              <a:t>Tip</a:t>
            </a:r>
            <a:r>
              <a:rPr lang="en-US" sz="2399" dirty="0">
                <a:solidFill>
                  <a:srgbClr val="393A3D"/>
                </a:solidFill>
                <a:latin typeface="Arial" panose="020B0604020202020204"/>
              </a:rPr>
              <a:t>: </a:t>
            </a:r>
            <a:r>
              <a:rPr lang="en-US" sz="2399" i="1" dirty="0">
                <a:solidFill>
                  <a:srgbClr val="393A3D"/>
                </a:solidFill>
                <a:latin typeface="Arial" panose="020B0604020202020204"/>
              </a:rPr>
              <a:t>Client can pay $4/month for first year and then transition to $5/month on wholesale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808621" y="1921975"/>
            <a:ext cx="3831134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126"/>
            <a:r>
              <a:rPr lang="en-US" sz="3999" b="1" dirty="0">
                <a:solidFill>
                  <a:srgbClr val="393A3D"/>
                </a:solidFill>
                <a:latin typeface="Arial" panose="020B0604020202020204"/>
              </a:rPr>
              <a:t>Accountant ADDS the Client</a:t>
            </a:r>
          </a:p>
        </p:txBody>
      </p:sp>
    </p:spTree>
    <p:extLst>
      <p:ext uri="{BB962C8B-B14F-4D97-AF65-F5344CB8AC3E}">
        <p14:creationId xmlns:p14="http://schemas.microsoft.com/office/powerpoint/2010/main" val="822486381"/>
      </p:ext>
    </p:extLst>
  </p:cSld>
  <p:clrMapOvr>
    <a:masterClrMapping/>
  </p:clrMapOvr>
  <p:transition spd="slow">
    <p:wipe dir="r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6" name="Shape 1366"/>
          <p:cNvSpPr txBox="1">
            <a:spLocks noGrp="1"/>
          </p:cNvSpPr>
          <p:nvPr>
            <p:ph type="title" idx="4294967295"/>
          </p:nvPr>
        </p:nvSpPr>
        <p:spPr>
          <a:xfrm>
            <a:off x="930728" y="326654"/>
            <a:ext cx="10421938" cy="1465262"/>
          </a:xfrm>
        </p:spPr>
        <p:txBody>
          <a:bodyPr/>
          <a:lstStyle/>
          <a:p>
            <a:pPr lvl="0"/>
            <a:r>
              <a:rPr lang="en-US" dirty="0">
                <a:latin typeface="Arial"/>
                <a:ea typeface="Arial"/>
                <a:cs typeface="Arial"/>
                <a:sym typeface="Arial"/>
              </a:rPr>
              <a:t>QuickBooks Online Accountant collaboration in 3 easy steps…(P2)</a:t>
            </a:r>
            <a:endParaRPr lang="en-US" dirty="0">
              <a:sym typeface="Arial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9755" y="1921975"/>
            <a:ext cx="7376089" cy="353380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08621" y="1921975"/>
            <a:ext cx="3831134" cy="1938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999" b="1" dirty="0"/>
              <a:t>Client </a:t>
            </a:r>
            <a:br>
              <a:rPr lang="en-US" sz="3999" b="1" dirty="0"/>
            </a:br>
            <a:r>
              <a:rPr lang="en-US" sz="3999" b="1" dirty="0"/>
              <a:t>ADDS the Accountant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4204" y="4100721"/>
            <a:ext cx="3871960" cy="15687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399" b="1" dirty="0"/>
              <a:t>Tip</a:t>
            </a:r>
            <a:r>
              <a:rPr lang="en-US" sz="2399" dirty="0"/>
              <a:t>: </a:t>
            </a:r>
            <a:r>
              <a:rPr lang="en-US" sz="2399" i="1" dirty="0"/>
              <a:t>Confirm you </a:t>
            </a:r>
            <a:r>
              <a:rPr lang="en-US" sz="2399" i="1"/>
              <a:t>provide client </a:t>
            </a:r>
            <a:r>
              <a:rPr lang="en-US" sz="2399" i="1" dirty="0"/>
              <a:t>with correct QBOA EMAIL account if </a:t>
            </a:r>
            <a:r>
              <a:rPr lang="en-US" sz="2399" i="1"/>
              <a:t>you manage </a:t>
            </a:r>
            <a:r>
              <a:rPr lang="en-US" sz="2399" i="1" dirty="0"/>
              <a:t>multiple QBOA accounts</a:t>
            </a:r>
          </a:p>
        </p:txBody>
      </p:sp>
    </p:spTree>
    <p:extLst>
      <p:ext uri="{BB962C8B-B14F-4D97-AF65-F5344CB8AC3E}">
        <p14:creationId xmlns:p14="http://schemas.microsoft.com/office/powerpoint/2010/main" val="718585636"/>
      </p:ext>
    </p:extLst>
  </p:cSld>
  <p:clrMapOvr>
    <a:masterClrMapping/>
  </p:clrMapOvr>
  <p:transition spd="slow">
    <p:wipe dir="r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3222036" y="1163365"/>
            <a:ext cx="6183222" cy="297756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b="1" dirty="0"/>
              <a:t>Questions??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8268789" y="5313483"/>
            <a:ext cx="3745869" cy="891374"/>
            <a:chOff x="5512227" y="6308530"/>
            <a:chExt cx="1789426" cy="408450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@</a:t>
              </a:r>
              <a:r>
                <a:rPr kumimoji="0" lang="en-US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E7E6E6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MMartinezEA</a:t>
              </a:r>
              <a:endPara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E7E6E6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12749716"/>
      </p:ext>
    </p:extLst>
  </p:cSld>
  <p:clrMapOvr>
    <a:masterClrMapping/>
  </p:clrMapOvr>
  <p:transition spd="slow">
    <p:wipe dir="r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" name="Shape 1320"/>
          <p:cNvSpPr txBox="1">
            <a:spLocks noGrp="1"/>
          </p:cNvSpPr>
          <p:nvPr>
            <p:ph type="title" idx="4294967295"/>
          </p:nvPr>
        </p:nvSpPr>
        <p:spPr>
          <a:xfrm>
            <a:off x="1428206" y="361723"/>
            <a:ext cx="9908131" cy="1465262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rtlCol="0" anchor="t" anchorCtr="0">
            <a:noAutofit/>
          </a:bodyPr>
          <a:lstStyle/>
          <a:p>
            <a:pPr>
              <a:spcBef>
                <a:spcPts val="0"/>
              </a:spcBef>
              <a:buClr>
                <a:srgbClr val="8E8E8F"/>
              </a:buClr>
              <a:buSzPct val="25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Polling question 1</a:t>
            </a:r>
          </a:p>
        </p:txBody>
      </p:sp>
      <p:sp>
        <p:nvSpPr>
          <p:cNvPr id="2" name="Content Placeholder 1"/>
          <p:cNvSpPr>
            <a:spLocks noGrp="1"/>
          </p:cNvSpPr>
          <p:nvPr>
            <p:ph idx="4294967295"/>
          </p:nvPr>
        </p:nvSpPr>
        <p:spPr>
          <a:xfrm>
            <a:off x="1428206" y="1897063"/>
            <a:ext cx="8993732" cy="3441291"/>
          </a:xfrm>
        </p:spPr>
        <p:txBody>
          <a:bodyPr/>
          <a:lstStyle/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  <a:buNone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Please choose the best option that you identify with:</a:t>
            </a:r>
          </a:p>
          <a:p>
            <a:pPr marL="0" indent="0"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  <a:buNone/>
            </a:pPr>
            <a:endParaRPr lang="en-US" dirty="0">
              <a:latin typeface="Arial"/>
              <a:ea typeface="Arial"/>
              <a:cs typeface="Arial"/>
              <a:sym typeface="Arial"/>
            </a:endParaRP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Small business consultant 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Small business bookkeeping professional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Small business owner</a:t>
            </a:r>
          </a:p>
          <a:p>
            <a:pPr>
              <a:spcBef>
                <a:spcPts val="1000"/>
              </a:spcBef>
              <a:spcAft>
                <a:spcPts val="0"/>
              </a:spcAft>
              <a:buClr>
                <a:srgbClr val="393A3D"/>
              </a:buClr>
              <a:buSzPct val="100000"/>
            </a:pPr>
            <a:r>
              <a:rPr lang="en-US" dirty="0">
                <a:latin typeface="Arial"/>
                <a:ea typeface="Arial"/>
                <a:cs typeface="Arial"/>
                <a:sym typeface="Arial"/>
              </a:rPr>
              <a:t>Freelancer/1099 contractor</a:t>
            </a:r>
          </a:p>
        </p:txBody>
      </p:sp>
    </p:spTree>
    <p:extLst>
      <p:ext uri="{BB962C8B-B14F-4D97-AF65-F5344CB8AC3E}">
        <p14:creationId xmlns:p14="http://schemas.microsoft.com/office/powerpoint/2010/main" val="725161664"/>
      </p:ext>
    </p:extLst>
  </p:cSld>
  <p:clrMapOvr>
    <a:masterClrMapping/>
  </p:clrMapOvr>
  <p:transition spd="slow">
    <p:wipe dir="r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pPr marL="457200" indent="-457200">
              <a:buFont typeface="Wingdings" charset="2"/>
              <a:buChar char="ü"/>
            </a:pPr>
            <a:r>
              <a:rPr lang="en-US" sz="3200" dirty="0"/>
              <a:t>Who are the self-employed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Should Small Business Consultants care about Self-Employed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Which client is RIGHT for QuickBooks Self-Employed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Let’s take a tour into QuickBooks Self-Employed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Is it time to transition to a new Intuit accounting platform</a:t>
            </a:r>
          </a:p>
          <a:p>
            <a:pPr marL="457200" indent="-457200">
              <a:buFont typeface="Wingdings" charset="2"/>
              <a:buChar char="ü"/>
            </a:pPr>
            <a:r>
              <a:rPr lang="en-US" sz="3200" dirty="0"/>
              <a:t>Q&amp;A..I want to hear from you!!!</a:t>
            </a:r>
          </a:p>
        </p:txBody>
      </p:sp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Who, What &amp; Why about Self-Employed</a:t>
            </a:r>
          </a:p>
        </p:txBody>
      </p:sp>
      <p:sp>
        <p:nvSpPr>
          <p:cNvPr id="5" name="Text Placeholder 1"/>
          <p:cNvSpPr txBox="1">
            <a:spLocks/>
          </p:cNvSpPr>
          <p:nvPr/>
        </p:nvSpPr>
        <p:spPr>
          <a:xfrm>
            <a:off x="1522727" y="1642350"/>
            <a:ext cx="10057895" cy="4466172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0" indent="0" algn="l" defTabSz="342900" rtl="0" eaLnBrk="1" latinLnBrk="0" hangingPunct="1">
              <a:spcBef>
                <a:spcPts val="1350"/>
              </a:spcBef>
              <a:buFontTx/>
              <a:buNone/>
              <a:defRPr sz="2000" b="0" i="0" kern="1200" baseline="0">
                <a:solidFill>
                  <a:schemeClr val="tx2"/>
                </a:solidFill>
                <a:latin typeface="+mj-lt"/>
                <a:ea typeface="+mn-ea"/>
                <a:cs typeface="+mn-cs"/>
              </a:defRPr>
            </a:lvl1pPr>
            <a:lvl2pPr marL="102870" indent="-102870" algn="l" defTabSz="342900" rtl="0" eaLnBrk="1" latinLnBrk="0" hangingPunct="1">
              <a:spcBef>
                <a:spcPts val="450"/>
              </a:spcBef>
              <a:buClr>
                <a:schemeClr val="bg2"/>
              </a:buClr>
              <a:buSzPct val="90000"/>
              <a:buFontTx/>
              <a:buNone/>
              <a:defRPr sz="110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2pPr>
            <a:lvl3pPr marL="102870" indent="-10287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 typeface="Arial"/>
              <a:buChar char="•"/>
              <a:defRPr sz="1100" i="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3pPr>
            <a:lvl4pPr marL="100584" indent="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Tx/>
              <a:buNone/>
              <a:defRPr sz="1100" i="1" kern="120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4pPr>
            <a:lvl5pPr marL="102870" indent="0" algn="l" defTabSz="342900" rtl="0" eaLnBrk="1" latinLnBrk="0" hangingPunct="1">
              <a:spcBef>
                <a:spcPts val="750"/>
              </a:spcBef>
              <a:buClr>
                <a:schemeClr val="tx1"/>
              </a:buClr>
              <a:buSzPct val="90000"/>
              <a:buFontTx/>
              <a:buNone/>
              <a:defRPr sz="900" kern="1200" baseline="0">
                <a:solidFill>
                  <a:schemeClr val="tx2"/>
                </a:solidFill>
                <a:latin typeface="Avenir Next Regular"/>
                <a:ea typeface="+mn-ea"/>
                <a:cs typeface="+mn-cs"/>
              </a:defRPr>
            </a:lvl5pPr>
            <a:lvl6pPr marL="18859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342900" rtl="0" eaLnBrk="1" latinLnBrk="0" hangingPunct="1">
              <a:spcBef>
                <a:spcPct val="20000"/>
              </a:spcBef>
              <a:buFont typeface="Arial"/>
              <a:buChar char="•"/>
              <a:defRPr sz="15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2669"/>
              </a:spcBef>
            </a:pPr>
            <a:endParaRPr lang="en-US" sz="21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6216792"/>
      </p:ext>
    </p:extLst>
  </p:cSld>
  <p:clrMapOvr>
    <a:masterClrMapping/>
  </p:clrMapOvr>
  <p:transition spd="slow">
    <p:wipe dir="r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4"/>
          </p:nvPr>
        </p:nvSpPr>
        <p:spPr>
          <a:xfrm>
            <a:off x="4345441" y="2966041"/>
            <a:ext cx="4143375" cy="241458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>
                <a:ea typeface="Arial" charset="0"/>
                <a:cs typeface="Arial" charset="0"/>
              </a:rPr>
              <a:t>THEN LET’S GET STARTED!</a:t>
            </a:r>
          </a:p>
        </p:txBody>
      </p:sp>
      <p:sp>
        <p:nvSpPr>
          <p:cNvPr id="2" name="Speech Bubble: Oval 1"/>
          <p:cNvSpPr/>
          <p:nvPr/>
        </p:nvSpPr>
        <p:spPr>
          <a:xfrm>
            <a:off x="477416" y="503207"/>
            <a:ext cx="2536717" cy="1535502"/>
          </a:xfrm>
          <a:prstGeom prst="wedgeEllipse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Pencils ready</a:t>
            </a:r>
          </a:p>
        </p:txBody>
      </p:sp>
      <p:sp>
        <p:nvSpPr>
          <p:cNvPr id="5" name="Speech Bubble: Oval 4"/>
          <p:cNvSpPr/>
          <p:nvPr/>
        </p:nvSpPr>
        <p:spPr>
          <a:xfrm>
            <a:off x="8199968" y="3871253"/>
            <a:ext cx="3135142" cy="1535502"/>
          </a:xfrm>
          <a:prstGeom prst="wedgeEllipse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Smiles big &amp; bright</a:t>
            </a:r>
          </a:p>
        </p:txBody>
      </p:sp>
      <p:sp>
        <p:nvSpPr>
          <p:cNvPr id="6" name="Speech Bubble: Oval 5"/>
          <p:cNvSpPr/>
          <p:nvPr/>
        </p:nvSpPr>
        <p:spPr>
          <a:xfrm>
            <a:off x="7748154" y="674657"/>
            <a:ext cx="3405438" cy="1963948"/>
          </a:xfrm>
          <a:prstGeom prst="wedgeEllipse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Light bulbs turned on</a:t>
            </a:r>
          </a:p>
        </p:txBody>
      </p:sp>
      <p:sp>
        <p:nvSpPr>
          <p:cNvPr id="7" name="Speech Bubble: Oval 6"/>
          <p:cNvSpPr/>
          <p:nvPr/>
        </p:nvSpPr>
        <p:spPr>
          <a:xfrm>
            <a:off x="72250" y="2743200"/>
            <a:ext cx="3347048" cy="1895804"/>
          </a:xfrm>
          <a:prstGeom prst="wedgeEllipse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Phones turned off </a:t>
            </a:r>
          </a:p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(or muted)</a:t>
            </a:r>
          </a:p>
        </p:txBody>
      </p:sp>
      <p:sp>
        <p:nvSpPr>
          <p:cNvPr id="8" name="Speech Bubble: Oval 7"/>
          <p:cNvSpPr/>
          <p:nvPr/>
        </p:nvSpPr>
        <p:spPr>
          <a:xfrm>
            <a:off x="3095604" y="1270958"/>
            <a:ext cx="2928321" cy="1535502"/>
          </a:xfrm>
          <a:prstGeom prst="wedgeEllipseCallou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charset="0"/>
                <a:ea typeface="Arial" charset="0"/>
                <a:cs typeface="Arial" charset="0"/>
              </a:rPr>
              <a:t>Coffee hot and served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638828" y="6306260"/>
            <a:ext cx="2780470" cy="408450"/>
            <a:chOff x="5512227" y="6308530"/>
            <a:chExt cx="1789426" cy="408450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bg2"/>
                  </a:solidFill>
                </a:rPr>
                <a:t>@</a:t>
              </a:r>
              <a:r>
                <a:rPr lang="en-US" sz="2000" dirty="0" err="1">
                  <a:solidFill>
                    <a:schemeClr val="bg2"/>
                  </a:solidFill>
                </a:rPr>
                <a:t>MMartinezEA</a:t>
              </a:r>
              <a:endParaRPr lang="en-US" sz="2000" dirty="0">
                <a:solidFill>
                  <a:schemeClr val="bg2"/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599709232"/>
      </p:ext>
    </p:extLst>
  </p:cSld>
  <p:clrMapOvr>
    <a:masterClrMapping/>
  </p:clrMapOvr>
  <p:transition spd="slow">
    <p:wipe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 idx="4294967295"/>
          </p:nvPr>
        </p:nvSpPr>
        <p:spPr>
          <a:xfrm>
            <a:off x="730982" y="315040"/>
            <a:ext cx="10850563" cy="804862"/>
          </a:xfrm>
        </p:spPr>
        <p:txBody>
          <a:bodyPr>
            <a:normAutofit fontScale="90000"/>
          </a:bodyPr>
          <a:lstStyle/>
          <a:p>
            <a:r>
              <a:rPr lang="en-US" dirty="0"/>
              <a:t>Self-Employed (SE) or Small Business Owner (SBO)?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35516" y="1952366"/>
            <a:ext cx="5446029" cy="36456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t="1475" b="4590"/>
          <a:stretch/>
        </p:blipFill>
        <p:spPr>
          <a:xfrm>
            <a:off x="1679259" y="2191204"/>
            <a:ext cx="3276600" cy="3776748"/>
          </a:xfrm>
          <a:prstGeom prst="rect">
            <a:avLst/>
          </a:prstGeom>
        </p:spPr>
      </p:pic>
      <p:sp>
        <p:nvSpPr>
          <p:cNvPr id="10" name="Content Placeholder 2"/>
          <p:cNvSpPr txBox="1">
            <a:spLocks/>
          </p:cNvSpPr>
          <p:nvPr/>
        </p:nvSpPr>
        <p:spPr>
          <a:xfrm>
            <a:off x="6135516" y="1517839"/>
            <a:ext cx="5442359" cy="326463"/>
          </a:xfrm>
          <a:prstGeom prst="rect">
            <a:avLst/>
          </a:prstGeom>
        </p:spPr>
        <p:txBody>
          <a:bodyPr vert="horz" lIns="91416" tIns="45707" rIns="91416" bIns="45707" rtlCol="0">
            <a:normAutofit lnSpcReduction="10000"/>
          </a:bodyPr>
          <a:lstStyle>
            <a:lvl1pPr marL="0" indent="0" algn="l" defTabSz="228462" rtl="0" eaLnBrk="1" latinLnBrk="0" hangingPunct="1">
              <a:lnSpc>
                <a:spcPct val="95000"/>
              </a:lnSpc>
              <a:spcBef>
                <a:spcPts val="1798"/>
              </a:spcBef>
              <a:buFontTx/>
              <a:buNone/>
              <a:defRPr sz="3598" b="1" i="0" kern="1200" spc="-20" baseline="0">
                <a:solidFill>
                  <a:schemeClr val="tx1"/>
                </a:solidFill>
                <a:latin typeface="Arial" charset="0"/>
                <a:ea typeface="+mn-ea"/>
                <a:cs typeface="Avenir Next Demi Bold"/>
              </a:defRPr>
            </a:lvl1pPr>
            <a:lvl2pPr marL="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Tx/>
              <a:buNone/>
              <a:defRPr sz="35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182770" indent="-18277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90000"/>
              <a:buFont typeface="Arial"/>
              <a:buChar char="•"/>
              <a:defRPr sz="31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548310" indent="-274156" algn="l" defTabSz="228462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Tx/>
              <a:buSzPct val="100000"/>
              <a:buFont typeface="Lucida Grande"/>
              <a:buChar char="–"/>
              <a:defRPr sz="2798" b="0" i="0" kern="1200" spc="-2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548310" indent="0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Clr>
                <a:schemeClr val="tx1"/>
              </a:buClr>
              <a:buSzPct val="90000"/>
              <a:buFontTx/>
              <a:buNone/>
              <a:defRPr sz="2798" b="0" i="0" kern="1200" spc="-20" baseline="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68538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b="0" i="0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913852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142314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370778" indent="-228362" algn="l" defTabSz="456727" rtl="0" eaLnBrk="1" latinLnBrk="0" hangingPunct="1">
              <a:lnSpc>
                <a:spcPct val="95000"/>
              </a:lnSpc>
              <a:spcBef>
                <a:spcPts val="400"/>
              </a:spcBef>
              <a:spcAft>
                <a:spcPts val="400"/>
              </a:spcAft>
              <a:buFont typeface="Arial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0" dirty="0"/>
              <a:t>Or does your client look like that?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9543100" y="6153518"/>
            <a:ext cx="2645725" cy="553999"/>
            <a:chOff x="5512227" y="6308530"/>
            <a:chExt cx="1789426" cy="316117"/>
          </a:xfrm>
        </p:grpSpPr>
        <p:sp>
          <p:nvSpPr>
            <p:cNvPr id="14" name="TextBox 13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  <p:sp>
        <p:nvSpPr>
          <p:cNvPr id="6" name="Rectangle 5"/>
          <p:cNvSpPr/>
          <p:nvPr/>
        </p:nvSpPr>
        <p:spPr>
          <a:xfrm>
            <a:off x="1316829" y="1517839"/>
            <a:ext cx="37257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000">
                <a:latin typeface="Arial" charset="0"/>
                <a:ea typeface="Arial" charset="0"/>
                <a:cs typeface="Arial" charset="0"/>
              </a:rPr>
              <a:t>Does your client look like this?</a:t>
            </a:r>
            <a:endParaRPr lang="en-US" sz="2000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778456"/>
      </p:ext>
    </p:extLst>
  </p:cSld>
  <p:clrMapOvr>
    <a:masterClrMapping/>
  </p:clrMapOvr>
  <p:transition spd="slow">
    <p:wipe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2230438"/>
            <a:ext cx="10988675" cy="3313112"/>
          </a:xfrm>
        </p:spPr>
        <p:txBody>
          <a:bodyPr>
            <a:normAutofit/>
          </a:bodyPr>
          <a:lstStyle/>
          <a:p>
            <a:pPr algn="ctr"/>
            <a:r>
              <a:rPr lang="en-US" sz="3600" dirty="0"/>
              <a:t>Self-Employed work</a:t>
            </a:r>
          </a:p>
          <a:p>
            <a:pPr marL="0" indent="0" algn="ctr">
              <a:buNone/>
            </a:pPr>
            <a:r>
              <a:rPr lang="en-US" sz="3600" u="sng" dirty="0"/>
              <a:t>IN</a:t>
            </a:r>
            <a:r>
              <a:rPr lang="en-US" sz="3600" dirty="0"/>
              <a:t> their Small Business</a:t>
            </a:r>
          </a:p>
          <a:p>
            <a:pPr marL="0" indent="0" algn="ctr">
              <a:buNone/>
            </a:pPr>
            <a:endParaRPr lang="en-US" sz="3600" dirty="0"/>
          </a:p>
          <a:p>
            <a:pPr algn="ctr"/>
            <a:r>
              <a:rPr lang="en-US" sz="3600" dirty="0"/>
              <a:t>Small Business owners work</a:t>
            </a:r>
          </a:p>
          <a:p>
            <a:pPr marL="0" indent="0" algn="ctr">
              <a:buNone/>
            </a:pPr>
            <a:r>
              <a:rPr lang="en-US" sz="3600" u="sng" dirty="0"/>
              <a:t>ON</a:t>
            </a:r>
            <a:r>
              <a:rPr lang="en-US" sz="3600" dirty="0"/>
              <a:t> their Small Business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365761" y="191441"/>
            <a:ext cx="11615738" cy="1658937"/>
          </a:xfrm>
        </p:spPr>
        <p:txBody>
          <a:bodyPr/>
          <a:lstStyle/>
          <a:p>
            <a:r>
              <a:rPr lang="en-US" dirty="0"/>
              <a:t>Is a Self-Employed Client also a Small Business, too? Heck YES! Then what’s the difference?</a:t>
            </a:r>
          </a:p>
        </p:txBody>
      </p:sp>
      <p:grpSp>
        <p:nvGrpSpPr>
          <p:cNvPr id="11" name="Group 10"/>
          <p:cNvGrpSpPr/>
          <p:nvPr/>
        </p:nvGrpSpPr>
        <p:grpSpPr>
          <a:xfrm>
            <a:off x="9576253" y="5923610"/>
            <a:ext cx="2612572" cy="504356"/>
            <a:chOff x="5512227" y="6308530"/>
            <a:chExt cx="1789426" cy="316117"/>
          </a:xfrm>
        </p:grpSpPr>
        <p:sp>
          <p:nvSpPr>
            <p:cNvPr id="12" name="TextBox 11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81127787"/>
      </p:ext>
    </p:extLst>
  </p:cSld>
  <p:clrMapOvr>
    <a:masterClrMapping/>
  </p:clrMapOvr>
  <p:transition spd="slow">
    <p:wipe dir="r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0" y="1589088"/>
            <a:ext cx="11998325" cy="4330700"/>
          </a:xfrm>
        </p:spPr>
        <p:txBody>
          <a:bodyPr>
            <a:normAutofit/>
          </a:bodyPr>
          <a:lstStyle/>
          <a:p>
            <a:pPr lvl="2"/>
            <a:r>
              <a:rPr lang="en-US" sz="2800" dirty="0"/>
              <a:t>SE perform all tasks vs SBO manage tasks </a:t>
            </a:r>
          </a:p>
          <a:p>
            <a:pPr lvl="2"/>
            <a:r>
              <a:rPr lang="en-US" sz="2800" dirty="0"/>
              <a:t>SE use their time to make money vs SBO build teams to pull in revenue</a:t>
            </a:r>
          </a:p>
          <a:p>
            <a:pPr lvl="2"/>
            <a:r>
              <a:rPr lang="en-US" sz="2800" dirty="0"/>
              <a:t>SE perform ALL client services vs SBO are employers that manage teams</a:t>
            </a:r>
          </a:p>
          <a:p>
            <a:pPr lvl="2"/>
            <a:r>
              <a:rPr lang="en-US" sz="2800" dirty="0"/>
              <a:t>SE can be part-time 1099 contractor + W2 income</a:t>
            </a:r>
          </a:p>
          <a:p>
            <a:pPr lvl="2"/>
            <a:r>
              <a:rPr lang="en-US" sz="2800" dirty="0"/>
              <a:t>SE have minimal overhead vs SBO may require capital to sustain, scale &amp; grow their businesses</a:t>
            </a:r>
          </a:p>
          <a:p>
            <a:pPr lvl="2"/>
            <a:r>
              <a:rPr lang="en-US" sz="2800" dirty="0"/>
              <a:t>SE is a Business of ONE VS SBO has a team of employees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1123406" y="242134"/>
            <a:ext cx="10512425" cy="1325563"/>
          </a:xfrm>
        </p:spPr>
        <p:txBody>
          <a:bodyPr/>
          <a:lstStyle/>
          <a:p>
            <a:r>
              <a:rPr lang="en-US" dirty="0"/>
              <a:t>Other identifiers of Self-Employed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8739051" y="5919788"/>
            <a:ext cx="2580412" cy="559389"/>
            <a:chOff x="5512227" y="6308530"/>
            <a:chExt cx="1789426" cy="316117"/>
          </a:xfrm>
        </p:grpSpPr>
        <p:sp>
          <p:nvSpPr>
            <p:cNvPr id="7" name="TextBox 6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457051"/>
      </p:ext>
    </p:extLst>
  </p:cSld>
  <p:clrMapOvr>
    <a:masterClrMapping/>
  </p:clrMapOvr>
  <p:transition spd="slow">
    <p:wipe dir="r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type="body" sz="quarter" idx="4294967295"/>
          </p:nvPr>
        </p:nvSpPr>
        <p:spPr>
          <a:xfrm>
            <a:off x="1200150" y="1796098"/>
            <a:ext cx="10988675" cy="4084638"/>
          </a:xfrm>
        </p:spPr>
        <p:txBody>
          <a:bodyPr>
            <a:noAutofit/>
          </a:bodyPr>
          <a:lstStyle/>
          <a:p>
            <a:r>
              <a:rPr lang="en-US" sz="2800" b="1" dirty="0"/>
              <a:t>Creative</a:t>
            </a:r>
            <a:r>
              <a:rPr lang="en-US" sz="2800" dirty="0"/>
              <a:t>: </a:t>
            </a:r>
            <a:r>
              <a:rPr lang="en-US" sz="2800" b="0" dirty="0"/>
              <a:t>photographer, writer, artist, athlete, Etsy</a:t>
            </a:r>
          </a:p>
          <a:p>
            <a:r>
              <a:rPr lang="en-US" sz="2800" b="1" dirty="0"/>
              <a:t>Personal care</a:t>
            </a:r>
            <a:r>
              <a:rPr lang="en-US" sz="2800" dirty="0"/>
              <a:t>: </a:t>
            </a:r>
            <a:r>
              <a:rPr lang="en-US" sz="2800" b="0" dirty="0"/>
              <a:t>hair dresser, masseuse, manicurist, hygienist</a:t>
            </a:r>
          </a:p>
          <a:p>
            <a:r>
              <a:rPr lang="en-US" sz="2800" b="1" dirty="0"/>
              <a:t>On demand</a:t>
            </a:r>
            <a:r>
              <a:rPr lang="en-US" sz="2800" dirty="0"/>
              <a:t>: </a:t>
            </a:r>
            <a:r>
              <a:rPr lang="en-US" sz="2800" b="0" dirty="0"/>
              <a:t>Lyft, Uber, Task Rabbit</a:t>
            </a:r>
          </a:p>
          <a:p>
            <a:r>
              <a:rPr lang="en-US" sz="2800" b="1" dirty="0"/>
              <a:t>Wellness:</a:t>
            </a:r>
            <a:r>
              <a:rPr lang="en-US" sz="2800" dirty="0"/>
              <a:t> </a:t>
            </a:r>
            <a:r>
              <a:rPr lang="en-US" sz="2800" b="0" dirty="0"/>
              <a:t>nutritionist, personal trainer, medical field</a:t>
            </a:r>
          </a:p>
          <a:p>
            <a:r>
              <a:rPr lang="en-US" sz="2800" b="1" dirty="0"/>
              <a:t>Services:</a:t>
            </a:r>
            <a:r>
              <a:rPr lang="en-US" sz="2800" dirty="0"/>
              <a:t> </a:t>
            </a:r>
            <a:r>
              <a:rPr lang="en-US" sz="2800" b="0" dirty="0"/>
              <a:t>accountant, financial planner, attorney, consultant, realtor, virtual assistant, sales agent, engineers, government contractor</a:t>
            </a:r>
          </a:p>
        </p:txBody>
      </p:sp>
      <p:sp>
        <p:nvSpPr>
          <p:cNvPr id="8" name="Title 7"/>
          <p:cNvSpPr>
            <a:spLocks noGrp="1"/>
          </p:cNvSpPr>
          <p:nvPr>
            <p:ph type="title" idx="4294967295"/>
          </p:nvPr>
        </p:nvSpPr>
        <p:spPr>
          <a:xfrm>
            <a:off x="862013" y="365125"/>
            <a:ext cx="11326812" cy="1325563"/>
          </a:xfrm>
        </p:spPr>
        <p:txBody>
          <a:bodyPr/>
          <a:lstStyle/>
          <a:p>
            <a:r>
              <a:rPr lang="en-US" dirty="0"/>
              <a:t>Real-life examples of Self-Employed individuals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10222368" y="6064147"/>
            <a:ext cx="1789426" cy="316117"/>
            <a:chOff x="5512227" y="6308530"/>
            <a:chExt cx="1789426" cy="316117"/>
          </a:xfrm>
        </p:grpSpPr>
        <p:sp>
          <p:nvSpPr>
            <p:cNvPr id="10" name="TextBox 9"/>
            <p:cNvSpPr txBox="1"/>
            <p:nvPr/>
          </p:nvSpPr>
          <p:spPr>
            <a:xfrm>
              <a:off x="5838613" y="6316870"/>
              <a:ext cx="146304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schemeClr val="tx1">
                      <a:lumMod val="50000"/>
                    </a:schemeClr>
                  </a:solidFill>
                </a:rPr>
                <a:t>@</a:t>
              </a:r>
              <a:r>
                <a:rPr lang="en-US" sz="1400" dirty="0" err="1">
                  <a:solidFill>
                    <a:schemeClr val="tx1">
                      <a:lumMod val="50000"/>
                    </a:schemeClr>
                  </a:solidFill>
                </a:rPr>
                <a:t>MMartinezEA</a:t>
              </a:r>
              <a:endParaRPr lang="en-US" sz="1400" dirty="0">
                <a:solidFill>
                  <a:schemeClr val="tx1">
                    <a:lumMod val="50000"/>
                  </a:schemeClr>
                </a:solidFill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12227" y="6308530"/>
              <a:ext cx="362962" cy="29472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0261002"/>
      </p:ext>
    </p:extLst>
  </p:cSld>
  <p:clrMapOvr>
    <a:masterClrMapping/>
  </p:clrMapOvr>
  <p:transition spd="slow">
    <p:wipe dir="r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1593</Words>
  <Application>Microsoft Office PowerPoint</Application>
  <PresentationFormat>Custom</PresentationFormat>
  <Paragraphs>265</Paragraphs>
  <Slides>28</Slides>
  <Notes>28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PowerPoint Presentation</vt:lpstr>
      <vt:lpstr>Mariette F. Martinez, EA</vt:lpstr>
      <vt:lpstr>Polling question 1</vt:lpstr>
      <vt:lpstr>Who, What &amp; Why about Self-Employed</vt:lpstr>
      <vt:lpstr>PowerPoint Presentation</vt:lpstr>
      <vt:lpstr>Self-Employed (SE) or Small Business Owner (SBO)?</vt:lpstr>
      <vt:lpstr>Is a Self-Employed Client also a Small Business, too? Heck YES! Then what’s the difference?</vt:lpstr>
      <vt:lpstr>Other identifiers of Self-Employed</vt:lpstr>
      <vt:lpstr>Real-life examples of Self-Employed individuals</vt:lpstr>
      <vt:lpstr>Why is it important to identify a SE vs SBO?</vt:lpstr>
      <vt:lpstr>Should Small Business Consultants care about Self-Employed</vt:lpstr>
      <vt:lpstr>PowerPoint Presentation</vt:lpstr>
      <vt:lpstr>PowerPoint Presentation</vt:lpstr>
      <vt:lpstr>What isn’t QuickBooks Self-Employed (QBSE) </vt:lpstr>
      <vt:lpstr>What IS QuickBooks Self-Employed (QBSE) (part1)</vt:lpstr>
      <vt:lpstr>What IS QuickBooks Self-Employed (QBSE) (part2)</vt:lpstr>
      <vt:lpstr>What DOES QuickBooks Self-Employed do  </vt:lpstr>
      <vt:lpstr>Polling question 2</vt:lpstr>
      <vt:lpstr>PowerPoint Presentation</vt:lpstr>
      <vt:lpstr>PowerPoint Presentation</vt:lpstr>
      <vt:lpstr>Is it time to transition to a new Intuit accounting platform?</vt:lpstr>
      <vt:lpstr>Let’s break it down…</vt:lpstr>
      <vt:lpstr>PowerPoint Presentation</vt:lpstr>
      <vt:lpstr>Deep dive tour into QuickBooks Self-Employed – Part 1</vt:lpstr>
      <vt:lpstr>Deep dive tour into QuickBooks Self-Employed – Part 2</vt:lpstr>
      <vt:lpstr>QuickBooks Online Accountant collaboration in 3 easy steps…(P1)</vt:lpstr>
      <vt:lpstr>QuickBooks Online Accountant collaboration in 3 easy steps…(P2)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2017-05-09T23:52:50Z</dcterms:created>
  <dcterms:modified xsi:type="dcterms:W3CDTF">2017-05-09T23:56:05Z</dcterms:modified>
</cp:coreProperties>
</file>