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handoutMasterIdLst>
    <p:handoutMasterId r:id="rId17"/>
  </p:handoutMasterIdLst>
  <p:sldIdLst>
    <p:sldId id="279" r:id="rId2"/>
    <p:sldId id="291" r:id="rId3"/>
    <p:sldId id="295" r:id="rId4"/>
    <p:sldId id="296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i="1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i="1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i="1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i="1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i="1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accent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FF0000"/>
    <a:srgbClr val="0070C0"/>
    <a:srgbClr val="B2EC1A"/>
    <a:srgbClr val="3A0074"/>
    <a:srgbClr val="FF6600"/>
    <a:srgbClr val="000066"/>
    <a:srgbClr val="E60000"/>
    <a:srgbClr val="EE0000"/>
    <a:srgbClr val="95D0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52989" autoAdjust="0"/>
  </p:normalViewPr>
  <p:slideViewPr>
    <p:cSldViewPr>
      <p:cViewPr varScale="1">
        <p:scale>
          <a:sx n="46" d="100"/>
          <a:sy n="46" d="100"/>
        </p:scale>
        <p:origin x="-20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2022" y="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CECE9-9C93-4AAC-9E68-652E83CAC914}" type="datetimeFigureOut">
              <a:rPr lang="en-US" smtClean="0"/>
              <a:pPr/>
              <a:t>3/3/2017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BFF8D-A5B4-4641-B07E-6D11A7C6F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8320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92" cy="46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l" defTabSz="932147">
              <a:defRPr sz="12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8" y="0"/>
            <a:ext cx="3037891" cy="46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2147">
              <a:defRPr sz="12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573" y="4415516"/>
            <a:ext cx="5609255" cy="4183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465"/>
            <a:ext cx="3037892" cy="46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l" defTabSz="932147">
              <a:defRPr sz="12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8" y="8829465"/>
            <a:ext cx="3037891" cy="46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2147">
              <a:defRPr sz="12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581CAD4-4065-4D9E-80C1-130F48213B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4722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1CAD4-4065-4D9E-80C1-130F48213B0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034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1CAD4-4065-4D9E-80C1-130F48213B0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89017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1CAD4-4065-4D9E-80C1-130F48213B0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8901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1CAD4-4065-4D9E-80C1-130F48213B0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89017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1CAD4-4065-4D9E-80C1-130F48213B0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89017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1CAD4-4065-4D9E-80C1-130F48213B0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0436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1CAD4-4065-4D9E-80C1-130F48213B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8901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1CAD4-4065-4D9E-80C1-130F48213B0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8901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1CAD4-4065-4D9E-80C1-130F48213B0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8901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1CAD4-4065-4D9E-80C1-130F48213B0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8901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1CAD4-4065-4D9E-80C1-130F48213B0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8901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1CAD4-4065-4D9E-80C1-130F48213B0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8901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1CAD4-4065-4D9E-80C1-130F48213B0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8901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81CAD4-4065-4D9E-80C1-130F48213B0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8901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DF572-F6D1-46AC-ACBD-0C1CA7F964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A37AF-D31E-45F1-AC14-9D8324B6A5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76407-710F-4F54-B160-6CD12A8E23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3F93B-860D-4982-ADE7-0E8C228130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A6F6-A1B9-40FA-A704-35F847B79D2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B095E-1A69-485A-8E31-970FB740E3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C0290-360B-4D2F-ABCF-0A63915179A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2D3A0-E6FA-449D-9A54-DA469D53E7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3B8C6-7C64-49DE-9AB2-1E5A563B53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E1B9F-C8D8-4D6C-A71E-BFB0E97A34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36E8-C826-4463-8F00-0DB878E6C0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591A36F-B4D6-4E66-9F5A-1557A9B454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emily@workingsolutions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33400" cy="1752600"/>
          </a:xfrm>
          <a:prstGeom prst="rect">
            <a:avLst/>
          </a:prstGeom>
          <a:solidFill>
            <a:srgbClr val="3A0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372394"/>
            <a:ext cx="533400" cy="1711753"/>
          </a:xfrm>
          <a:prstGeom prst="rect">
            <a:avLst/>
          </a:pr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084147"/>
            <a:ext cx="533400" cy="177385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533400" cy="1619794"/>
          </a:xfrm>
          <a:prstGeom prst="rect">
            <a:avLst/>
          </a:prstGeom>
          <a:solidFill>
            <a:srgbClr val="95D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75260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0" dirty="0" smtClean="0">
                <a:solidFill>
                  <a:schemeClr val="tx1"/>
                </a:solidFill>
                <a:latin typeface="Bebas Neue" panose="020B0606020202050201" pitchFamily="34" charset="0"/>
                <a:cs typeface="Arial" pitchFamily="34" charset="0"/>
              </a:rPr>
              <a:t>Working Solutions’ Lending</a:t>
            </a:r>
          </a:p>
          <a:p>
            <a:r>
              <a:rPr lang="en-US" sz="4000" i="0" dirty="0" smtClean="0">
                <a:solidFill>
                  <a:schemeClr val="tx1"/>
                </a:solidFill>
                <a:latin typeface="Bebas Neue" panose="020B0606020202050201" pitchFamily="34" charset="0"/>
                <a:cs typeface="Arial" pitchFamily="34" charset="0"/>
              </a:rPr>
              <a:t>Automation Using MMS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" y="3751216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0" dirty="0" smtClean="0">
                <a:solidFill>
                  <a:schemeClr val="tx1"/>
                </a:solidFill>
                <a:latin typeface="Bebas Neue" panose="020B0606020202050201" pitchFamily="34" charset="0"/>
                <a:cs typeface="Arial" pitchFamily="34" charset="0"/>
              </a:rPr>
              <a:t>CAMEO’s 2017 Microlending Forum</a:t>
            </a:r>
          </a:p>
          <a:p>
            <a:r>
              <a:rPr lang="en-US" sz="2800" i="0" dirty="0" smtClean="0">
                <a:solidFill>
                  <a:schemeClr val="tx1"/>
                </a:solidFill>
                <a:latin typeface="Bebas Neue" panose="020B0606020202050201" pitchFamily="34" charset="0"/>
                <a:cs typeface="Arial" pitchFamily="34" charset="0"/>
              </a:rPr>
              <a:t>Feb 1, 2017</a:t>
            </a:r>
            <a:endParaRPr lang="en-US" sz="2800" dirty="0">
              <a:solidFill>
                <a:schemeClr val="tx1"/>
              </a:solidFill>
              <a:latin typeface="Bebas Neue" panose="020B0606020202050201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3B8C6-7C64-49DE-9AB2-1E5A563B537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5257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0" dirty="0" smtClean="0">
                <a:solidFill>
                  <a:schemeClr val="tx1"/>
                </a:solidFill>
                <a:latin typeface="Bebas Neue" panose="020B0606020202050201" pitchFamily="34" charset="0"/>
                <a:cs typeface="Arial" pitchFamily="34" charset="0"/>
              </a:rPr>
              <a:t>Emily Gasner, CEO</a:t>
            </a:r>
            <a:endParaRPr lang="en-US" sz="2800" dirty="0">
              <a:solidFill>
                <a:schemeClr val="tx1"/>
              </a:solidFill>
              <a:latin typeface="Bebas Neue" panose="020B0606020202050201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381000"/>
            <a:ext cx="2362200" cy="916534"/>
          </a:xfrm>
          <a:prstGeom prst="rect">
            <a:avLst/>
          </a:prstGeom>
        </p:spPr>
      </p:pic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1371600" cy="1219200"/>
          </a:xfrm>
          <a:prstGeom prst="rect">
            <a:avLst/>
          </a:prstGeom>
          <a:solidFill>
            <a:srgbClr val="3A0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0"/>
            <a:ext cx="152400" cy="1219200"/>
          </a:xfrm>
          <a:prstGeom prst="rect">
            <a:avLst/>
          </a:prstGeom>
          <a:solidFill>
            <a:srgbClr val="F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419600"/>
            <a:ext cx="1524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304800"/>
            <a:ext cx="71628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i="0" dirty="0" smtClean="0">
                <a:latin typeface="Bebas Neue" panose="020B0606020202050201" pitchFamily="34" charset="0"/>
                <a:cs typeface="Arial" pitchFamily="34" charset="0"/>
              </a:rPr>
              <a:t>Changes = New Rules</a:t>
            </a:r>
            <a:endParaRPr lang="en-US" sz="4500" b="1" i="0" dirty="0">
              <a:latin typeface="Bebas Neue" panose="020B0606020202050201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pic>
        <p:nvPicPr>
          <p:cNvPr id="12" name="Picture 11" descr="WSLogoFinal.pn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tretch>
            <a:fillRect/>
          </a:stretch>
        </p:blipFill>
        <p:spPr>
          <a:xfrm>
            <a:off x="0" y="5943600"/>
            <a:ext cx="1676400" cy="914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2000" y="1905000"/>
            <a:ext cx="80772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3200" i="0" dirty="0" smtClean="0">
                <a:solidFill>
                  <a:schemeClr val="tx1"/>
                </a:solidFill>
              </a:rPr>
              <a:t>Previously:</a:t>
            </a:r>
          </a:p>
          <a:p>
            <a:pPr lvl="0" algn="l"/>
            <a:endParaRPr lang="en-US" sz="3200" i="0" dirty="0">
              <a:solidFill>
                <a:schemeClr val="tx1"/>
              </a:solidFill>
            </a:endParaRPr>
          </a:p>
          <a:p>
            <a:pPr lvl="0" algn="l"/>
            <a:r>
              <a:rPr lang="en-US" sz="3200" i="0" dirty="0" smtClean="0">
                <a:solidFill>
                  <a:schemeClr val="tx1"/>
                </a:solidFill>
              </a:rPr>
              <a:t>Only ONE approval channel = </a:t>
            </a:r>
          </a:p>
          <a:p>
            <a:pPr lvl="0" algn="r"/>
            <a:r>
              <a:rPr lang="en-US" sz="3200" i="0" dirty="0" smtClean="0">
                <a:solidFill>
                  <a:schemeClr val="tx1"/>
                </a:solidFill>
              </a:rPr>
              <a:t>Loan Committees</a:t>
            </a:r>
          </a:p>
          <a:p>
            <a:pPr lvl="0" algn="l"/>
            <a:endParaRPr lang="en-US" sz="3200" i="0" dirty="0" smtClean="0">
              <a:solidFill>
                <a:schemeClr val="tx1"/>
              </a:solidFill>
            </a:endParaRPr>
          </a:p>
          <a:p>
            <a:pPr lvl="0" algn="l"/>
            <a:endParaRPr lang="en-US" sz="3200" i="0" dirty="0">
              <a:solidFill>
                <a:schemeClr val="tx1"/>
              </a:solidFill>
            </a:endParaRPr>
          </a:p>
          <a:p>
            <a:pPr lvl="0" algn="l"/>
            <a:endParaRPr lang="en-US" sz="1000" i="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1676400"/>
            <a:ext cx="152400" cy="1219200"/>
          </a:xfrm>
          <a:prstGeom prst="rect">
            <a:avLst/>
          </a:prstGeom>
          <a:solidFill>
            <a:srgbClr val="95D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3B8C6-7C64-49DE-9AB2-1E5A563B537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9865562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1371600" cy="1219200"/>
          </a:xfrm>
          <a:prstGeom prst="rect">
            <a:avLst/>
          </a:prstGeom>
          <a:solidFill>
            <a:srgbClr val="3A0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0"/>
            <a:ext cx="152400" cy="1219200"/>
          </a:xfrm>
          <a:prstGeom prst="rect">
            <a:avLst/>
          </a:prstGeom>
          <a:solidFill>
            <a:srgbClr val="F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419600"/>
            <a:ext cx="1524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304800"/>
            <a:ext cx="71628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i="0" dirty="0" smtClean="0">
                <a:latin typeface="Bebas Neue" panose="020B0606020202050201" pitchFamily="34" charset="0"/>
                <a:cs typeface="Arial" pitchFamily="34" charset="0"/>
              </a:rPr>
              <a:t>Changes = New Rules</a:t>
            </a:r>
            <a:endParaRPr lang="en-US" sz="4500" b="1" i="0" dirty="0">
              <a:latin typeface="Bebas Neue" panose="020B0606020202050201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pic>
        <p:nvPicPr>
          <p:cNvPr id="12" name="Picture 11" descr="WSLogoFinal.pn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tretch>
            <a:fillRect/>
          </a:stretch>
        </p:blipFill>
        <p:spPr>
          <a:xfrm>
            <a:off x="0" y="5943600"/>
            <a:ext cx="1676400" cy="914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2000" y="1905000"/>
            <a:ext cx="80772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3200" i="0" dirty="0" smtClean="0">
                <a:solidFill>
                  <a:schemeClr val="tx1"/>
                </a:solidFill>
              </a:rPr>
              <a:t>Currently:</a:t>
            </a:r>
          </a:p>
          <a:p>
            <a:pPr lvl="0" algn="l"/>
            <a:endParaRPr lang="en-US" sz="3200" i="0" dirty="0">
              <a:solidFill>
                <a:schemeClr val="tx1"/>
              </a:solidFill>
            </a:endParaRPr>
          </a:p>
          <a:p>
            <a:pPr lvl="0" algn="l"/>
            <a:r>
              <a:rPr lang="en-US" sz="3200" i="0" dirty="0" smtClean="0">
                <a:solidFill>
                  <a:schemeClr val="tx1"/>
                </a:solidFill>
              </a:rPr>
              <a:t>Multiple approval channels </a:t>
            </a:r>
            <a:r>
              <a:rPr lang="en-US" sz="3200" i="0" dirty="0">
                <a:solidFill>
                  <a:schemeClr val="tx1"/>
                </a:solidFill>
              </a:rPr>
              <a:t>=</a:t>
            </a:r>
            <a:endParaRPr lang="en-US" sz="3200" i="0" dirty="0" smtClean="0">
              <a:solidFill>
                <a:schemeClr val="tx1"/>
              </a:solidFill>
            </a:endParaRPr>
          </a:p>
          <a:p>
            <a:pPr lvl="0" algn="l"/>
            <a:endParaRPr lang="en-US" sz="3200" i="0" dirty="0">
              <a:solidFill>
                <a:schemeClr val="tx1"/>
              </a:solidFill>
            </a:endParaRPr>
          </a:p>
          <a:p>
            <a:pPr lvl="0"/>
            <a:r>
              <a:rPr lang="en-US" sz="3200" i="0" dirty="0" smtClean="0">
                <a:solidFill>
                  <a:schemeClr val="tx1"/>
                </a:solidFill>
              </a:rPr>
              <a:t>1) MMS 2) Loan Committees 3) Staff Committee</a:t>
            </a:r>
            <a:endParaRPr lang="en-US" sz="3200" i="0" dirty="0">
              <a:solidFill>
                <a:schemeClr val="tx1"/>
              </a:solidFill>
            </a:endParaRPr>
          </a:p>
          <a:p>
            <a:pPr lvl="0" algn="l"/>
            <a:endParaRPr lang="en-US" sz="1000" i="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1676400"/>
            <a:ext cx="152400" cy="1219200"/>
          </a:xfrm>
          <a:prstGeom prst="rect">
            <a:avLst/>
          </a:prstGeom>
          <a:solidFill>
            <a:srgbClr val="95D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3B8C6-7C64-49DE-9AB2-1E5A563B537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1314751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1371600" cy="1219200"/>
          </a:xfrm>
          <a:prstGeom prst="rect">
            <a:avLst/>
          </a:prstGeom>
          <a:solidFill>
            <a:srgbClr val="3A0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0"/>
            <a:ext cx="152400" cy="1219200"/>
          </a:xfrm>
          <a:prstGeom prst="rect">
            <a:avLst/>
          </a:prstGeom>
          <a:solidFill>
            <a:srgbClr val="F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419600"/>
            <a:ext cx="1524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304800"/>
            <a:ext cx="71628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i="0" dirty="0" smtClean="0">
                <a:latin typeface="Bebas Neue" panose="020B0606020202050201" pitchFamily="34" charset="0"/>
                <a:cs typeface="Arial" pitchFamily="34" charset="0"/>
              </a:rPr>
              <a:t>Best of Both Worlds</a:t>
            </a:r>
            <a:endParaRPr lang="en-US" sz="4500" b="1" i="0" dirty="0">
              <a:latin typeface="Bebas Neue" panose="020B0606020202050201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pic>
        <p:nvPicPr>
          <p:cNvPr id="12" name="Picture 11" descr="WSLogoFinal.pn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tretch>
            <a:fillRect/>
          </a:stretch>
        </p:blipFill>
        <p:spPr>
          <a:xfrm>
            <a:off x="0" y="5943600"/>
            <a:ext cx="1676400" cy="914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2000" y="1905000"/>
            <a:ext cx="8077200" cy="3693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3200" i="0" dirty="0" smtClean="0">
                <a:solidFill>
                  <a:schemeClr val="tx1"/>
                </a:solidFill>
              </a:rPr>
              <a:t>Hybrid usage of MMS &amp; Loan Committee</a:t>
            </a:r>
          </a:p>
          <a:p>
            <a:pPr lvl="0" algn="r"/>
            <a:r>
              <a:rPr lang="en-US" sz="3200" i="0" dirty="0" smtClean="0">
                <a:solidFill>
                  <a:schemeClr val="tx1"/>
                </a:solidFill>
              </a:rPr>
              <a:t>= growth and quality</a:t>
            </a:r>
          </a:p>
          <a:p>
            <a:pPr lvl="0" algn="r"/>
            <a:endParaRPr lang="en-US" sz="3200" i="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3200" i="0" dirty="0" smtClean="0">
                <a:solidFill>
                  <a:schemeClr val="tx1"/>
                </a:solidFill>
              </a:rPr>
              <a:t>MMS handles slam-dunk deals</a:t>
            </a:r>
          </a:p>
          <a:p>
            <a:pPr lvl="0" algn="l"/>
            <a:endParaRPr lang="en-US" sz="2500" i="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3200" i="0" dirty="0" smtClean="0">
                <a:solidFill>
                  <a:schemeClr val="tx1"/>
                </a:solidFill>
              </a:rPr>
              <a:t>Staff and stakeholders still provide holistic review of applicants </a:t>
            </a:r>
            <a:endParaRPr lang="en-US" sz="3200" i="0" dirty="0">
              <a:solidFill>
                <a:schemeClr val="tx1"/>
              </a:solidFill>
            </a:endParaRPr>
          </a:p>
          <a:p>
            <a:pPr lvl="0" algn="l"/>
            <a:endParaRPr lang="en-US" sz="1000" i="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1676400"/>
            <a:ext cx="152400" cy="1219200"/>
          </a:xfrm>
          <a:prstGeom prst="rect">
            <a:avLst/>
          </a:prstGeom>
          <a:solidFill>
            <a:srgbClr val="95D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3B8C6-7C64-49DE-9AB2-1E5A563B537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9529340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1371600" cy="1219200"/>
          </a:xfrm>
          <a:prstGeom prst="rect">
            <a:avLst/>
          </a:prstGeom>
          <a:solidFill>
            <a:srgbClr val="3A0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0"/>
            <a:ext cx="152400" cy="1219200"/>
          </a:xfrm>
          <a:prstGeom prst="rect">
            <a:avLst/>
          </a:prstGeom>
          <a:solidFill>
            <a:srgbClr val="F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419600"/>
            <a:ext cx="1524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304800"/>
            <a:ext cx="71628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i="0" dirty="0" smtClean="0">
                <a:latin typeface="Bebas Neue" panose="020B0606020202050201" pitchFamily="34" charset="0"/>
                <a:cs typeface="Arial" pitchFamily="34" charset="0"/>
              </a:rPr>
              <a:t>Quality AND Volume</a:t>
            </a:r>
            <a:endParaRPr lang="en-US" sz="4500" b="1" i="0" dirty="0">
              <a:latin typeface="Bebas Neue" panose="020B0606020202050201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pic>
        <p:nvPicPr>
          <p:cNvPr id="12" name="Picture 11" descr="WSLogoFinal.pn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tretch>
            <a:fillRect/>
          </a:stretch>
        </p:blipFill>
        <p:spPr>
          <a:xfrm>
            <a:off x="0" y="5943600"/>
            <a:ext cx="1676400" cy="914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2000" y="1905000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endParaRPr lang="en-US" sz="3200" i="0" dirty="0">
              <a:solidFill>
                <a:schemeClr val="tx1"/>
              </a:solidFill>
            </a:endParaRPr>
          </a:p>
          <a:p>
            <a:pPr lvl="0" algn="l"/>
            <a:r>
              <a:rPr lang="en-US" sz="3200" i="0" dirty="0">
                <a:solidFill>
                  <a:schemeClr val="tx1"/>
                </a:solidFill>
              </a:rPr>
              <a:t> </a:t>
            </a:r>
            <a:r>
              <a:rPr lang="en-US" sz="3200" b="1" i="0" dirty="0" smtClean="0">
                <a:solidFill>
                  <a:schemeClr val="tx1"/>
                </a:solidFill>
              </a:rPr>
              <a:t>2013     2014</a:t>
            </a:r>
            <a:r>
              <a:rPr lang="en-US" sz="3200" b="1" i="0" dirty="0">
                <a:solidFill>
                  <a:schemeClr val="tx1"/>
                </a:solidFill>
              </a:rPr>
              <a:t> </a:t>
            </a:r>
            <a:r>
              <a:rPr lang="en-US" sz="3200" b="1" i="0" dirty="0" smtClean="0">
                <a:solidFill>
                  <a:schemeClr val="tx1"/>
                </a:solidFill>
              </a:rPr>
              <a:t>    2015     2016    Q12017</a:t>
            </a:r>
            <a:endParaRPr lang="en-US" sz="3200" i="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3200" i="0" dirty="0" smtClean="0">
                <a:solidFill>
                  <a:schemeClr val="tx1"/>
                </a:solidFill>
              </a:rPr>
              <a:t> $1.3M   $1.7M	   $2.2M	$2.4M  $1M</a:t>
            </a:r>
          </a:p>
          <a:p>
            <a:pPr lvl="0" algn="l"/>
            <a:r>
              <a:rPr lang="en-US" sz="3200" i="0" dirty="0" smtClean="0">
                <a:solidFill>
                  <a:schemeClr val="tx1"/>
                </a:solidFill>
              </a:rPr>
              <a:t>50	      85	   94		84	   30	</a:t>
            </a:r>
          </a:p>
          <a:p>
            <a:pPr marL="457200" lvl="0" indent="-457200" algn="l">
              <a:buFont typeface="Arial"/>
              <a:buChar char="•"/>
            </a:pPr>
            <a:endParaRPr lang="en-US" sz="1000" i="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3200" i="0" dirty="0" smtClean="0">
                <a:solidFill>
                  <a:schemeClr val="tx1"/>
                </a:solidFill>
              </a:rPr>
              <a:t>Maintaining 96% repayment rate</a:t>
            </a:r>
            <a:endParaRPr lang="en-US" sz="3200" i="0" dirty="0">
              <a:solidFill>
                <a:schemeClr val="tx1"/>
              </a:solidFill>
            </a:endParaRPr>
          </a:p>
          <a:p>
            <a:pPr lvl="0" algn="l"/>
            <a:endParaRPr lang="en-US" sz="1000" i="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1676400"/>
            <a:ext cx="152400" cy="1219200"/>
          </a:xfrm>
          <a:prstGeom prst="rect">
            <a:avLst/>
          </a:prstGeom>
          <a:solidFill>
            <a:srgbClr val="95D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3B8C6-7C64-49DE-9AB2-1E5A563B537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8567267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33400" cy="1752600"/>
          </a:xfrm>
          <a:prstGeom prst="rect">
            <a:avLst/>
          </a:prstGeom>
          <a:solidFill>
            <a:srgbClr val="3A0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372394"/>
            <a:ext cx="533400" cy="1711753"/>
          </a:xfrm>
          <a:prstGeom prst="rect">
            <a:avLst/>
          </a:prstGeom>
          <a:solidFill>
            <a:srgbClr val="E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084147"/>
            <a:ext cx="533400" cy="177385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752600"/>
            <a:ext cx="533400" cy="1619794"/>
          </a:xfrm>
          <a:prstGeom prst="rect">
            <a:avLst/>
          </a:prstGeom>
          <a:solidFill>
            <a:srgbClr val="95D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3B8C6-7C64-49DE-9AB2-1E5A563B537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76417" y="827616"/>
            <a:ext cx="2383978" cy="92498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16208" y="2192867"/>
            <a:ext cx="66371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i="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YOU!</a:t>
            </a:r>
          </a:p>
          <a:p>
            <a:endParaRPr lang="en-US" sz="80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Emily Gasner</a:t>
            </a:r>
          </a:p>
          <a:p>
            <a:endParaRPr lang="en-US" sz="28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emily@workingsolutions.org</a:t>
            </a:r>
            <a:endParaRPr lang="en-US" sz="2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415-477-8415</a:t>
            </a:r>
            <a:endParaRPr lang="en-US" sz="28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103344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1371600" cy="1219200"/>
          </a:xfrm>
          <a:prstGeom prst="rect">
            <a:avLst/>
          </a:prstGeom>
          <a:solidFill>
            <a:srgbClr val="3A0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0"/>
            <a:ext cx="152400" cy="1219200"/>
          </a:xfrm>
          <a:prstGeom prst="rect">
            <a:avLst/>
          </a:prstGeom>
          <a:solidFill>
            <a:srgbClr val="F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419600"/>
            <a:ext cx="1524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304800"/>
            <a:ext cx="71628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b="1" i="0" dirty="0">
              <a:latin typeface="Bebas Neue" panose="020B0606020202050201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pic>
        <p:nvPicPr>
          <p:cNvPr id="12" name="Picture 11" descr="WSLogoFinal.pn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tretch>
            <a:fillRect/>
          </a:stretch>
        </p:blipFill>
        <p:spPr>
          <a:xfrm>
            <a:off x="0" y="5943600"/>
            <a:ext cx="1676400" cy="914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3400" y="1600200"/>
            <a:ext cx="84582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i="0" dirty="0">
                <a:solidFill>
                  <a:schemeClr val="tx1"/>
                </a:solidFill>
              </a:rPr>
              <a:t>The Question</a:t>
            </a:r>
            <a:r>
              <a:rPr lang="en-US" sz="3600" b="1" i="0" dirty="0" smtClean="0">
                <a:solidFill>
                  <a:schemeClr val="tx1"/>
                </a:solidFill>
              </a:rPr>
              <a:t>: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sz="3600" dirty="0">
                <a:solidFill>
                  <a:schemeClr val="tx1"/>
                </a:solidFill>
              </a:rPr>
              <a:t>Do we have to sacrifice quality 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(</a:t>
            </a:r>
            <a:r>
              <a:rPr lang="en-US" sz="3600" dirty="0">
                <a:solidFill>
                  <a:schemeClr val="tx1"/>
                </a:solidFill>
              </a:rPr>
              <a:t>and mission) for volume?</a:t>
            </a:r>
          </a:p>
          <a:p>
            <a:pPr algn="l"/>
            <a:endParaRPr lang="en-US" sz="3600" i="0" dirty="0" smtClean="0">
              <a:solidFill>
                <a:schemeClr val="tx1"/>
              </a:solidFill>
              <a:latin typeface="Raleway" panose="020B0003030101060003" pitchFamily="34" charset="0"/>
              <a:cs typeface="Arial" pitchFamily="34" charset="0"/>
            </a:endParaRPr>
          </a:p>
          <a:p>
            <a:pPr algn="l"/>
            <a:endParaRPr lang="en-US" sz="3600" i="0" dirty="0" smtClean="0">
              <a:solidFill>
                <a:schemeClr val="tx1"/>
              </a:solidFill>
              <a:latin typeface="Raleway" panose="020B0003030101060003" pitchFamily="34" charset="0"/>
              <a:cs typeface="Arial" pitchFamily="34" charset="0"/>
            </a:endParaRPr>
          </a:p>
          <a:p>
            <a:pPr algn="r"/>
            <a:r>
              <a:rPr lang="en-US" sz="3600" b="1" i="0" dirty="0">
                <a:solidFill>
                  <a:schemeClr val="tx1"/>
                </a:solidFill>
              </a:rPr>
              <a:t>The Answer</a:t>
            </a:r>
            <a:r>
              <a:rPr lang="en-US" sz="3600" b="1" i="0" dirty="0" smtClean="0">
                <a:solidFill>
                  <a:schemeClr val="tx1"/>
                </a:solidFill>
              </a:rPr>
              <a:t>:</a:t>
            </a:r>
            <a:endParaRPr lang="en-US" sz="3600" i="0" dirty="0">
              <a:solidFill>
                <a:schemeClr val="tx1"/>
              </a:solidFill>
            </a:endParaRPr>
          </a:p>
          <a:p>
            <a:pPr algn="r"/>
            <a:r>
              <a:rPr lang="en-US" sz="3600" dirty="0">
                <a:solidFill>
                  <a:schemeClr val="tx1"/>
                </a:solidFill>
              </a:rPr>
              <a:t>No – </a:t>
            </a:r>
            <a:r>
              <a:rPr lang="en-US" sz="3600" dirty="0" smtClean="0">
                <a:solidFill>
                  <a:schemeClr val="tx1"/>
                </a:solidFill>
              </a:rPr>
              <a:t>not </a:t>
            </a:r>
            <a:r>
              <a:rPr lang="en-US" sz="3600" dirty="0">
                <a:solidFill>
                  <a:schemeClr val="tx1"/>
                </a:solidFill>
              </a:rPr>
              <a:t>if </a:t>
            </a:r>
            <a:r>
              <a:rPr lang="en-US" sz="3600" dirty="0" smtClean="0">
                <a:solidFill>
                  <a:schemeClr val="tx1"/>
                </a:solidFill>
              </a:rPr>
              <a:t>we </a:t>
            </a:r>
            <a:r>
              <a:rPr lang="en-US" sz="3600" dirty="0">
                <a:solidFill>
                  <a:schemeClr val="tx1"/>
                </a:solidFill>
              </a:rPr>
              <a:t>utilize technology well</a:t>
            </a:r>
          </a:p>
          <a:p>
            <a:pPr algn="l"/>
            <a:endParaRPr lang="en-US" sz="3600" i="0" dirty="0" smtClean="0">
              <a:solidFill>
                <a:schemeClr val="tx1"/>
              </a:solidFill>
              <a:latin typeface="Raleway" panose="020B0003030101060003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1676400"/>
            <a:ext cx="152400" cy="1219200"/>
          </a:xfrm>
          <a:prstGeom prst="rect">
            <a:avLst/>
          </a:prstGeom>
          <a:solidFill>
            <a:srgbClr val="95D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3B8C6-7C64-49DE-9AB2-1E5A563B537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4582814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1371600" cy="1219200"/>
          </a:xfrm>
          <a:prstGeom prst="rect">
            <a:avLst/>
          </a:prstGeom>
          <a:solidFill>
            <a:srgbClr val="3A0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0"/>
            <a:ext cx="152400" cy="1219200"/>
          </a:xfrm>
          <a:prstGeom prst="rect">
            <a:avLst/>
          </a:prstGeom>
          <a:solidFill>
            <a:srgbClr val="F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419600"/>
            <a:ext cx="1524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304800"/>
            <a:ext cx="71628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i="0" dirty="0" smtClean="0">
                <a:latin typeface="Bebas Neue" panose="020B0606020202050201" pitchFamily="34" charset="0"/>
                <a:cs typeface="Arial" pitchFamily="34" charset="0"/>
              </a:rPr>
              <a:t>About Working Solutions</a:t>
            </a:r>
            <a:endParaRPr lang="en-US" sz="4500" b="1" i="0" dirty="0">
              <a:latin typeface="Bebas Neue" panose="020B0606020202050201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pic>
        <p:nvPicPr>
          <p:cNvPr id="12" name="Picture 11" descr="WSLogoFinal.pn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tretch>
            <a:fillRect/>
          </a:stretch>
        </p:blipFill>
        <p:spPr>
          <a:xfrm>
            <a:off x="0" y="5943600"/>
            <a:ext cx="1676400" cy="914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38200" y="1916192"/>
            <a:ext cx="80772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l">
              <a:buFont typeface="Arial"/>
              <a:buChar char="•"/>
            </a:pPr>
            <a:r>
              <a:rPr lang="en-US" sz="2800" i="0" dirty="0" smtClean="0">
                <a:solidFill>
                  <a:srgbClr val="000000"/>
                </a:solidFill>
              </a:rPr>
              <a:t>CDFI </a:t>
            </a:r>
            <a:r>
              <a:rPr lang="en-US" sz="2800" i="0" dirty="0">
                <a:solidFill>
                  <a:srgbClr val="000000"/>
                </a:solidFill>
              </a:rPr>
              <a:t>serving </a:t>
            </a:r>
            <a:r>
              <a:rPr lang="en-US" sz="2800" i="0" u="sng" dirty="0">
                <a:solidFill>
                  <a:srgbClr val="000000"/>
                </a:solidFill>
              </a:rPr>
              <a:t>9 San Francisco Bay Area </a:t>
            </a:r>
            <a:r>
              <a:rPr lang="en-US" sz="2800" i="0" dirty="0" smtClean="0">
                <a:solidFill>
                  <a:srgbClr val="000000"/>
                </a:solidFill>
              </a:rPr>
              <a:t>counties</a:t>
            </a:r>
          </a:p>
          <a:p>
            <a:pPr lvl="0" algn="l"/>
            <a:endParaRPr lang="en-US" sz="1000" i="0" dirty="0">
              <a:solidFill>
                <a:srgbClr val="000000"/>
              </a:solidFill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2800" i="0" dirty="0">
                <a:solidFill>
                  <a:srgbClr val="000000"/>
                </a:solidFill>
              </a:rPr>
              <a:t>Provide </a:t>
            </a:r>
            <a:r>
              <a:rPr lang="en-US" sz="2800" i="0" dirty="0" smtClean="0">
                <a:solidFill>
                  <a:srgbClr val="000000"/>
                </a:solidFill>
              </a:rPr>
              <a:t>$5,000-$50,000 </a:t>
            </a:r>
            <a:r>
              <a:rPr lang="en-US" sz="2800" i="0" u="sng" dirty="0" smtClean="0">
                <a:solidFill>
                  <a:srgbClr val="000000"/>
                </a:solidFill>
              </a:rPr>
              <a:t>loans </a:t>
            </a:r>
            <a:r>
              <a:rPr lang="en-US" sz="2800" i="0" u="sng" dirty="0">
                <a:solidFill>
                  <a:srgbClr val="000000"/>
                </a:solidFill>
              </a:rPr>
              <a:t>and consulting services</a:t>
            </a:r>
            <a:r>
              <a:rPr lang="en-US" sz="2800" i="0" dirty="0">
                <a:solidFill>
                  <a:srgbClr val="000000"/>
                </a:solidFill>
              </a:rPr>
              <a:t> </a:t>
            </a:r>
            <a:r>
              <a:rPr lang="en-US" sz="2800" i="0" dirty="0" smtClean="0">
                <a:solidFill>
                  <a:srgbClr val="000000"/>
                </a:solidFill>
              </a:rPr>
              <a:t>for the life of the loan, to </a:t>
            </a:r>
            <a:r>
              <a:rPr lang="en-US" sz="2800" i="0" dirty="0">
                <a:solidFill>
                  <a:srgbClr val="000000"/>
                </a:solidFill>
              </a:rPr>
              <a:t>early stage small </a:t>
            </a:r>
            <a:r>
              <a:rPr lang="en-US" sz="2800" i="0" dirty="0" smtClean="0">
                <a:solidFill>
                  <a:srgbClr val="000000"/>
                </a:solidFill>
              </a:rPr>
              <a:t>businesses</a:t>
            </a:r>
          </a:p>
          <a:p>
            <a:pPr lvl="0" algn="l"/>
            <a:endParaRPr lang="en-US" sz="1000" i="0" dirty="0">
              <a:solidFill>
                <a:srgbClr val="000000"/>
              </a:solidFill>
            </a:endParaRPr>
          </a:p>
          <a:p>
            <a:pPr lvl="0" algn="l"/>
            <a:endParaRPr lang="en-US" sz="1000" i="0" dirty="0">
              <a:solidFill>
                <a:srgbClr val="000000"/>
              </a:solidFill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2800" i="0" dirty="0">
                <a:solidFill>
                  <a:srgbClr val="000000"/>
                </a:solidFill>
              </a:rPr>
              <a:t>Majority of our portfolio is </a:t>
            </a:r>
            <a:r>
              <a:rPr lang="en-US" sz="2800" i="0" u="sng" dirty="0">
                <a:solidFill>
                  <a:srgbClr val="000000"/>
                </a:solidFill>
              </a:rPr>
              <a:t>early </a:t>
            </a:r>
            <a:r>
              <a:rPr lang="en-US" sz="2800" i="0" u="sng" dirty="0" smtClean="0">
                <a:solidFill>
                  <a:srgbClr val="000000"/>
                </a:solidFill>
              </a:rPr>
              <a:t>stage business  </a:t>
            </a:r>
            <a:r>
              <a:rPr lang="en-US" sz="2800" i="0" dirty="0" smtClean="0">
                <a:solidFill>
                  <a:srgbClr val="000000"/>
                </a:solidFill>
              </a:rPr>
              <a:t>&lt;</a:t>
            </a:r>
            <a:r>
              <a:rPr lang="en-US" sz="2800" i="0" dirty="0">
                <a:solidFill>
                  <a:srgbClr val="000000"/>
                </a:solidFill>
              </a:rPr>
              <a:t>5 years in </a:t>
            </a:r>
            <a:r>
              <a:rPr lang="en-US" sz="2800" i="0" dirty="0" smtClean="0">
                <a:solidFill>
                  <a:srgbClr val="000000"/>
                </a:solidFill>
              </a:rPr>
              <a:t>existence</a:t>
            </a:r>
            <a:endParaRPr lang="en-US" sz="2800" i="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1676400"/>
            <a:ext cx="152400" cy="1219200"/>
          </a:xfrm>
          <a:prstGeom prst="rect">
            <a:avLst/>
          </a:prstGeom>
          <a:solidFill>
            <a:srgbClr val="95D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3B8C6-7C64-49DE-9AB2-1E5A563B537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5425383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1371600" cy="1219200"/>
          </a:xfrm>
          <a:prstGeom prst="rect">
            <a:avLst/>
          </a:prstGeom>
          <a:solidFill>
            <a:srgbClr val="3A0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0"/>
            <a:ext cx="152400" cy="1219200"/>
          </a:xfrm>
          <a:prstGeom prst="rect">
            <a:avLst/>
          </a:prstGeom>
          <a:solidFill>
            <a:srgbClr val="F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419600"/>
            <a:ext cx="1524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304800"/>
            <a:ext cx="71628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i="0" dirty="0" smtClean="0">
                <a:latin typeface="Bebas Neue" panose="020B0606020202050201" pitchFamily="34" charset="0"/>
                <a:cs typeface="Arial" pitchFamily="34" charset="0"/>
              </a:rPr>
              <a:t>Growth Sets In</a:t>
            </a:r>
            <a:endParaRPr lang="en-US" sz="4500" b="1" i="0" dirty="0">
              <a:latin typeface="Bebas Neue" panose="020B0606020202050201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pic>
        <p:nvPicPr>
          <p:cNvPr id="12" name="Picture 11" descr="WSLogoFinal.pn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tretch>
            <a:fillRect/>
          </a:stretch>
        </p:blipFill>
        <p:spPr>
          <a:xfrm>
            <a:off x="0" y="5943600"/>
            <a:ext cx="1676400" cy="914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38200" y="198120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endParaRPr lang="en-US" sz="1000" i="0" dirty="0">
              <a:solidFill>
                <a:srgbClr val="000000"/>
              </a:solidFill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2800" i="0" dirty="0" smtClean="0">
                <a:solidFill>
                  <a:srgbClr val="000000"/>
                </a:solidFill>
              </a:rPr>
              <a:t>Organization has grown from 1 to 16 staff </a:t>
            </a:r>
          </a:p>
          <a:p>
            <a:pPr lvl="0" algn="l"/>
            <a:endParaRPr lang="en-US" sz="2800" i="0" dirty="0" smtClean="0">
              <a:solidFill>
                <a:srgbClr val="000000"/>
              </a:solidFill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2800" i="0" dirty="0" smtClean="0">
                <a:solidFill>
                  <a:srgbClr val="000000"/>
                </a:solidFill>
              </a:rPr>
              <a:t>Majority of growth has occurred over the past three years…</a:t>
            </a:r>
          </a:p>
          <a:p>
            <a:pPr marL="457200" lvl="0" indent="-457200" algn="l">
              <a:buFont typeface="Arial"/>
              <a:buChar char="•"/>
            </a:pPr>
            <a:endParaRPr lang="en-US" sz="2800" b="1" i="0" dirty="0" smtClean="0">
              <a:solidFill>
                <a:srgbClr val="000000"/>
              </a:solidFill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2800" b="1" i="0" dirty="0" smtClean="0">
                <a:solidFill>
                  <a:srgbClr val="000000"/>
                </a:solidFill>
              </a:rPr>
              <a:t>Since 2005: $11.7 million lent; 467 loans; 96% repayment rate</a:t>
            </a:r>
          </a:p>
          <a:p>
            <a:pPr lvl="0" algn="l"/>
            <a:endParaRPr lang="en-US" sz="1000" i="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1676400"/>
            <a:ext cx="152400" cy="1219200"/>
          </a:xfrm>
          <a:prstGeom prst="rect">
            <a:avLst/>
          </a:prstGeom>
          <a:solidFill>
            <a:srgbClr val="95D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3B8C6-7C64-49DE-9AB2-1E5A563B537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0067285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1371600" cy="1219200"/>
          </a:xfrm>
          <a:prstGeom prst="rect">
            <a:avLst/>
          </a:prstGeom>
          <a:solidFill>
            <a:srgbClr val="3A0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0"/>
            <a:ext cx="152400" cy="1219200"/>
          </a:xfrm>
          <a:prstGeom prst="rect">
            <a:avLst/>
          </a:prstGeom>
          <a:solidFill>
            <a:srgbClr val="F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419600"/>
            <a:ext cx="1524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304800"/>
            <a:ext cx="71628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i="0" dirty="0" smtClean="0">
                <a:latin typeface="Bebas Neue" panose="020B0606020202050201" pitchFamily="34" charset="0"/>
                <a:cs typeface="Arial" pitchFamily="34" charset="0"/>
              </a:rPr>
              <a:t>New Solution - Tech</a:t>
            </a:r>
            <a:endParaRPr lang="en-US" sz="4500" b="1" i="0" dirty="0">
              <a:latin typeface="Bebas Neue" panose="020B0606020202050201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pic>
        <p:nvPicPr>
          <p:cNvPr id="12" name="Picture 11" descr="WSLogoFinal.pn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tretch>
            <a:fillRect/>
          </a:stretch>
        </p:blipFill>
        <p:spPr>
          <a:xfrm>
            <a:off x="0" y="5943600"/>
            <a:ext cx="1676400" cy="914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2000" y="1905000"/>
            <a:ext cx="8077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l">
              <a:buFont typeface="Arial"/>
              <a:buChar char="•"/>
            </a:pPr>
            <a:r>
              <a:rPr lang="en-US" sz="2800" i="0" dirty="0" smtClean="0">
                <a:solidFill>
                  <a:schemeClr val="tx1"/>
                </a:solidFill>
              </a:rPr>
              <a:t>Challenge-getting above 50 loans funded/year</a:t>
            </a:r>
          </a:p>
          <a:p>
            <a:pPr lvl="0" algn="l"/>
            <a:endParaRPr lang="en-US" sz="1500" i="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2800" i="0" dirty="0" smtClean="0">
                <a:solidFill>
                  <a:schemeClr val="tx1"/>
                </a:solidFill>
              </a:rPr>
              <a:t>Did not want </a:t>
            </a:r>
            <a:r>
              <a:rPr lang="en-US" sz="2800" i="0" dirty="0">
                <a:solidFill>
                  <a:schemeClr val="tx1"/>
                </a:solidFill>
              </a:rPr>
              <a:t>to forgo </a:t>
            </a:r>
            <a:r>
              <a:rPr lang="en-US" sz="2800" i="0" dirty="0" smtClean="0">
                <a:solidFill>
                  <a:schemeClr val="tx1"/>
                </a:solidFill>
              </a:rPr>
              <a:t>quality for volume</a:t>
            </a:r>
          </a:p>
          <a:p>
            <a:pPr lvl="0" algn="l"/>
            <a:endParaRPr lang="en-US" sz="1500" i="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2800" i="0" dirty="0" smtClean="0">
                <a:solidFill>
                  <a:schemeClr val="tx1"/>
                </a:solidFill>
              </a:rPr>
              <a:t>Approached by </a:t>
            </a:r>
            <a:r>
              <a:rPr lang="en-US" sz="2800" i="0" dirty="0">
                <a:solidFill>
                  <a:schemeClr val="tx1"/>
                </a:solidFill>
              </a:rPr>
              <a:t>CAMEO </a:t>
            </a:r>
            <a:r>
              <a:rPr lang="en-US" sz="2800" i="0" dirty="0" smtClean="0">
                <a:solidFill>
                  <a:schemeClr val="tx1"/>
                </a:solidFill>
              </a:rPr>
              <a:t>for </a:t>
            </a:r>
            <a:r>
              <a:rPr lang="en-US" sz="2800" i="0" dirty="0">
                <a:solidFill>
                  <a:schemeClr val="tx1"/>
                </a:solidFill>
              </a:rPr>
              <a:t>a pilot project in partnership with LIFT Fund (formerly Accion </a:t>
            </a:r>
            <a:r>
              <a:rPr lang="en-US" sz="2800" i="0" dirty="0" smtClean="0">
                <a:solidFill>
                  <a:schemeClr val="tx1"/>
                </a:solidFill>
              </a:rPr>
              <a:t>Texas) </a:t>
            </a:r>
            <a:r>
              <a:rPr lang="en-US" sz="2800" i="0" dirty="0">
                <a:solidFill>
                  <a:schemeClr val="tx1"/>
                </a:solidFill>
              </a:rPr>
              <a:t>for their Microloan Management System (MMS) solution. </a:t>
            </a:r>
          </a:p>
          <a:p>
            <a:pPr lvl="0" algn="l"/>
            <a:endParaRPr lang="en-US" sz="1000" i="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1676400"/>
            <a:ext cx="152400" cy="1219200"/>
          </a:xfrm>
          <a:prstGeom prst="rect">
            <a:avLst/>
          </a:prstGeom>
          <a:solidFill>
            <a:srgbClr val="95D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3B8C6-7C64-49DE-9AB2-1E5A563B537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4041470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1371600" cy="1219200"/>
          </a:xfrm>
          <a:prstGeom prst="rect">
            <a:avLst/>
          </a:prstGeom>
          <a:solidFill>
            <a:srgbClr val="3A0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0"/>
            <a:ext cx="152400" cy="1219200"/>
          </a:xfrm>
          <a:prstGeom prst="rect">
            <a:avLst/>
          </a:prstGeom>
          <a:solidFill>
            <a:srgbClr val="F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419600"/>
            <a:ext cx="1524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304800"/>
            <a:ext cx="71628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i="0" dirty="0" smtClean="0">
                <a:latin typeface="Bebas Neue" panose="020B0606020202050201" pitchFamily="34" charset="0"/>
                <a:cs typeface="Arial" pitchFamily="34" charset="0"/>
              </a:rPr>
              <a:t>About MMS and Pilot</a:t>
            </a:r>
            <a:endParaRPr lang="en-US" sz="4500" b="1" i="0" dirty="0">
              <a:latin typeface="Bebas Neue" panose="020B0606020202050201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pic>
        <p:nvPicPr>
          <p:cNvPr id="12" name="Picture 11" descr="WSLogoFinal.pn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tretch>
            <a:fillRect/>
          </a:stretch>
        </p:blipFill>
        <p:spPr>
          <a:xfrm>
            <a:off x="0" y="5943600"/>
            <a:ext cx="1676400" cy="914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2000" y="1905000"/>
            <a:ext cx="80772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l">
              <a:buFont typeface="Arial"/>
              <a:buChar char="•"/>
            </a:pPr>
            <a:r>
              <a:rPr lang="en-US" sz="2800" i="0" dirty="0" smtClean="0">
                <a:solidFill>
                  <a:schemeClr val="tx1"/>
                </a:solidFill>
              </a:rPr>
              <a:t>MMS = web based, underwriting outsourced solution</a:t>
            </a:r>
          </a:p>
          <a:p>
            <a:pPr lvl="0" algn="l"/>
            <a:endParaRPr lang="en-US" sz="2800" i="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2800" i="0" dirty="0" smtClean="0">
                <a:solidFill>
                  <a:schemeClr val="tx1"/>
                </a:solidFill>
              </a:rPr>
              <a:t>Pilot project began in August 2013</a:t>
            </a:r>
          </a:p>
          <a:p>
            <a:pPr lvl="0" algn="l"/>
            <a:endParaRPr lang="en-US" sz="2800" i="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2800" i="0" dirty="0" smtClean="0">
                <a:solidFill>
                  <a:schemeClr val="tx1"/>
                </a:solidFill>
              </a:rPr>
              <a:t>CAMEO was the lead, and organization under their umbrella had access to limited usage of MMS + support from CAMEO staff</a:t>
            </a:r>
          </a:p>
          <a:p>
            <a:pPr lvl="0" algn="l"/>
            <a:endParaRPr lang="en-US" sz="2800" i="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US" sz="2800" i="0" dirty="0" smtClean="0">
                <a:solidFill>
                  <a:schemeClr val="tx1"/>
                </a:solidFill>
              </a:rPr>
              <a:t>2016 “graduated” from pilot</a:t>
            </a:r>
          </a:p>
          <a:p>
            <a:pPr marL="457200" lvl="0" indent="-457200" algn="l">
              <a:buFont typeface="Arial"/>
              <a:buChar char="•"/>
            </a:pPr>
            <a:endParaRPr lang="en-US" sz="2800" i="0" dirty="0">
              <a:solidFill>
                <a:schemeClr val="tx1"/>
              </a:solidFill>
            </a:endParaRPr>
          </a:p>
          <a:p>
            <a:pPr lvl="0" algn="l"/>
            <a:endParaRPr lang="en-US" sz="1000" i="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1676400"/>
            <a:ext cx="152400" cy="1219200"/>
          </a:xfrm>
          <a:prstGeom prst="rect">
            <a:avLst/>
          </a:prstGeom>
          <a:solidFill>
            <a:srgbClr val="95D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3B8C6-7C64-49DE-9AB2-1E5A563B537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7738585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1371600" cy="1219200"/>
          </a:xfrm>
          <a:prstGeom prst="rect">
            <a:avLst/>
          </a:prstGeom>
          <a:solidFill>
            <a:srgbClr val="3A0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0"/>
            <a:ext cx="152400" cy="1219200"/>
          </a:xfrm>
          <a:prstGeom prst="rect">
            <a:avLst/>
          </a:prstGeom>
          <a:solidFill>
            <a:srgbClr val="F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419600"/>
            <a:ext cx="1524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304800"/>
            <a:ext cx="71628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i="0" dirty="0" smtClean="0">
                <a:latin typeface="Bebas Neue" panose="020B0606020202050201" pitchFamily="34" charset="0"/>
                <a:cs typeface="Arial" pitchFamily="34" charset="0"/>
              </a:rPr>
              <a:t>Pilot allowed us to:</a:t>
            </a:r>
            <a:endParaRPr lang="en-US" sz="4500" b="1" i="0" dirty="0">
              <a:latin typeface="Bebas Neue" panose="020B0606020202050201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pic>
        <p:nvPicPr>
          <p:cNvPr id="12" name="Picture 11" descr="WSLogoFinal.pn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tretch>
            <a:fillRect/>
          </a:stretch>
        </p:blipFill>
        <p:spPr>
          <a:xfrm>
            <a:off x="0" y="5943600"/>
            <a:ext cx="1676400" cy="914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2000" y="1905000"/>
            <a:ext cx="8077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en-US" sz="3200" i="0" dirty="0" smtClean="0">
                <a:solidFill>
                  <a:schemeClr val="tx1"/>
                </a:solidFill>
              </a:rPr>
              <a:t>Sort Applications Quickly</a:t>
            </a:r>
          </a:p>
          <a:p>
            <a:pPr marL="514350" lvl="0" indent="-514350" algn="l">
              <a:buFont typeface="+mj-lt"/>
              <a:buAutoNum type="arabicPeriod"/>
            </a:pPr>
            <a:endParaRPr lang="en-US" sz="3200" i="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sz="3200" i="0" dirty="0">
              <a:solidFill>
                <a:schemeClr val="tx1"/>
              </a:solidFill>
            </a:endParaRPr>
          </a:p>
          <a:p>
            <a:pPr lvl="0" algn="l"/>
            <a:r>
              <a:rPr lang="en-US" sz="3200" i="0" dirty="0" smtClean="0">
                <a:solidFill>
                  <a:schemeClr val="tx1"/>
                </a:solidFill>
              </a:rPr>
              <a:t>MMS’ auto review provide a rating allowing Lending Team to quickly triage deals</a:t>
            </a:r>
            <a:endParaRPr lang="en-US" sz="3200" i="0" dirty="0">
              <a:solidFill>
                <a:schemeClr val="tx1"/>
              </a:solidFill>
            </a:endParaRPr>
          </a:p>
          <a:p>
            <a:pPr lvl="0" algn="l"/>
            <a:endParaRPr lang="en-US" sz="1000" i="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1676400"/>
            <a:ext cx="152400" cy="1219200"/>
          </a:xfrm>
          <a:prstGeom prst="rect">
            <a:avLst/>
          </a:prstGeom>
          <a:solidFill>
            <a:srgbClr val="95D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3B8C6-7C64-49DE-9AB2-1E5A563B537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080520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1371600" cy="1219200"/>
          </a:xfrm>
          <a:prstGeom prst="rect">
            <a:avLst/>
          </a:prstGeom>
          <a:solidFill>
            <a:srgbClr val="3A0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0"/>
            <a:ext cx="152400" cy="1219200"/>
          </a:xfrm>
          <a:prstGeom prst="rect">
            <a:avLst/>
          </a:prstGeom>
          <a:solidFill>
            <a:srgbClr val="F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419600"/>
            <a:ext cx="1524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304800"/>
            <a:ext cx="71628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i="0" dirty="0" smtClean="0">
                <a:latin typeface="Bebas Neue" panose="020B0606020202050201" pitchFamily="34" charset="0"/>
                <a:cs typeface="Arial" pitchFamily="34" charset="0"/>
              </a:rPr>
              <a:t>Pilot allowed us to:</a:t>
            </a:r>
            <a:endParaRPr lang="en-US" sz="4500" b="1" i="0" dirty="0">
              <a:latin typeface="Bebas Neue" panose="020B0606020202050201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pic>
        <p:nvPicPr>
          <p:cNvPr id="12" name="Picture 11" descr="WSLogoFinal.pn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tretch>
            <a:fillRect/>
          </a:stretch>
        </p:blipFill>
        <p:spPr>
          <a:xfrm>
            <a:off x="0" y="5943600"/>
            <a:ext cx="1676400" cy="914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2000" y="1905000"/>
            <a:ext cx="80772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3200" i="0" dirty="0" smtClean="0">
                <a:solidFill>
                  <a:schemeClr val="tx1"/>
                </a:solidFill>
              </a:rPr>
              <a:t>2. Support for more borrowers</a:t>
            </a:r>
          </a:p>
          <a:p>
            <a:pPr marL="514350" lvl="0" indent="-514350" algn="l">
              <a:buFont typeface="+mj-lt"/>
              <a:buAutoNum type="arabicPeriod"/>
            </a:pPr>
            <a:endParaRPr lang="en-US" sz="2500" i="0" dirty="0" smtClean="0">
              <a:solidFill>
                <a:schemeClr val="tx1"/>
              </a:solidFill>
            </a:endParaRPr>
          </a:p>
          <a:p>
            <a:pPr lvl="0" algn="l"/>
            <a:endParaRPr lang="en-US" sz="2500" i="0" dirty="0">
              <a:solidFill>
                <a:schemeClr val="tx1"/>
              </a:solidFill>
            </a:endParaRPr>
          </a:p>
          <a:p>
            <a:pPr lvl="0" algn="l"/>
            <a:r>
              <a:rPr lang="en-US" sz="3200" i="0" dirty="0" smtClean="0">
                <a:solidFill>
                  <a:schemeClr val="tx1"/>
                </a:solidFill>
              </a:rPr>
              <a:t>Lending team was able to focus our time on deals that needed our attention, while keeping up with volume</a:t>
            </a:r>
            <a:endParaRPr lang="en-US" sz="3200" i="0" dirty="0">
              <a:solidFill>
                <a:schemeClr val="tx1"/>
              </a:solidFill>
            </a:endParaRPr>
          </a:p>
          <a:p>
            <a:pPr lvl="0" algn="l"/>
            <a:endParaRPr lang="en-US" sz="1000" i="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1676400"/>
            <a:ext cx="152400" cy="1219200"/>
          </a:xfrm>
          <a:prstGeom prst="rect">
            <a:avLst/>
          </a:prstGeom>
          <a:solidFill>
            <a:srgbClr val="95D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3B8C6-7C64-49DE-9AB2-1E5A563B537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8840991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1371600" cy="1219200"/>
          </a:xfrm>
          <a:prstGeom prst="rect">
            <a:avLst/>
          </a:prstGeom>
          <a:solidFill>
            <a:srgbClr val="3A0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0"/>
            <a:ext cx="152400" cy="1219200"/>
          </a:xfrm>
          <a:prstGeom prst="rect">
            <a:avLst/>
          </a:prstGeom>
          <a:solidFill>
            <a:srgbClr val="F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419600"/>
            <a:ext cx="1524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304800"/>
            <a:ext cx="7162800" cy="1219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i="0" dirty="0" smtClean="0">
                <a:latin typeface="Bebas Neue" panose="020B0606020202050201" pitchFamily="34" charset="0"/>
                <a:cs typeface="Arial" pitchFamily="34" charset="0"/>
              </a:rPr>
              <a:t>Pilot allowed us to:</a:t>
            </a:r>
            <a:endParaRPr lang="en-US" sz="4500" b="1" i="0" dirty="0">
              <a:latin typeface="Bebas Neue" panose="020B0606020202050201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pic>
        <p:nvPicPr>
          <p:cNvPr id="12" name="Picture 11" descr="WSLogoFinal.png"/>
          <p:cNvPicPr>
            <a:picLocks noChangeAspect="1"/>
          </p:cNvPicPr>
          <p:nvPr/>
        </p:nvPicPr>
        <p:blipFill>
          <a:blip r:embed="rId3" cstate="print">
            <a:lum contrast="30000"/>
          </a:blip>
          <a:stretch>
            <a:fillRect/>
          </a:stretch>
        </p:blipFill>
        <p:spPr>
          <a:xfrm>
            <a:off x="0" y="5943600"/>
            <a:ext cx="1676400" cy="914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2000" y="1905000"/>
            <a:ext cx="8077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3200" i="0" dirty="0" smtClean="0">
                <a:solidFill>
                  <a:schemeClr val="tx1"/>
                </a:solidFill>
              </a:rPr>
              <a:t>3. Improve use of staff time:</a:t>
            </a:r>
          </a:p>
          <a:p>
            <a:pPr lvl="0" algn="l"/>
            <a:endParaRPr lang="en-US" sz="3200" i="0" dirty="0" smtClean="0">
              <a:solidFill>
                <a:schemeClr val="tx1"/>
              </a:solidFill>
            </a:endParaRPr>
          </a:p>
          <a:p>
            <a:pPr lvl="0" algn="l"/>
            <a:endParaRPr lang="en-US" sz="3200" i="0" dirty="0">
              <a:solidFill>
                <a:schemeClr val="tx1"/>
              </a:solidFill>
            </a:endParaRPr>
          </a:p>
          <a:p>
            <a:pPr lvl="0" algn="l"/>
            <a:r>
              <a:rPr lang="en-US" sz="3200" i="0" dirty="0" smtClean="0">
                <a:solidFill>
                  <a:schemeClr val="tx1"/>
                </a:solidFill>
              </a:rPr>
              <a:t>Deploy staff to focus on greater due diligence and pre-loan technical assistance </a:t>
            </a:r>
            <a:endParaRPr lang="en-US" sz="3200" i="0" dirty="0">
              <a:solidFill>
                <a:schemeClr val="tx1"/>
              </a:solidFill>
            </a:endParaRPr>
          </a:p>
          <a:p>
            <a:pPr lvl="0" algn="l"/>
            <a:endParaRPr lang="en-US" sz="1000" i="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1676400"/>
            <a:ext cx="152400" cy="1219200"/>
          </a:xfrm>
          <a:prstGeom prst="rect">
            <a:avLst/>
          </a:prstGeom>
          <a:solidFill>
            <a:srgbClr val="95D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aleway" panose="020B00030301010600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3B8C6-7C64-49DE-9AB2-1E5A563B537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9284144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3992</TotalTime>
  <Words>407</Words>
  <Application>Microsoft Office PowerPoint</Application>
  <PresentationFormat>On-screen Show (4:3)</PresentationFormat>
  <Paragraphs>117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TMCD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WORKING SOLUTIONS?</dc:title>
  <dc:creator>klovlien</dc:creator>
  <cp:lastModifiedBy>Heidi</cp:lastModifiedBy>
  <cp:revision>313</cp:revision>
  <cp:lastPrinted>2015-08-13T18:23:19Z</cp:lastPrinted>
  <dcterms:created xsi:type="dcterms:W3CDTF">2011-03-02T21:43:05Z</dcterms:created>
  <dcterms:modified xsi:type="dcterms:W3CDTF">2017-03-03T21:09:41Z</dcterms:modified>
</cp:coreProperties>
</file>