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7724" r:id="rId1"/>
  </p:sldMasterIdLst>
  <p:notesMasterIdLst>
    <p:notesMasterId r:id="rId20"/>
  </p:notesMasterIdLst>
  <p:handoutMasterIdLst>
    <p:handoutMasterId r:id="rId21"/>
  </p:handoutMasterIdLst>
  <p:sldIdLst>
    <p:sldId id="262" r:id="rId2"/>
    <p:sldId id="291" r:id="rId3"/>
    <p:sldId id="321" r:id="rId4"/>
    <p:sldId id="322" r:id="rId5"/>
    <p:sldId id="265" r:id="rId6"/>
    <p:sldId id="293" r:id="rId7"/>
    <p:sldId id="323" r:id="rId8"/>
    <p:sldId id="328" r:id="rId9"/>
    <p:sldId id="329" r:id="rId10"/>
    <p:sldId id="330" r:id="rId11"/>
    <p:sldId id="324" r:id="rId12"/>
    <p:sldId id="325" r:id="rId13"/>
    <p:sldId id="274" r:id="rId14"/>
    <p:sldId id="331" r:id="rId15"/>
    <p:sldId id="333" r:id="rId16"/>
    <p:sldId id="332" r:id="rId17"/>
    <p:sldId id="326" r:id="rId18"/>
    <p:sldId id="327" r:id="rId19"/>
  </p:sldIdLst>
  <p:sldSz cx="12188825" cy="6858000"/>
  <p:notesSz cx="6858000" cy="9144000"/>
  <p:defaultTextStyle>
    <a:defPPr>
      <a:defRPr lang="en-US"/>
    </a:defPPr>
    <a:lvl1pPr marL="0" algn="l" defTabSz="457791" rtl="0" eaLnBrk="1" latinLnBrk="0" hangingPunct="1">
      <a:defRPr sz="1900" kern="1200">
        <a:solidFill>
          <a:schemeClr val="tx1"/>
        </a:solidFill>
        <a:latin typeface="+mn-lt"/>
        <a:ea typeface="+mn-ea"/>
        <a:cs typeface="+mn-cs"/>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31">
          <p15:clr>
            <a:srgbClr val="A4A3A4"/>
          </p15:clr>
        </p15:guide>
        <p15:guide id="2" pos="730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1B8"/>
    <a:srgbClr val="8181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54" autoAdjust="0"/>
    <p:restoredTop sz="86647" autoAdjust="0"/>
  </p:normalViewPr>
  <p:slideViewPr>
    <p:cSldViewPr snapToGrid="0" snapToObjects="1" showGuides="1">
      <p:cViewPr>
        <p:scale>
          <a:sx n="66" d="100"/>
          <a:sy n="66" d="100"/>
        </p:scale>
        <p:origin x="-1080" y="-72"/>
      </p:cViewPr>
      <p:guideLst>
        <p:guide orient="horz" pos="1331"/>
        <p:guide pos="7306"/>
      </p:guideLst>
    </p:cSldViewPr>
  </p:slideViewPr>
  <p:outlineViewPr>
    <p:cViewPr>
      <p:scale>
        <a:sx n="35" d="100"/>
        <a:sy n="35" d="100"/>
      </p:scale>
      <p:origin x="0" y="16496"/>
    </p:cViewPr>
    <p:sldLst>
      <p:sld r:id="rId1" collapse="1"/>
      <p:sld r:id="rId2" collapse="1"/>
    </p:sldLst>
  </p:outlineViewPr>
  <p:notesTextViewPr>
    <p:cViewPr>
      <p:scale>
        <a:sx n="100" d="100"/>
        <a:sy n="100" d="100"/>
      </p:scale>
      <p:origin x="0" y="0"/>
    </p:cViewPr>
  </p:notesTextViewPr>
  <p:sorterViewPr>
    <p:cViewPr varScale="1">
      <p:scale>
        <a:sx n="100" d="100"/>
        <a:sy n="100" d="100"/>
      </p:scale>
      <p:origin x="0" y="4224"/>
    </p:cViewPr>
  </p:sorterViewPr>
  <p:notesViewPr>
    <p:cSldViewPr snapToGrid="0" snapToObjects="1" showGuides="1">
      <p:cViewPr varScale="1">
        <p:scale>
          <a:sx n="168" d="100"/>
          <a:sy n="168" d="100"/>
        </p:scale>
        <p:origin x="-655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61963" y="132935"/>
            <a:ext cx="2232757" cy="312274"/>
          </a:xfrm>
          <a:prstGeom prst="rect">
            <a:avLst/>
          </a:prstGeom>
        </p:spPr>
        <p:txBody>
          <a:bodyPr vert="horz" lIns="91440" tIns="45720" rIns="91440" bIns="45720" rtlCol="0"/>
          <a:lstStyle>
            <a:lvl1pPr algn="l">
              <a:defRPr sz="1200"/>
            </a:lvl1pPr>
          </a:lstStyle>
          <a:p>
            <a:endParaRPr lang="en-US" dirty="0">
              <a:latin typeface="AvenirNext forINTUIT Regular" charset="0"/>
            </a:endParaRPr>
          </a:p>
        </p:txBody>
      </p:sp>
      <p:sp>
        <p:nvSpPr>
          <p:cNvPr id="3" name="Date Placeholder 2"/>
          <p:cNvSpPr>
            <a:spLocks noGrp="1"/>
          </p:cNvSpPr>
          <p:nvPr>
            <p:ph type="dt" sz="quarter" idx="1"/>
          </p:nvPr>
        </p:nvSpPr>
        <p:spPr>
          <a:xfrm>
            <a:off x="4246576" y="132935"/>
            <a:ext cx="2232757" cy="312274"/>
          </a:xfrm>
          <a:prstGeom prst="rect">
            <a:avLst/>
          </a:prstGeom>
        </p:spPr>
        <p:txBody>
          <a:bodyPr vert="horz" lIns="91440" tIns="45720" rIns="91440" bIns="45720" rtlCol="0"/>
          <a:lstStyle>
            <a:lvl1pPr algn="r">
              <a:defRPr sz="1200"/>
            </a:lvl1pPr>
          </a:lstStyle>
          <a:p>
            <a:fld id="{A965F349-C9CC-0249-8F45-37A9CA37E25D}" type="datetimeFigureOut">
              <a:rPr lang="en-US" sz="800" smtClean="0">
                <a:latin typeface="AvenirNext forINTUIT Regular" charset="0"/>
              </a:rPr>
              <a:t>1/17/2017</a:t>
            </a:fld>
            <a:endParaRPr lang="en-US" sz="800" dirty="0">
              <a:latin typeface="AvenirNext forINTUIT Regular" charset="0"/>
            </a:endParaRPr>
          </a:p>
        </p:txBody>
      </p:sp>
      <p:sp>
        <p:nvSpPr>
          <p:cNvPr id="4" name="Footer Placeholder 3"/>
          <p:cNvSpPr>
            <a:spLocks noGrp="1"/>
          </p:cNvSpPr>
          <p:nvPr>
            <p:ph type="ftr" sz="quarter" idx="2"/>
          </p:nvPr>
        </p:nvSpPr>
        <p:spPr>
          <a:xfrm>
            <a:off x="830631" y="8807170"/>
            <a:ext cx="2232757" cy="213286"/>
          </a:xfrm>
          <a:prstGeom prst="rect">
            <a:avLst/>
          </a:prstGeom>
        </p:spPr>
        <p:txBody>
          <a:bodyPr vert="horz" lIns="91440" tIns="45720" rIns="91440" bIns="45720" rtlCol="0" anchor="b"/>
          <a:lstStyle>
            <a:lvl1pPr algn="l">
              <a:defRPr sz="1200"/>
            </a:lvl1pPr>
          </a:lstStyle>
          <a:p>
            <a:endParaRPr lang="en-US" sz="800" dirty="0">
              <a:latin typeface="AvenirNext forINTUIT Regular" charset="0"/>
            </a:endParaRPr>
          </a:p>
        </p:txBody>
      </p:sp>
      <p:sp>
        <p:nvSpPr>
          <p:cNvPr id="5" name="Slide Number Placeholder 4"/>
          <p:cNvSpPr>
            <a:spLocks noGrp="1"/>
          </p:cNvSpPr>
          <p:nvPr>
            <p:ph type="sldNum" sz="quarter" idx="3"/>
          </p:nvPr>
        </p:nvSpPr>
        <p:spPr>
          <a:xfrm>
            <a:off x="421669" y="8807170"/>
            <a:ext cx="402274" cy="213286"/>
          </a:xfrm>
          <a:prstGeom prst="rect">
            <a:avLst/>
          </a:prstGeom>
        </p:spPr>
        <p:txBody>
          <a:bodyPr vert="horz" lIns="91440" tIns="45720" rIns="91440" bIns="45720" rtlCol="0" anchor="b"/>
          <a:lstStyle>
            <a:lvl1pPr algn="r">
              <a:defRPr sz="1200"/>
            </a:lvl1pPr>
          </a:lstStyle>
          <a:p>
            <a:pPr algn="l"/>
            <a:fld id="{1A542E9F-C298-A04C-B016-521CBAFAAA48}" type="slidenum">
              <a:rPr lang="en-US" sz="800" b="1" smtClean="0">
                <a:latin typeface="AvenirNext forINTUIT Bold" charset="0"/>
                <a:cs typeface="AvenirNext forINTUIT Bold" charset="0"/>
              </a:rPr>
              <a:pPr algn="l"/>
              <a:t>‹#›</a:t>
            </a:fld>
            <a:endParaRPr lang="en-US" sz="800" b="1" dirty="0">
              <a:latin typeface="AvenirNext forINTUIT Bold" charset="0"/>
              <a:cs typeface="AvenirNext forINTUIT Bold"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81430" y="8799991"/>
            <a:ext cx="1006015" cy="220465"/>
          </a:xfrm>
          <a:prstGeom prst="rect">
            <a:avLst/>
          </a:prstGeom>
        </p:spPr>
      </p:pic>
    </p:spTree>
    <p:extLst>
      <p:ext uri="{BB962C8B-B14F-4D97-AF65-F5344CB8AC3E}">
        <p14:creationId xmlns:p14="http://schemas.microsoft.com/office/powerpoint/2010/main" val="1637441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ate Placeholder 15"/>
          <p:cNvSpPr>
            <a:spLocks noGrp="1"/>
          </p:cNvSpPr>
          <p:nvPr>
            <p:ph type="dt" idx="1"/>
          </p:nvPr>
        </p:nvSpPr>
        <p:spPr>
          <a:xfrm>
            <a:off x="4254135" y="139571"/>
            <a:ext cx="2232757" cy="283885"/>
          </a:xfrm>
          <a:prstGeom prst="rect">
            <a:avLst/>
          </a:prstGeom>
        </p:spPr>
        <p:txBody>
          <a:bodyPr vert="horz" lIns="91440" tIns="45720" rIns="91440" bIns="45720" rtlCol="0"/>
          <a:lstStyle>
            <a:lvl1pPr algn="r">
              <a:defRPr sz="800" b="0" i="0">
                <a:latin typeface="AvenirNext forINTUIT Regular" charset="0"/>
                <a:cs typeface="AvenirNext forINTUIT Regular" charset="0"/>
              </a:defRPr>
            </a:lvl1pPr>
          </a:lstStyle>
          <a:p>
            <a:fld id="{3A9BEDF2-471B-C942-8CB6-7638F6255FED}" type="datetimeFigureOut">
              <a:rPr lang="en-US" smtClean="0"/>
              <a:pPr/>
              <a:t>1/17/2017</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6350" cmpd="sng">
            <a:solidFill>
              <a:srgbClr val="81818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Placeholder 1"/>
          <p:cNvSpPr>
            <a:spLocks noGrp="1"/>
          </p:cNvSpPr>
          <p:nvPr>
            <p:ph type="hdr" sz="quarter"/>
          </p:nvPr>
        </p:nvSpPr>
        <p:spPr>
          <a:xfrm>
            <a:off x="363183" y="134155"/>
            <a:ext cx="2232757" cy="312274"/>
          </a:xfrm>
          <a:prstGeom prst="rect">
            <a:avLst/>
          </a:prstGeom>
        </p:spPr>
        <p:txBody>
          <a:bodyPr vert="horz" lIns="91440" tIns="45720" rIns="91440" bIns="45720" rtlCol="0"/>
          <a:lstStyle>
            <a:lvl1pPr algn="l">
              <a:defRPr sz="1200" b="0" i="0">
                <a:latin typeface="AvenirNext forINTUIT Regular" charset="0"/>
              </a:defRPr>
            </a:lvl1pPr>
          </a:lstStyle>
          <a:p>
            <a:endParaRPr lang="en-US" dirty="0"/>
          </a:p>
        </p:txBody>
      </p:sp>
      <p:sp>
        <p:nvSpPr>
          <p:cNvPr id="12" name="Footer Placeholder 3"/>
          <p:cNvSpPr>
            <a:spLocks noGrp="1"/>
          </p:cNvSpPr>
          <p:nvPr>
            <p:ph type="ftr" sz="quarter" idx="4"/>
          </p:nvPr>
        </p:nvSpPr>
        <p:spPr>
          <a:xfrm>
            <a:off x="831851" y="8808390"/>
            <a:ext cx="2232757" cy="213286"/>
          </a:xfrm>
          <a:prstGeom prst="rect">
            <a:avLst/>
          </a:prstGeom>
        </p:spPr>
        <p:txBody>
          <a:bodyPr vert="horz" lIns="91440" tIns="45720" rIns="91440" bIns="45720" rtlCol="0" anchor="b"/>
          <a:lstStyle>
            <a:lvl1pPr algn="l">
              <a:defRPr sz="1200" b="0" i="0">
                <a:latin typeface="AvenirNext forINTUIT Regular" charset="0"/>
              </a:defRPr>
            </a:lvl1pPr>
          </a:lstStyle>
          <a:p>
            <a:endParaRPr lang="en-US" sz="800" dirty="0"/>
          </a:p>
        </p:txBody>
      </p:sp>
      <p:sp>
        <p:nvSpPr>
          <p:cNvPr id="13" name="Slide Number Placeholder 4"/>
          <p:cNvSpPr>
            <a:spLocks noGrp="1"/>
          </p:cNvSpPr>
          <p:nvPr>
            <p:ph type="sldNum" sz="quarter" idx="5"/>
          </p:nvPr>
        </p:nvSpPr>
        <p:spPr>
          <a:xfrm>
            <a:off x="422889" y="8808390"/>
            <a:ext cx="402274" cy="213286"/>
          </a:xfrm>
          <a:prstGeom prst="rect">
            <a:avLst/>
          </a:prstGeom>
        </p:spPr>
        <p:txBody>
          <a:bodyPr vert="horz" lIns="91440" tIns="45720" rIns="91440" bIns="45720" rtlCol="0" anchor="b"/>
          <a:lstStyle>
            <a:lvl1pPr algn="r">
              <a:defRPr sz="1200" b="1" i="0">
                <a:latin typeface="AvenirNext forINTUIT Bold" charset="0"/>
                <a:cs typeface="AvenirNext forINTUIT Bold" charset="0"/>
              </a:defRPr>
            </a:lvl1pPr>
          </a:lstStyle>
          <a:p>
            <a:pPr algn="l"/>
            <a:fld id="{1A542E9F-C298-A04C-B016-521CBAFAAA48}" type="slidenum">
              <a:rPr lang="en-US" sz="800" smtClean="0"/>
              <a:pPr algn="l"/>
              <a:t>‹#›</a:t>
            </a:fld>
            <a:endParaRPr lang="en-US" sz="800" dirty="0"/>
          </a:p>
        </p:txBody>
      </p:sp>
      <p:pic>
        <p:nvPicPr>
          <p:cNvPr id="17" name="Picture 16"/>
          <p:cNvPicPr>
            <a:picLocks noChangeAspect="1"/>
          </p:cNvPicPr>
          <p:nvPr/>
        </p:nvPicPr>
        <p:blipFill>
          <a:blip r:embed="rId2"/>
          <a:stretch>
            <a:fillRect/>
          </a:stretch>
        </p:blipFill>
        <p:spPr>
          <a:xfrm>
            <a:off x="5381430" y="8799991"/>
            <a:ext cx="1006015" cy="220465"/>
          </a:xfrm>
          <a:prstGeom prst="rect">
            <a:avLst/>
          </a:prstGeom>
        </p:spPr>
      </p:pic>
    </p:spTree>
    <p:extLst>
      <p:ext uri="{BB962C8B-B14F-4D97-AF65-F5344CB8AC3E}">
        <p14:creationId xmlns:p14="http://schemas.microsoft.com/office/powerpoint/2010/main" val="2185153041"/>
      </p:ext>
    </p:extLst>
  </p:cSld>
  <p:clrMap bg1="lt1" tx1="dk1" bg2="lt2" tx2="dk2" accent1="accent1" accent2="accent2" accent3="accent3" accent4="accent4" accent5="accent5" accent6="accent6" hlink="hlink" folHlink="folHlink"/>
  <p:hf hdr="0" ftr="0" dt="0"/>
  <p:notesStyle>
    <a:lvl1pPr marL="0" algn="l" defTabSz="457791" rtl="0" eaLnBrk="1" latinLnBrk="0" hangingPunct="1">
      <a:defRPr sz="1100" b="0" i="0" kern="1200">
        <a:solidFill>
          <a:schemeClr val="tx1"/>
        </a:solidFill>
        <a:latin typeface="AvenirNext forINTUIT Regular" charset="0"/>
        <a:ea typeface="+mn-ea"/>
        <a:cs typeface="+mn-cs"/>
      </a:defRPr>
    </a:lvl1pPr>
    <a:lvl2pPr marL="457791" algn="l" defTabSz="457791" rtl="0" eaLnBrk="1" latinLnBrk="0" hangingPunct="1">
      <a:defRPr sz="1100" b="0" i="0" kern="1200">
        <a:solidFill>
          <a:schemeClr val="tx1"/>
        </a:solidFill>
        <a:latin typeface="AvenirNext forINTUIT Regular" charset="0"/>
        <a:ea typeface="+mn-ea"/>
        <a:cs typeface="+mn-cs"/>
      </a:defRPr>
    </a:lvl2pPr>
    <a:lvl3pPr marL="915581" algn="l" defTabSz="457791" rtl="0" eaLnBrk="1" latinLnBrk="0" hangingPunct="1">
      <a:defRPr sz="1100" b="0" i="0" kern="1200">
        <a:solidFill>
          <a:schemeClr val="tx1"/>
        </a:solidFill>
        <a:latin typeface="AvenirNext forINTUIT Regular" charset="0"/>
        <a:ea typeface="+mn-ea"/>
        <a:cs typeface="+mn-cs"/>
      </a:defRPr>
    </a:lvl3pPr>
    <a:lvl4pPr marL="1373372" algn="l" defTabSz="457791" rtl="0" eaLnBrk="1" latinLnBrk="0" hangingPunct="1">
      <a:defRPr sz="1100" b="0" i="0" kern="1200">
        <a:solidFill>
          <a:schemeClr val="tx1"/>
        </a:solidFill>
        <a:latin typeface="AvenirNext forINTUIT Regular" charset="0"/>
        <a:ea typeface="+mn-ea"/>
        <a:cs typeface="+mn-cs"/>
      </a:defRPr>
    </a:lvl4pPr>
    <a:lvl5pPr marL="1831162" algn="l" defTabSz="457791" rtl="0" eaLnBrk="1" latinLnBrk="0" hangingPunct="1">
      <a:defRPr sz="1100" b="0" i="0" kern="1200">
        <a:solidFill>
          <a:schemeClr val="tx1"/>
        </a:solidFill>
        <a:latin typeface="AvenirNext forINTUIT Regular" charset="0"/>
        <a:ea typeface="+mn-ea"/>
        <a:cs typeface="+mn-cs"/>
      </a:defRPr>
    </a:lvl5pPr>
    <a:lvl6pPr marL="2288953" algn="l" defTabSz="457791" rtl="0" eaLnBrk="1" latinLnBrk="0" hangingPunct="1">
      <a:defRPr sz="1200" kern="1200">
        <a:solidFill>
          <a:schemeClr val="tx1"/>
        </a:solidFill>
        <a:latin typeface="+mn-lt"/>
        <a:ea typeface="+mn-ea"/>
        <a:cs typeface="+mn-cs"/>
      </a:defRPr>
    </a:lvl6pPr>
    <a:lvl7pPr marL="2746743" algn="l" defTabSz="457791" rtl="0" eaLnBrk="1" latinLnBrk="0" hangingPunct="1">
      <a:defRPr sz="1200" kern="1200">
        <a:solidFill>
          <a:schemeClr val="tx1"/>
        </a:solidFill>
        <a:latin typeface="+mn-lt"/>
        <a:ea typeface="+mn-ea"/>
        <a:cs typeface="+mn-cs"/>
      </a:defRPr>
    </a:lvl7pPr>
    <a:lvl8pPr marL="3204532" algn="l" defTabSz="457791" rtl="0" eaLnBrk="1" latinLnBrk="0" hangingPunct="1">
      <a:defRPr sz="1200" kern="1200">
        <a:solidFill>
          <a:schemeClr val="tx1"/>
        </a:solidFill>
        <a:latin typeface="+mn-lt"/>
        <a:ea typeface="+mn-ea"/>
        <a:cs typeface="+mn-cs"/>
      </a:defRPr>
    </a:lvl8pPr>
    <a:lvl9pPr marL="3662323" algn="l" defTabSz="457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2</a:t>
            </a:fld>
            <a:endParaRPr lang="en-US" sz="800" dirty="0"/>
          </a:p>
        </p:txBody>
      </p:sp>
    </p:spTree>
    <p:extLst>
      <p:ext uri="{BB962C8B-B14F-4D97-AF65-F5344CB8AC3E}">
        <p14:creationId xmlns:p14="http://schemas.microsoft.com/office/powerpoint/2010/main" val="342802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14</a:t>
            </a:fld>
            <a:endParaRPr lang="en-US" sz="800" dirty="0"/>
          </a:p>
        </p:txBody>
      </p:sp>
    </p:spTree>
    <p:extLst>
      <p:ext uri="{BB962C8B-B14F-4D97-AF65-F5344CB8AC3E}">
        <p14:creationId xmlns:p14="http://schemas.microsoft.com/office/powerpoint/2010/main" val="1338389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15</a:t>
            </a:fld>
            <a:endParaRPr lang="en-US" sz="800" dirty="0"/>
          </a:p>
        </p:txBody>
      </p:sp>
    </p:spTree>
    <p:extLst>
      <p:ext uri="{BB962C8B-B14F-4D97-AF65-F5344CB8AC3E}">
        <p14:creationId xmlns:p14="http://schemas.microsoft.com/office/powerpoint/2010/main" val="125664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16</a:t>
            </a:fld>
            <a:endParaRPr lang="en-US" sz="800" dirty="0"/>
          </a:p>
        </p:txBody>
      </p:sp>
    </p:spTree>
    <p:extLst>
      <p:ext uri="{BB962C8B-B14F-4D97-AF65-F5344CB8AC3E}">
        <p14:creationId xmlns:p14="http://schemas.microsoft.com/office/powerpoint/2010/main" val="306248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791" rtl="0" eaLnBrk="1" fontAlgn="auto" latinLnBrk="0" hangingPunct="1">
              <a:lnSpc>
                <a:spcPct val="100000"/>
              </a:lnSpc>
              <a:spcBef>
                <a:spcPts val="0"/>
              </a:spcBef>
              <a:spcAft>
                <a:spcPts val="0"/>
              </a:spcAft>
              <a:buClrTx/>
              <a:buSzTx/>
              <a:buFontTx/>
              <a:buNone/>
              <a:tabLst/>
              <a:defRPr/>
            </a:pPr>
            <a:r>
              <a:rPr lang="en-US" dirty="0" smtClean="0"/>
              <a:t>Small dollar loans &amp; transparency</a:t>
            </a:r>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18</a:t>
            </a:fld>
            <a:endParaRPr lang="en-US" sz="800" dirty="0"/>
          </a:p>
        </p:txBody>
      </p:sp>
    </p:spTree>
    <p:extLst>
      <p:ext uri="{BB962C8B-B14F-4D97-AF65-F5344CB8AC3E}">
        <p14:creationId xmlns:p14="http://schemas.microsoft.com/office/powerpoint/2010/main" val="18816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457791"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4</a:t>
            </a:fld>
            <a:endParaRPr lang="en-US" sz="800" dirty="0"/>
          </a:p>
        </p:txBody>
      </p:sp>
    </p:spTree>
    <p:extLst>
      <p:ext uri="{BB962C8B-B14F-4D97-AF65-F5344CB8AC3E}">
        <p14:creationId xmlns:p14="http://schemas.microsoft.com/office/powerpoint/2010/main" val="147750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457791"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5</a:t>
            </a:fld>
            <a:endParaRPr lang="en-US" sz="800" dirty="0"/>
          </a:p>
        </p:txBody>
      </p:sp>
    </p:spTree>
    <p:extLst>
      <p:ext uri="{BB962C8B-B14F-4D97-AF65-F5344CB8AC3E}">
        <p14:creationId xmlns:p14="http://schemas.microsoft.com/office/powerpoint/2010/main" val="410265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6</a:t>
            </a:fld>
            <a:endParaRPr lang="en-US" sz="800" dirty="0"/>
          </a:p>
        </p:txBody>
      </p:sp>
    </p:spTree>
    <p:extLst>
      <p:ext uri="{BB962C8B-B14F-4D97-AF65-F5344CB8AC3E}">
        <p14:creationId xmlns:p14="http://schemas.microsoft.com/office/powerpoint/2010/main" val="345885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818181"/>
            </a:solidFill>
            <a:prstDash val="solid"/>
            <a:round/>
            <a:headEnd type="none" w="med" len="med"/>
            <a:tailEnd type="none" w="med" len="med"/>
          </a:ln>
        </p:spPr>
      </p:sp>
      <p:sp>
        <p:nvSpPr>
          <p:cNvPr id="157" name="Shape 157"/>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endParaRPr/>
          </a:p>
        </p:txBody>
      </p:sp>
      <p:sp>
        <p:nvSpPr>
          <p:cNvPr id="158" name="Shape 158"/>
          <p:cNvSpPr txBox="1">
            <a:spLocks noGrp="1"/>
          </p:cNvSpPr>
          <p:nvPr>
            <p:ph type="sldNum" idx="12"/>
          </p:nvPr>
        </p:nvSpPr>
        <p:spPr>
          <a:xfrm>
            <a:off x="6455726" y="8874442"/>
            <a:ext cx="402299" cy="2133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fld id="{00000000-1234-1234-1234-123412341234}" type="slidenum">
              <a:rPr lang="en-US" sz="800" b="1" i="0" u="none" strike="noStrike" cap="none">
                <a:solidFill>
                  <a:schemeClr val="dk1"/>
                </a:solidFill>
                <a:latin typeface="Avenir"/>
                <a:ea typeface="Avenir"/>
                <a:cs typeface="Avenir"/>
                <a:sym typeface="Avenir"/>
              </a:rPr>
              <a:t>8</a:t>
            </a:fld>
            <a:endParaRPr lang="en-US" sz="800" b="1" i="0" u="none" strike="noStrike" cap="none">
              <a:solidFill>
                <a:schemeClr val="dk1"/>
              </a:solidFill>
              <a:latin typeface="Avenir"/>
              <a:ea typeface="Avenir"/>
              <a:cs typeface="Avenir"/>
              <a:sym typeface="Avenir"/>
            </a:endParaRPr>
          </a:p>
        </p:txBody>
      </p:sp>
    </p:spTree>
    <p:extLst>
      <p:ext uri="{BB962C8B-B14F-4D97-AF65-F5344CB8AC3E}">
        <p14:creationId xmlns:p14="http://schemas.microsoft.com/office/powerpoint/2010/main" val="135894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818181"/>
            </a:solidFill>
            <a:prstDash val="solid"/>
            <a:round/>
            <a:headEnd type="none" w="med" len="med"/>
            <a:tailEnd type="none" w="med" len="med"/>
          </a:ln>
        </p:spPr>
      </p:sp>
      <p:sp>
        <p:nvSpPr>
          <p:cNvPr id="165" name="Shape 16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dirty="0"/>
          </a:p>
          <a:p>
            <a:pPr marL="457200" marR="0" lvl="0" indent="-298450" algn="l" rtl="0">
              <a:spcBef>
                <a:spcPts val="0"/>
              </a:spcBef>
              <a:buSzPct val="100000"/>
              <a:buAutoNum type="arabicPeriod"/>
            </a:pPr>
            <a:r>
              <a:rPr lang="en-US" b="1" dirty="0"/>
              <a:t>Gap in access to credit…</a:t>
            </a:r>
          </a:p>
          <a:p>
            <a:pPr marL="914400" lvl="1" indent="-298450" rtl="0">
              <a:spcBef>
                <a:spcPts val="1798"/>
              </a:spcBef>
              <a:buClr>
                <a:schemeClr val="dk1"/>
              </a:buClr>
              <a:buSzPct val="100000"/>
              <a:buAutoNum type="alphaLcPeriod"/>
            </a:pPr>
            <a:r>
              <a:rPr lang="en-US" dirty="0"/>
              <a:t>70%+ of small businesses seek loans of under $250k</a:t>
            </a:r>
            <a:r>
              <a:rPr lang="en-US" baseline="30000" dirty="0"/>
              <a:t>1</a:t>
            </a:r>
          </a:p>
          <a:p>
            <a:pPr marL="914400" lvl="1" indent="-298450" rtl="0">
              <a:spcBef>
                <a:spcPts val="1798"/>
              </a:spcBef>
              <a:buClr>
                <a:schemeClr val="dk1"/>
              </a:buClr>
              <a:buSzPct val="100000"/>
              <a:buAutoNum type="alphaLcPeriod"/>
            </a:pPr>
            <a:r>
              <a:rPr lang="en-US" dirty="0"/>
              <a:t>QBO customers less likely to have business financing than QBDT:  57% vs. 80%</a:t>
            </a:r>
            <a:r>
              <a:rPr lang="en-US" baseline="30000" dirty="0"/>
              <a:t>2</a:t>
            </a:r>
            <a:r>
              <a:rPr lang="en-US" dirty="0"/>
              <a:t> </a:t>
            </a:r>
          </a:p>
          <a:p>
            <a:pPr marL="457200" lvl="0" indent="-228600" rtl="0">
              <a:spcBef>
                <a:spcPts val="1798"/>
              </a:spcBef>
              <a:buAutoNum type="arabicPeriod"/>
            </a:pPr>
            <a:r>
              <a:rPr lang="en-US" b="1" dirty="0"/>
              <a:t>Getting financing is painful for small businesses </a:t>
            </a:r>
          </a:p>
          <a:p>
            <a:pPr marL="914400" lvl="1" indent="-304800" rtl="0">
              <a:spcBef>
                <a:spcPts val="1798"/>
              </a:spcBef>
              <a:buClr>
                <a:schemeClr val="dk1"/>
              </a:buClr>
              <a:buSzPct val="100000"/>
              <a:buAutoNum type="alphaLcPeriod"/>
            </a:pPr>
            <a:r>
              <a:rPr lang="en-US" sz="1200" dirty="0"/>
              <a:t>33 hours (avg.) to apply </a:t>
            </a:r>
          </a:p>
          <a:p>
            <a:pPr marL="914400" lvl="1" indent="-304800" rtl="0">
              <a:spcBef>
                <a:spcPts val="1798"/>
              </a:spcBef>
              <a:buClr>
                <a:schemeClr val="dk1"/>
              </a:buClr>
              <a:buSzPct val="100000"/>
              <a:buAutoNum type="alphaLcPeriod"/>
            </a:pPr>
            <a:r>
              <a:rPr lang="en-US" sz="1200" dirty="0"/>
              <a:t>Many small businesses are reluctant to apply because they are worried they will get declined </a:t>
            </a:r>
          </a:p>
          <a:p>
            <a:pPr marL="457200" lvl="0" indent="-304800" rtl="0">
              <a:spcBef>
                <a:spcPts val="1798"/>
              </a:spcBef>
              <a:buSzPct val="100000"/>
              <a:buAutoNum type="arabicPeriod"/>
            </a:pPr>
            <a:r>
              <a:rPr lang="en-US" sz="1200" b="1" dirty="0"/>
              <a:t>Alternative lending options are difficult…</a:t>
            </a:r>
          </a:p>
          <a:p>
            <a:pPr marL="914400" lvl="1" indent="-298450" rtl="0">
              <a:spcBef>
                <a:spcPts val="1798"/>
              </a:spcBef>
              <a:buClr>
                <a:schemeClr val="dk1"/>
              </a:buClr>
              <a:buSzPct val="100000"/>
              <a:buAutoNum type="alphaLcPeriod"/>
            </a:pPr>
            <a:r>
              <a:rPr lang="en-US" dirty="0"/>
              <a:t>New brands / options </a:t>
            </a:r>
          </a:p>
          <a:p>
            <a:pPr marL="914400" lvl="1" indent="-298450" rtl="0">
              <a:spcBef>
                <a:spcPts val="1798"/>
              </a:spcBef>
              <a:buClr>
                <a:schemeClr val="dk1"/>
              </a:buClr>
              <a:buSzPct val="100000"/>
              <a:buAutoNum type="alphaLcPeriod"/>
            </a:pPr>
            <a:r>
              <a:rPr lang="en-US" dirty="0"/>
              <a:t>Limited transparency in what is out there </a:t>
            </a:r>
          </a:p>
          <a:p>
            <a:pPr marL="914400" lvl="1" indent="-298450" rtl="0">
              <a:spcBef>
                <a:spcPts val="1798"/>
              </a:spcBef>
              <a:buClr>
                <a:schemeClr val="dk1"/>
              </a:buClr>
              <a:buSzPct val="100000"/>
              <a:buAutoNum type="alphaLcPeriod"/>
            </a:pPr>
            <a:r>
              <a:rPr lang="en-US" dirty="0"/>
              <a:t>Without education and advice small businesses might get into unhealthy habits </a:t>
            </a:r>
          </a:p>
          <a:p>
            <a:pPr marL="0" marR="0" lvl="0" indent="0" algn="l" rtl="0">
              <a:spcBef>
                <a:spcPts val="0"/>
              </a:spcBef>
              <a:buSzPct val="25000"/>
              <a:buNone/>
            </a:pPr>
            <a:endParaRPr dirty="0"/>
          </a:p>
          <a:p>
            <a:pPr marL="0" marR="0" lvl="0" indent="0" algn="l" rtl="0">
              <a:spcBef>
                <a:spcPts val="0"/>
              </a:spcBef>
              <a:buSzPct val="25000"/>
              <a:buNone/>
            </a:pPr>
            <a:endParaRPr dirty="0"/>
          </a:p>
          <a:p>
            <a:pPr marL="0" marR="0" lvl="0" indent="0" algn="l" rtl="0">
              <a:spcBef>
                <a:spcPts val="0"/>
              </a:spcBef>
              <a:buSzPct val="25000"/>
              <a:buNone/>
            </a:pPr>
            <a:r>
              <a:rPr lang="en-US" dirty="0"/>
              <a:t>Footnotes:</a:t>
            </a:r>
          </a:p>
          <a:p>
            <a:pPr marL="457200" lvl="0" indent="-228600" rtl="0">
              <a:spcBef>
                <a:spcPts val="0"/>
              </a:spcBef>
              <a:buAutoNum type="arabicPeriod"/>
            </a:pPr>
            <a:r>
              <a:rPr lang="en-US" sz="1400" dirty="0">
                <a:solidFill>
                  <a:srgbClr val="000000"/>
                </a:solidFill>
              </a:rPr>
              <a:t> “The State of Small Business Lending: Innovation and Technology and the Implications for Regulation” by Karen Mills and Brayden McCarthy, 2016.  </a:t>
            </a:r>
          </a:p>
          <a:p>
            <a:pPr marL="457200" lvl="0" indent="-228600" rtl="0">
              <a:spcBef>
                <a:spcPts val="0"/>
              </a:spcBef>
              <a:buAutoNum type="arabicPeriod"/>
            </a:pPr>
            <a:r>
              <a:rPr lang="en-US" sz="1400" dirty="0">
                <a:solidFill>
                  <a:srgbClr val="000000"/>
                </a:solidFill>
              </a:rPr>
              <a:t>QuickBooks customer research, September 2016</a:t>
            </a:r>
          </a:p>
          <a:p>
            <a:pPr marL="0" marR="0" lvl="0" indent="0" algn="l" rtl="0">
              <a:spcBef>
                <a:spcPts val="0"/>
              </a:spcBef>
              <a:buSzPct val="25000"/>
              <a:buNone/>
            </a:pPr>
            <a:endParaRPr dirty="0"/>
          </a:p>
          <a:p>
            <a:pPr marL="0" marR="0" lvl="0" indent="0" algn="l" rtl="0">
              <a:spcBef>
                <a:spcPts val="0"/>
              </a:spcBef>
              <a:buSzPct val="25000"/>
              <a:buNone/>
            </a:pPr>
            <a:endParaRPr dirty="0"/>
          </a:p>
          <a:p>
            <a:pPr marL="457200" marR="0" lvl="0" indent="-228600" algn="l" rtl="0">
              <a:spcBef>
                <a:spcPts val="0"/>
              </a:spcBef>
              <a:buChar char="-"/>
            </a:pPr>
            <a:endParaRPr dirty="0"/>
          </a:p>
        </p:txBody>
      </p:sp>
      <p:sp>
        <p:nvSpPr>
          <p:cNvPr id="166" name="Shape 166"/>
          <p:cNvSpPr txBox="1">
            <a:spLocks noGrp="1"/>
          </p:cNvSpPr>
          <p:nvPr>
            <p:ph type="sldNum" idx="12"/>
          </p:nvPr>
        </p:nvSpPr>
        <p:spPr>
          <a:xfrm>
            <a:off x="6455726" y="8874442"/>
            <a:ext cx="402299" cy="2133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fld id="{00000000-1234-1234-1234-123412341234}" type="slidenum">
              <a:rPr lang="en-US" sz="800" b="1" i="0" u="none" strike="noStrike" cap="none">
                <a:solidFill>
                  <a:schemeClr val="dk1"/>
                </a:solidFill>
                <a:latin typeface="Avenir"/>
                <a:ea typeface="Avenir"/>
                <a:cs typeface="Avenir"/>
                <a:sym typeface="Avenir"/>
              </a:rPr>
              <a:t>9</a:t>
            </a:fld>
            <a:endParaRPr lang="en-US" sz="800" b="1" i="0" u="none" strike="noStrike" cap="none">
              <a:solidFill>
                <a:schemeClr val="dk1"/>
              </a:solidFill>
              <a:latin typeface="Avenir"/>
              <a:ea typeface="Avenir"/>
              <a:cs typeface="Avenir"/>
              <a:sym typeface="Avenir"/>
            </a:endParaRPr>
          </a:p>
        </p:txBody>
      </p:sp>
    </p:spTree>
    <p:extLst>
      <p:ext uri="{BB962C8B-B14F-4D97-AF65-F5344CB8AC3E}">
        <p14:creationId xmlns:p14="http://schemas.microsoft.com/office/powerpoint/2010/main" val="388166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818181"/>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a:t>Key QBF Features:  </a:t>
            </a:r>
            <a:r>
              <a:rPr lang="en-US" sz="1600"/>
              <a:t>(1) curated set of lending partners that we have vetted, (2) common application (3) instant pre-qualification with transparent loan cards </a:t>
            </a:r>
          </a:p>
          <a:p>
            <a:pPr marL="0" marR="0" lvl="0" indent="0" algn="l" rtl="0">
              <a:spcBef>
                <a:spcPts val="0"/>
              </a:spcBef>
              <a:buSzPct val="25000"/>
              <a:buNone/>
            </a:pPr>
            <a:endParaRPr/>
          </a:p>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This is a sample </a:t>
            </a:r>
            <a:r>
              <a:rPr lang="en-US" sz="1100" b="1" i="0" u="none" strike="noStrike" cap="none">
                <a:solidFill>
                  <a:schemeClr val="dk1"/>
                </a:solidFill>
                <a:latin typeface="Arial"/>
                <a:ea typeface="Arial"/>
                <a:cs typeface="Arial"/>
                <a:sym typeface="Arial"/>
              </a:rPr>
              <a:t>COMPARISON </a:t>
            </a:r>
            <a:r>
              <a:rPr lang="en-US" sz="1100" b="0" i="0" u="none" strike="noStrike" cap="none">
                <a:solidFill>
                  <a:schemeClr val="dk1"/>
                </a:solidFill>
                <a:latin typeface="Arial"/>
                <a:ea typeface="Arial"/>
                <a:cs typeface="Arial"/>
                <a:sym typeface="Arial"/>
              </a:rPr>
              <a:t>using the </a:t>
            </a:r>
            <a:r>
              <a:rPr lang="en-US" sz="1100" b="0" i="1" u="none" strike="noStrike" cap="none">
                <a:solidFill>
                  <a:schemeClr val="dk1"/>
                </a:solidFill>
                <a:latin typeface="Arial"/>
                <a:ea typeface="Arial"/>
                <a:cs typeface="Arial"/>
                <a:sym typeface="Arial"/>
              </a:rPr>
              <a:t>2-Column layout</a:t>
            </a:r>
            <a:r>
              <a:rPr lang="en-US" sz="1100" b="0" i="0" u="none" strike="noStrike" cap="none">
                <a:solidFill>
                  <a:schemeClr val="dk1"/>
                </a:solidFill>
                <a:latin typeface="Arial"/>
                <a:ea typeface="Arial"/>
                <a:cs typeface="Arial"/>
                <a:sym typeface="Arial"/>
              </a:rPr>
              <a:t>. </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Placeholder text boxes that appear as part of the selected layout have predefined fonts, sizes and colors. To change the appearance of any line of text, on the </a:t>
            </a:r>
            <a:r>
              <a:rPr lang="en-US" sz="1100" b="1" i="0" u="none" strike="noStrike" cap="none">
                <a:solidFill>
                  <a:schemeClr val="dk1"/>
                </a:solidFill>
                <a:latin typeface="Arial"/>
                <a:ea typeface="Arial"/>
                <a:cs typeface="Arial"/>
                <a:sym typeface="Arial"/>
              </a:rPr>
              <a:t>Home</a:t>
            </a:r>
            <a:r>
              <a:rPr lang="en-US" sz="1100" b="0" i="0" u="none" strike="noStrike" cap="none">
                <a:solidFill>
                  <a:schemeClr val="dk1"/>
                </a:solidFill>
                <a:latin typeface="Arial"/>
                <a:ea typeface="Arial"/>
                <a:cs typeface="Arial"/>
                <a:sym typeface="Arial"/>
              </a:rPr>
              <a:t> tab, in the </a:t>
            </a:r>
            <a:r>
              <a:rPr lang="en-US" sz="1100" b="1" i="0" u="none" strike="noStrike" cap="none">
                <a:solidFill>
                  <a:schemeClr val="dk1"/>
                </a:solidFill>
                <a:latin typeface="Arial"/>
                <a:ea typeface="Arial"/>
                <a:cs typeface="Arial"/>
                <a:sym typeface="Arial"/>
              </a:rPr>
              <a:t>Paragraph</a:t>
            </a:r>
            <a:r>
              <a:rPr lang="en-US" sz="1100" b="0" i="0" u="none" strike="noStrike" cap="none">
                <a:solidFill>
                  <a:schemeClr val="dk1"/>
                </a:solidFill>
                <a:latin typeface="Arial"/>
                <a:ea typeface="Arial"/>
                <a:cs typeface="Arial"/>
                <a:sym typeface="Arial"/>
              </a:rPr>
              <a:t> group, click </a:t>
            </a:r>
            <a:r>
              <a:rPr lang="en-US" sz="1100" b="1" i="0" u="none" strike="noStrike" cap="none">
                <a:solidFill>
                  <a:schemeClr val="dk1"/>
                </a:solidFill>
                <a:latin typeface="Arial"/>
                <a:ea typeface="Arial"/>
                <a:cs typeface="Arial"/>
                <a:sym typeface="Arial"/>
              </a:rPr>
              <a:t>Increase Indent </a:t>
            </a:r>
            <a:r>
              <a:rPr lang="en-US" sz="1100" b="0" i="0" u="none" strike="noStrike" cap="none">
                <a:solidFill>
                  <a:schemeClr val="dk1"/>
                </a:solidFill>
                <a:latin typeface="Arial"/>
                <a:ea typeface="Arial"/>
                <a:cs typeface="Arial"/>
                <a:sym typeface="Arial"/>
              </a:rPr>
              <a:t>or </a:t>
            </a:r>
            <a:r>
              <a:rPr lang="en-US" sz="1100" b="1" i="0" u="none" strike="noStrike" cap="none">
                <a:solidFill>
                  <a:schemeClr val="dk1"/>
                </a:solidFill>
                <a:latin typeface="Arial"/>
                <a:ea typeface="Arial"/>
                <a:cs typeface="Arial"/>
                <a:sym typeface="Arial"/>
              </a:rPr>
              <a:t>Decrease Indent</a:t>
            </a:r>
            <a:r>
              <a:rPr lang="en-US" sz="1100" b="0" i="0" u="none" strike="noStrike" cap="none">
                <a:solidFill>
                  <a:schemeClr val="dk1"/>
                </a:solidFill>
                <a:latin typeface="Arial"/>
                <a:ea typeface="Arial"/>
                <a:cs typeface="Arial"/>
                <a:sym typeface="Arial"/>
              </a:rPr>
              <a:t>. The selected text will reformat to the predefined size according to its indent level. </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Note: Any changes to the color, size, spacing or font in the placeholder text box will break its connection to the Master style. It will no longer automatically conform when switching between layouts or when imported into another presentation. </a:t>
            </a:r>
          </a:p>
        </p:txBody>
      </p:sp>
      <p:sp>
        <p:nvSpPr>
          <p:cNvPr id="182" name="Shape 182"/>
          <p:cNvSpPr txBox="1">
            <a:spLocks noGrp="1"/>
          </p:cNvSpPr>
          <p:nvPr>
            <p:ph type="sldNum" idx="12"/>
          </p:nvPr>
        </p:nvSpPr>
        <p:spPr>
          <a:xfrm>
            <a:off x="6455726" y="8874442"/>
            <a:ext cx="402273" cy="213285"/>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fld id="{00000000-1234-1234-1234-123412341234}" type="slidenum">
              <a:rPr lang="en-US" sz="800" b="1" i="0" u="none" strike="noStrike" cap="none">
                <a:solidFill>
                  <a:schemeClr val="dk1"/>
                </a:solidFill>
                <a:latin typeface="Avenir"/>
                <a:ea typeface="Avenir"/>
                <a:cs typeface="Avenir"/>
                <a:sym typeface="Avenir"/>
              </a:rPr>
              <a:t>10</a:t>
            </a:fld>
            <a:endParaRPr lang="en-US" sz="800" b="1" i="0" u="none" strike="noStrike" cap="none">
              <a:solidFill>
                <a:schemeClr val="dk1"/>
              </a:solidFill>
              <a:latin typeface="Avenir"/>
              <a:ea typeface="Avenir"/>
              <a:cs typeface="Avenir"/>
              <a:sym typeface="Avenir"/>
            </a:endParaRPr>
          </a:p>
        </p:txBody>
      </p:sp>
    </p:spTree>
    <p:extLst>
      <p:ext uri="{BB962C8B-B14F-4D97-AF65-F5344CB8AC3E}">
        <p14:creationId xmlns:p14="http://schemas.microsoft.com/office/powerpoint/2010/main" val="114812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791" rtl="0" eaLnBrk="1" fontAlgn="auto" latinLnBrk="0" hangingPunct="1">
              <a:lnSpc>
                <a:spcPct val="100000"/>
              </a:lnSpc>
              <a:spcBef>
                <a:spcPts val="0"/>
              </a:spcBef>
              <a:spcAft>
                <a:spcPts val="0"/>
              </a:spcAft>
              <a:buClrTx/>
              <a:buSzTx/>
              <a:buFontTx/>
              <a:buNone/>
              <a:tabLst/>
              <a:defRPr/>
            </a:pPr>
            <a:r>
              <a:rPr lang="en-US" dirty="0" smtClean="0"/>
              <a:t>Small dollar loans &amp; transparency</a:t>
            </a:r>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11</a:t>
            </a:fld>
            <a:endParaRPr lang="en-US" sz="800" dirty="0"/>
          </a:p>
        </p:txBody>
      </p:sp>
    </p:spTree>
    <p:extLst>
      <p:ext uri="{BB962C8B-B14F-4D97-AF65-F5344CB8AC3E}">
        <p14:creationId xmlns:p14="http://schemas.microsoft.com/office/powerpoint/2010/main" val="15266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13</a:t>
            </a:fld>
            <a:endParaRPr lang="en-US" sz="800" dirty="0"/>
          </a:p>
        </p:txBody>
      </p:sp>
    </p:spTree>
    <p:extLst>
      <p:ext uri="{BB962C8B-B14F-4D97-AF65-F5344CB8AC3E}">
        <p14:creationId xmlns:p14="http://schemas.microsoft.com/office/powerpoint/2010/main" val="1636048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12235" b="15046"/>
          <a:stretch/>
        </p:blipFill>
        <p:spPr>
          <a:xfrm>
            <a:off x="-18143" y="1003931"/>
            <a:ext cx="8521722" cy="5882608"/>
          </a:xfrm>
          <a:prstGeom prst="rect">
            <a:avLst/>
          </a:prstGeom>
          <a:noFill/>
          <a:ln>
            <a:noFill/>
          </a:ln>
        </p:spPr>
      </p:pic>
      <p:sp>
        <p:nvSpPr>
          <p:cNvPr id="12"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bg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smtClean="0"/>
              <a:t>Click to add an author</a:t>
            </a:r>
          </a:p>
        </p:txBody>
      </p:sp>
      <p:sp>
        <p:nvSpPr>
          <p:cNvPr id="8"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bg1"/>
                </a:solidFill>
                <a:latin typeface="+mn-lt"/>
              </a:defRPr>
            </a:lvl1pPr>
          </a:lstStyle>
          <a:p>
            <a:fld id="{A3A5C8D2-A30C-F941-B50F-7022CA072F83}" type="datetime4">
              <a:rPr lang="en-US" smtClean="0"/>
              <a:t>January 17, 2017</a:t>
            </a:fld>
            <a:endParaRPr lang="en-US"/>
          </a:p>
        </p:txBody>
      </p:sp>
      <p:sp>
        <p:nvSpPr>
          <p:cNvPr id="19"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bg1"/>
                </a:solidFill>
                <a:latin typeface="+mj-lt"/>
              </a:defRPr>
            </a:lvl1pPr>
          </a:lstStyle>
          <a:p>
            <a:r>
              <a:rPr lang="en-US" dirty="0" smtClean="0"/>
              <a:t>Click to add a title</a:t>
            </a:r>
            <a:endParaRPr lang="en-US" dirty="0"/>
          </a:p>
        </p:txBody>
      </p:sp>
      <p:pic>
        <p:nvPicPr>
          <p:cNvPr id="2" name="Picture 1" descr="Cornerstone_2016_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523" y="310458"/>
            <a:ext cx="10169817" cy="330200"/>
          </a:xfrm>
          <a:prstGeom prst="rect">
            <a:avLst/>
          </a:prstGeom>
        </p:spPr>
      </p:pic>
    </p:spTree>
    <p:extLst>
      <p:ext uri="{BB962C8B-B14F-4D97-AF65-F5344CB8AC3E}">
        <p14:creationId xmlns:p14="http://schemas.microsoft.com/office/powerpoint/2010/main" val="509708495"/>
      </p:ext>
    </p:extLst>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Column">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501174" y="1755648"/>
            <a:ext cx="11105416" cy="4334256"/>
          </a:xfrm>
        </p:spPr>
        <p:txBody>
          <a:bodyPr>
            <a:normAutofit/>
          </a:bodyPr>
          <a:lstStyle>
            <a:lvl1pPr>
              <a:lnSpc>
                <a:spcPct val="100000"/>
              </a:lnSpc>
              <a:defRPr sz="3600"/>
            </a:lvl1pPr>
            <a:lvl2pPr marL="0" indent="0">
              <a:lnSpc>
                <a:spcPct val="100000"/>
              </a:lnSpc>
              <a:buFont typeface="Arial" charset="0"/>
              <a:buNone/>
              <a:defRPr sz="3600">
                <a:solidFill>
                  <a:schemeClr val="tx1"/>
                </a:solidFill>
              </a:defRPr>
            </a:lvl2pPr>
            <a:lvl3pPr marL="274320" indent="-274320">
              <a:lnSpc>
                <a:spcPct val="100000"/>
              </a:lnSpc>
              <a:defRPr sz="3200">
                <a:solidFill>
                  <a:schemeClr val="tx1"/>
                </a:solidFill>
              </a:defRPr>
            </a:lvl3pPr>
            <a:lvl4pPr marL="548640" indent="-274320">
              <a:lnSpc>
                <a:spcPct val="100000"/>
              </a:lnSpc>
              <a:defRPr sz="2800">
                <a:solidFill>
                  <a:schemeClr val="tx1"/>
                </a:solidFill>
              </a:defRPr>
            </a:lvl4pPr>
            <a:lvl5pPr marL="548640">
              <a:lnSpc>
                <a:spcPct val="95000"/>
              </a:lnSpc>
              <a:defRPr sz="2800">
                <a:solidFill>
                  <a:schemeClr val="tx1"/>
                </a:solidFill>
              </a:defRPr>
            </a:lvl5pPr>
          </a:lstStyle>
          <a:p>
            <a:pPr lvl="0"/>
            <a:r>
              <a:rPr lang="en-US" dirty="0" smtClean="0"/>
              <a:t>Click to add content</a:t>
            </a:r>
          </a:p>
          <a:p>
            <a:pPr lvl="1"/>
            <a:r>
              <a:rPr lang="en-US" dirty="0" smtClean="0"/>
              <a:t>Use the Increase/Decrease Indent control to select the second level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3" name="Title 2"/>
          <p:cNvSpPr>
            <a:spLocks noGrp="1"/>
          </p:cNvSpPr>
          <p:nvPr>
            <p:ph type="title" hasCustomPrompt="1"/>
          </p:nvPr>
        </p:nvSpPr>
        <p:spPr/>
        <p:txBody>
          <a:bodyPr/>
          <a:lstStyle>
            <a:lvl1pPr>
              <a:defRPr baseline="0"/>
            </a:lvl1pPr>
          </a:lstStyle>
          <a:p>
            <a:r>
              <a:rPr lang="en-US" dirty="0" smtClean="0"/>
              <a:t>Click to add a title</a:t>
            </a:r>
            <a:endParaRPr lang="en-US" dirty="0"/>
          </a:p>
        </p:txBody>
      </p:sp>
    </p:spTree>
    <p:extLst>
      <p:ext uri="{BB962C8B-B14F-4D97-AF65-F5344CB8AC3E}">
        <p14:creationId xmlns:p14="http://schemas.microsoft.com/office/powerpoint/2010/main" val="145575512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ubtitle 1-Column">
    <p:spTree>
      <p:nvGrpSpPr>
        <p:cNvPr id="1" name=""/>
        <p:cNvGrpSpPr/>
        <p:nvPr/>
      </p:nvGrpSpPr>
      <p:grpSpPr>
        <a:xfrm>
          <a:off x="0" y="0"/>
          <a:ext cx="0" cy="0"/>
          <a:chOff x="0" y="0"/>
          <a:chExt cx="0" cy="0"/>
        </a:xfrm>
      </p:grpSpPr>
      <p:sp>
        <p:nvSpPr>
          <p:cNvPr id="5" name="Text Placeholder 9"/>
          <p:cNvSpPr>
            <a:spLocks noGrp="1"/>
          </p:cNvSpPr>
          <p:nvPr>
            <p:ph type="body" sz="quarter" idx="14" hasCustomPrompt="1"/>
          </p:nvPr>
        </p:nvSpPr>
        <p:spPr>
          <a:xfrm>
            <a:off x="501174" y="1757680"/>
            <a:ext cx="11105416" cy="4338320"/>
          </a:xfrm>
        </p:spPr>
        <p:txBody>
          <a:bodyPr>
            <a:normAutofit/>
          </a:bodyPr>
          <a:lstStyle>
            <a:lvl1pPr>
              <a:lnSpc>
                <a:spcPct val="100000"/>
              </a:lnSpc>
              <a:defRPr sz="3600"/>
            </a:lvl1pPr>
            <a:lvl2pPr marL="0" indent="0">
              <a:lnSpc>
                <a:spcPct val="100000"/>
              </a:lnSpc>
              <a:buFont typeface="Arial" charset="0"/>
              <a:buNone/>
              <a:defRPr sz="3600">
                <a:solidFill>
                  <a:schemeClr val="tx1"/>
                </a:solidFill>
              </a:defRPr>
            </a:lvl2pPr>
            <a:lvl3pPr marL="274320" indent="-274320">
              <a:lnSpc>
                <a:spcPct val="100000"/>
              </a:lnSpc>
              <a:defRPr sz="3200">
                <a:solidFill>
                  <a:schemeClr val="tx1"/>
                </a:solidFill>
              </a:defRPr>
            </a:lvl3pPr>
            <a:lvl4pPr marL="548640" indent="-274320">
              <a:lnSpc>
                <a:spcPct val="100000"/>
              </a:lnSpc>
              <a:defRPr sz="2800">
                <a:solidFill>
                  <a:schemeClr val="tx1"/>
                </a:solidFill>
              </a:defRPr>
            </a:lvl4pPr>
            <a:lvl5pPr marL="548640">
              <a:lnSpc>
                <a:spcPct val="95000"/>
              </a:lnSpc>
              <a:defRPr sz="2800">
                <a:solidFill>
                  <a:schemeClr val="tx1"/>
                </a:solidFill>
              </a:defRPr>
            </a:lvl5pPr>
          </a:lstStyle>
          <a:p>
            <a:pPr lvl="0"/>
            <a:r>
              <a:rPr lang="en-US" dirty="0" smtClean="0"/>
              <a:t>Click to add content</a:t>
            </a:r>
          </a:p>
          <a:p>
            <a:pPr lvl="1"/>
            <a:r>
              <a:rPr lang="en-US" dirty="0" smtClean="0"/>
              <a:t>Use the Increase/Decrease Indent control to select the second level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6" name="Text Placeholder 5"/>
          <p:cNvSpPr>
            <a:spLocks noGrp="1"/>
          </p:cNvSpPr>
          <p:nvPr>
            <p:ph type="body" sz="quarter" idx="16" hasCustomPrompt="1"/>
          </p:nvPr>
        </p:nvSpPr>
        <p:spPr>
          <a:xfrm>
            <a:off x="501173" y="787384"/>
            <a:ext cx="11105416"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smtClean="0"/>
              <a:t>Click to add a subtitle</a:t>
            </a:r>
          </a:p>
        </p:txBody>
      </p:sp>
      <p:sp>
        <p:nvSpPr>
          <p:cNvPr id="4" name="Title 3"/>
          <p:cNvSpPr>
            <a:spLocks noGrp="1"/>
          </p:cNvSpPr>
          <p:nvPr>
            <p:ph type="title" hasCustomPrompt="1"/>
          </p:nvPr>
        </p:nvSpPr>
        <p:spPr/>
        <p:txBody>
          <a:bodyPr/>
          <a:lstStyle/>
          <a:p>
            <a:r>
              <a:rPr lang="en-US" dirty="0" smtClean="0"/>
              <a:t>Click to add a title</a:t>
            </a:r>
            <a:endParaRPr lang="en-US" dirty="0"/>
          </a:p>
        </p:txBody>
      </p:sp>
    </p:spTree>
    <p:extLst>
      <p:ext uri="{BB962C8B-B14F-4D97-AF65-F5344CB8AC3E}">
        <p14:creationId xmlns:p14="http://schemas.microsoft.com/office/powerpoint/2010/main" val="595262832"/>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Column">
    <p:spTree>
      <p:nvGrpSpPr>
        <p:cNvPr id="1" name=""/>
        <p:cNvGrpSpPr/>
        <p:nvPr/>
      </p:nvGrpSpPr>
      <p:grpSpPr>
        <a:xfrm>
          <a:off x="0" y="0"/>
          <a:ext cx="0" cy="0"/>
          <a:chOff x="0" y="0"/>
          <a:chExt cx="0" cy="0"/>
        </a:xfrm>
      </p:grpSpPr>
      <p:sp>
        <p:nvSpPr>
          <p:cNvPr id="10" name="Content Placeholder 5"/>
          <p:cNvSpPr>
            <a:spLocks noGrp="1"/>
          </p:cNvSpPr>
          <p:nvPr>
            <p:ph sz="quarter" idx="21" hasCustomPrompt="1"/>
          </p:nvPr>
        </p:nvSpPr>
        <p:spPr>
          <a:xfrm>
            <a:off x="6484459" y="1810750"/>
            <a:ext cx="5190052"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6" name="Content Placeholder 5"/>
          <p:cNvSpPr>
            <a:spLocks noGrp="1"/>
          </p:cNvSpPr>
          <p:nvPr>
            <p:ph sz="quarter" idx="20" hasCustomPrompt="1"/>
          </p:nvPr>
        </p:nvSpPr>
        <p:spPr>
          <a:xfrm>
            <a:off x="502921" y="1810750"/>
            <a:ext cx="5190052"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3" name="Title 2"/>
          <p:cNvSpPr>
            <a:spLocks noGrp="1"/>
          </p:cNvSpPr>
          <p:nvPr>
            <p:ph type="title" hasCustomPrompt="1"/>
          </p:nvPr>
        </p:nvSpPr>
        <p:spPr/>
        <p:txBody>
          <a:bodyPr/>
          <a:lstStyle>
            <a:lvl1pPr>
              <a:defRPr baseline="0"/>
            </a:lvl1pPr>
          </a:lstStyle>
          <a:p>
            <a:r>
              <a:rPr lang="en-US" dirty="0" smtClean="0"/>
              <a:t>Click to add a title</a:t>
            </a:r>
            <a:endParaRPr lang="en-US" dirty="0"/>
          </a:p>
        </p:txBody>
      </p:sp>
    </p:spTree>
    <p:extLst>
      <p:ext uri="{BB962C8B-B14F-4D97-AF65-F5344CB8AC3E}">
        <p14:creationId xmlns:p14="http://schemas.microsoft.com/office/powerpoint/2010/main" val="160358969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title 2-Column">
    <p:spTree>
      <p:nvGrpSpPr>
        <p:cNvPr id="1" name=""/>
        <p:cNvGrpSpPr/>
        <p:nvPr/>
      </p:nvGrpSpPr>
      <p:grpSpPr>
        <a:xfrm>
          <a:off x="0" y="0"/>
          <a:ext cx="0" cy="0"/>
          <a:chOff x="0" y="0"/>
          <a:chExt cx="0" cy="0"/>
        </a:xfrm>
      </p:grpSpPr>
      <p:sp>
        <p:nvSpPr>
          <p:cNvPr id="9" name="Content Placeholder 5"/>
          <p:cNvSpPr>
            <a:spLocks noGrp="1"/>
          </p:cNvSpPr>
          <p:nvPr>
            <p:ph sz="quarter" idx="21" hasCustomPrompt="1"/>
          </p:nvPr>
        </p:nvSpPr>
        <p:spPr>
          <a:xfrm>
            <a:off x="6484459" y="1810750"/>
            <a:ext cx="5190052"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10" name="Content Placeholder 5"/>
          <p:cNvSpPr>
            <a:spLocks noGrp="1"/>
          </p:cNvSpPr>
          <p:nvPr>
            <p:ph sz="quarter" idx="20" hasCustomPrompt="1"/>
          </p:nvPr>
        </p:nvSpPr>
        <p:spPr>
          <a:xfrm>
            <a:off x="502921" y="1810750"/>
            <a:ext cx="5190052"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6" name="Text Placeholder 5"/>
          <p:cNvSpPr>
            <a:spLocks noGrp="1"/>
          </p:cNvSpPr>
          <p:nvPr>
            <p:ph type="body" sz="quarter" idx="16" hasCustomPrompt="1"/>
          </p:nvPr>
        </p:nvSpPr>
        <p:spPr>
          <a:xfrm>
            <a:off x="501173" y="787384"/>
            <a:ext cx="11105416"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smtClean="0"/>
              <a:t>Click to add a subtitle</a:t>
            </a:r>
          </a:p>
        </p:txBody>
      </p:sp>
      <p:sp>
        <p:nvSpPr>
          <p:cNvPr id="3" name="Title 2"/>
          <p:cNvSpPr>
            <a:spLocks noGrp="1"/>
          </p:cNvSpPr>
          <p:nvPr>
            <p:ph type="title" hasCustomPrompt="1"/>
          </p:nvPr>
        </p:nvSpPr>
        <p:spPr/>
        <p:txBody>
          <a:bodyPr/>
          <a:lstStyle/>
          <a:p>
            <a:r>
              <a:rPr lang="en-US" dirty="0" smtClean="0"/>
              <a:t>Click to add a title</a:t>
            </a:r>
            <a:endParaRPr lang="en-US" dirty="0"/>
          </a:p>
        </p:txBody>
      </p:sp>
    </p:spTree>
    <p:extLst>
      <p:ext uri="{BB962C8B-B14F-4D97-AF65-F5344CB8AC3E}">
        <p14:creationId xmlns:p14="http://schemas.microsoft.com/office/powerpoint/2010/main" val="61228443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11" name="Content Placeholder 5"/>
          <p:cNvSpPr>
            <a:spLocks noGrp="1"/>
          </p:cNvSpPr>
          <p:nvPr>
            <p:ph sz="quarter" idx="25" hasCustomPrompt="1"/>
          </p:nvPr>
        </p:nvSpPr>
        <p:spPr>
          <a:xfrm>
            <a:off x="8227897" y="1810750"/>
            <a:ext cx="3253386" cy="4271963"/>
          </a:xfrm>
        </p:spPr>
        <p:txBody>
          <a:bodyPr/>
          <a:lstStyle>
            <a:lvl1pPr>
              <a:defRPr sz="1800"/>
            </a:lvl1pPr>
            <a:lvl2pPr>
              <a:defRPr sz="1800"/>
            </a:lvl2pPr>
            <a:lvl3pPr>
              <a:defRPr sz="1600"/>
            </a:lvl3pPr>
            <a:lvl4pPr>
              <a:defRPr sz="1600"/>
            </a:lvl4pPr>
            <a:lvl5pPr>
              <a:defRPr sz="14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10" name="Content Placeholder 5"/>
          <p:cNvSpPr>
            <a:spLocks noGrp="1"/>
          </p:cNvSpPr>
          <p:nvPr>
            <p:ph sz="quarter" idx="24" hasCustomPrompt="1"/>
          </p:nvPr>
        </p:nvSpPr>
        <p:spPr>
          <a:xfrm>
            <a:off x="4360368" y="1810750"/>
            <a:ext cx="3253386" cy="4271963"/>
          </a:xfrm>
        </p:spPr>
        <p:txBody>
          <a:bodyPr/>
          <a:lstStyle>
            <a:lvl1pPr>
              <a:defRPr sz="1800"/>
            </a:lvl1pPr>
            <a:lvl2pPr>
              <a:defRPr sz="1800"/>
            </a:lvl2pPr>
            <a:lvl3pPr>
              <a:defRPr sz="1600"/>
            </a:lvl3pPr>
            <a:lvl4pPr>
              <a:defRPr sz="1600"/>
            </a:lvl4pPr>
            <a:lvl5pPr>
              <a:defRPr sz="14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8" name="Content Placeholder 5"/>
          <p:cNvSpPr>
            <a:spLocks noGrp="1"/>
          </p:cNvSpPr>
          <p:nvPr>
            <p:ph sz="quarter" idx="23" hasCustomPrompt="1"/>
          </p:nvPr>
        </p:nvSpPr>
        <p:spPr>
          <a:xfrm>
            <a:off x="517300" y="1810750"/>
            <a:ext cx="3253386" cy="4271963"/>
          </a:xfrm>
        </p:spPr>
        <p:txBody>
          <a:bodyPr/>
          <a:lstStyle>
            <a:lvl1pPr>
              <a:defRPr sz="1800"/>
            </a:lvl1pPr>
            <a:lvl2pPr>
              <a:defRPr sz="1800"/>
            </a:lvl2pPr>
            <a:lvl3pPr>
              <a:defRPr sz="1600"/>
            </a:lvl3pPr>
            <a:lvl4pPr>
              <a:defRPr sz="1600"/>
            </a:lvl4pPr>
            <a:lvl5pPr>
              <a:defRPr sz="14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4" name="Title 3"/>
          <p:cNvSpPr>
            <a:spLocks noGrp="1"/>
          </p:cNvSpPr>
          <p:nvPr>
            <p:ph type="title" hasCustomPrompt="1"/>
          </p:nvPr>
        </p:nvSpPr>
        <p:spPr/>
        <p:txBody>
          <a:bodyPr/>
          <a:lstStyle/>
          <a:p>
            <a:r>
              <a:rPr lang="en-US" dirty="0" smtClean="0"/>
              <a:t>Click to add a title</a:t>
            </a:r>
            <a:endParaRPr lang="en-US" dirty="0"/>
          </a:p>
        </p:txBody>
      </p:sp>
    </p:spTree>
    <p:extLst>
      <p:ext uri="{BB962C8B-B14F-4D97-AF65-F5344CB8AC3E}">
        <p14:creationId xmlns:p14="http://schemas.microsoft.com/office/powerpoint/2010/main" val="2070363075"/>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title 3-Column">
    <p:spTree>
      <p:nvGrpSpPr>
        <p:cNvPr id="1" name=""/>
        <p:cNvGrpSpPr/>
        <p:nvPr/>
      </p:nvGrpSpPr>
      <p:grpSpPr>
        <a:xfrm>
          <a:off x="0" y="0"/>
          <a:ext cx="0" cy="0"/>
          <a:chOff x="0" y="0"/>
          <a:chExt cx="0" cy="0"/>
        </a:xfrm>
      </p:grpSpPr>
      <p:sp>
        <p:nvSpPr>
          <p:cNvPr id="14" name="Content Placeholder 5"/>
          <p:cNvSpPr>
            <a:spLocks noGrp="1"/>
          </p:cNvSpPr>
          <p:nvPr>
            <p:ph sz="quarter" idx="25" hasCustomPrompt="1"/>
          </p:nvPr>
        </p:nvSpPr>
        <p:spPr>
          <a:xfrm>
            <a:off x="8227897" y="1810750"/>
            <a:ext cx="3253386" cy="4271963"/>
          </a:xfrm>
        </p:spPr>
        <p:txBody>
          <a:bodyPr/>
          <a:lstStyle>
            <a:lvl1pPr>
              <a:defRPr sz="1800"/>
            </a:lvl1pPr>
            <a:lvl2pPr marL="0" indent="0">
              <a:buFont typeface="Arial" charset="0"/>
              <a:buNone/>
              <a:defRPr sz="1800"/>
            </a:lvl2pPr>
            <a:lvl3pPr>
              <a:defRPr sz="1600"/>
            </a:lvl3pPr>
            <a:lvl4pPr>
              <a:defRPr sz="1600"/>
            </a:lvl4pPr>
            <a:lvl5pPr>
              <a:defRPr sz="14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12" name="Content Placeholder 5"/>
          <p:cNvSpPr>
            <a:spLocks noGrp="1"/>
          </p:cNvSpPr>
          <p:nvPr>
            <p:ph sz="quarter" idx="24" hasCustomPrompt="1"/>
          </p:nvPr>
        </p:nvSpPr>
        <p:spPr>
          <a:xfrm>
            <a:off x="4360368" y="1810750"/>
            <a:ext cx="3253386" cy="4271963"/>
          </a:xfrm>
        </p:spPr>
        <p:txBody>
          <a:bodyPr/>
          <a:lstStyle>
            <a:lvl1pPr>
              <a:defRPr sz="1800"/>
            </a:lvl1pPr>
            <a:lvl2pPr marL="0" indent="0">
              <a:buFont typeface="Arial" charset="0"/>
              <a:buNone/>
              <a:defRPr sz="1800"/>
            </a:lvl2pPr>
            <a:lvl3pPr>
              <a:defRPr sz="1600"/>
            </a:lvl3pPr>
            <a:lvl4pPr>
              <a:defRPr sz="1600"/>
            </a:lvl4pPr>
            <a:lvl5pPr>
              <a:defRPr sz="14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10" name="Content Placeholder 5"/>
          <p:cNvSpPr>
            <a:spLocks noGrp="1"/>
          </p:cNvSpPr>
          <p:nvPr>
            <p:ph sz="quarter" idx="23" hasCustomPrompt="1"/>
          </p:nvPr>
        </p:nvSpPr>
        <p:spPr>
          <a:xfrm>
            <a:off x="517300" y="1810750"/>
            <a:ext cx="3253386" cy="4271963"/>
          </a:xfrm>
        </p:spPr>
        <p:txBody>
          <a:bodyPr/>
          <a:lstStyle>
            <a:lvl1pPr>
              <a:defRPr sz="1800"/>
            </a:lvl1pPr>
            <a:lvl2pPr marL="0" indent="0">
              <a:buFont typeface="Arial" charset="0"/>
              <a:buNone/>
              <a:defRPr sz="1800"/>
            </a:lvl2pPr>
            <a:lvl3pPr>
              <a:defRPr sz="1600"/>
            </a:lvl3pPr>
            <a:lvl4pPr>
              <a:defRPr sz="1600"/>
            </a:lvl4pPr>
            <a:lvl5pPr>
              <a:defRPr sz="14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16" name="Text Placeholder 5"/>
          <p:cNvSpPr>
            <a:spLocks noGrp="1"/>
          </p:cNvSpPr>
          <p:nvPr>
            <p:ph type="body" sz="quarter" idx="16" hasCustomPrompt="1"/>
          </p:nvPr>
        </p:nvSpPr>
        <p:spPr>
          <a:xfrm>
            <a:off x="501173" y="787384"/>
            <a:ext cx="11105416"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smtClean="0"/>
              <a:t>Click to add a subtitle</a:t>
            </a:r>
          </a:p>
        </p:txBody>
      </p:sp>
      <p:sp>
        <p:nvSpPr>
          <p:cNvPr id="4" name="Title 3"/>
          <p:cNvSpPr>
            <a:spLocks noGrp="1"/>
          </p:cNvSpPr>
          <p:nvPr>
            <p:ph type="title" hasCustomPrompt="1"/>
          </p:nvPr>
        </p:nvSpPr>
        <p:spPr/>
        <p:txBody>
          <a:bodyPr/>
          <a:lstStyle/>
          <a:p>
            <a:r>
              <a:rPr lang="en-US" dirty="0" smtClean="0"/>
              <a:t>Click to add a title</a:t>
            </a:r>
            <a:endParaRPr lang="en-US" dirty="0"/>
          </a:p>
        </p:txBody>
      </p:sp>
    </p:spTree>
    <p:extLst>
      <p:ext uri="{BB962C8B-B14F-4D97-AF65-F5344CB8AC3E}">
        <p14:creationId xmlns:p14="http://schemas.microsoft.com/office/powerpoint/2010/main" val="914669184"/>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isual">
    <p:spTree>
      <p:nvGrpSpPr>
        <p:cNvPr id="1" name=""/>
        <p:cNvGrpSpPr/>
        <p:nvPr/>
      </p:nvGrpSpPr>
      <p:grpSpPr>
        <a:xfrm>
          <a:off x="0" y="0"/>
          <a:ext cx="0" cy="0"/>
          <a:chOff x="0" y="0"/>
          <a:chExt cx="0" cy="0"/>
        </a:xfrm>
      </p:grpSpPr>
      <p:sp>
        <p:nvSpPr>
          <p:cNvPr id="16" name="Content Placeholder 15"/>
          <p:cNvSpPr>
            <a:spLocks noGrp="1"/>
          </p:cNvSpPr>
          <p:nvPr>
            <p:ph sz="quarter" idx="14" hasCustomPrompt="1"/>
          </p:nvPr>
        </p:nvSpPr>
        <p:spPr>
          <a:xfrm>
            <a:off x="597381" y="1905002"/>
            <a:ext cx="10972801" cy="4178300"/>
          </a:xfrm>
          <a:prstGeom prst="rect">
            <a:avLst/>
          </a:prstGeom>
        </p:spPr>
        <p:txBody>
          <a:bodyPr/>
          <a:lstStyle>
            <a:lvl1pPr>
              <a:defRPr sz="2000" b="1" baseline="0">
                <a:solidFill>
                  <a:srgbClr val="D1D3D5"/>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smtClean="0"/>
              <a:t>Click on an icon to insert charts, tables and images</a:t>
            </a:r>
          </a:p>
        </p:txBody>
      </p:sp>
      <p:sp>
        <p:nvSpPr>
          <p:cNvPr id="4" name="Title 3"/>
          <p:cNvSpPr>
            <a:spLocks noGrp="1"/>
          </p:cNvSpPr>
          <p:nvPr>
            <p:ph type="title" hasCustomPrompt="1"/>
          </p:nvPr>
        </p:nvSpPr>
        <p:spPr/>
        <p:txBody>
          <a:bodyPr/>
          <a:lstStyle/>
          <a:p>
            <a:r>
              <a:rPr lang="en-US" dirty="0" smtClean="0"/>
              <a:t>Click to add a title</a:t>
            </a:r>
            <a:endParaRPr lang="en-US" dirty="0"/>
          </a:p>
        </p:txBody>
      </p:sp>
    </p:spTree>
    <p:extLst>
      <p:ext uri="{BB962C8B-B14F-4D97-AF65-F5344CB8AC3E}">
        <p14:creationId xmlns:p14="http://schemas.microsoft.com/office/powerpoint/2010/main" val="1157030262"/>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btitle Visual">
    <p:spTree>
      <p:nvGrpSpPr>
        <p:cNvPr id="1" name=""/>
        <p:cNvGrpSpPr/>
        <p:nvPr/>
      </p:nvGrpSpPr>
      <p:grpSpPr>
        <a:xfrm>
          <a:off x="0" y="0"/>
          <a:ext cx="0" cy="0"/>
          <a:chOff x="0" y="0"/>
          <a:chExt cx="0" cy="0"/>
        </a:xfrm>
      </p:grpSpPr>
      <p:sp>
        <p:nvSpPr>
          <p:cNvPr id="8" name="Content Placeholder 15"/>
          <p:cNvSpPr>
            <a:spLocks noGrp="1"/>
          </p:cNvSpPr>
          <p:nvPr>
            <p:ph sz="quarter" idx="14" hasCustomPrompt="1"/>
          </p:nvPr>
        </p:nvSpPr>
        <p:spPr>
          <a:xfrm>
            <a:off x="597381" y="1905002"/>
            <a:ext cx="10972801" cy="4178300"/>
          </a:xfrm>
          <a:prstGeom prst="rect">
            <a:avLst/>
          </a:prstGeom>
        </p:spPr>
        <p:txBody>
          <a:bodyPr/>
          <a:lstStyle>
            <a:lvl1pPr>
              <a:defRPr sz="2000" b="1" baseline="0">
                <a:solidFill>
                  <a:srgbClr val="D1D3D5"/>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smtClean="0"/>
              <a:t>Click on an icon to insert charts, tables and images</a:t>
            </a:r>
          </a:p>
        </p:txBody>
      </p:sp>
      <p:sp>
        <p:nvSpPr>
          <p:cNvPr id="7" name="Text Placeholder 5"/>
          <p:cNvSpPr>
            <a:spLocks noGrp="1"/>
          </p:cNvSpPr>
          <p:nvPr>
            <p:ph type="body" sz="quarter" idx="19" hasCustomPrompt="1"/>
          </p:nvPr>
        </p:nvSpPr>
        <p:spPr>
          <a:xfrm>
            <a:off x="501173" y="787384"/>
            <a:ext cx="11105416"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smtClean="0"/>
              <a:t>Click to add a subtitle</a:t>
            </a:r>
          </a:p>
        </p:txBody>
      </p:sp>
      <p:sp>
        <p:nvSpPr>
          <p:cNvPr id="4" name="Title 3"/>
          <p:cNvSpPr>
            <a:spLocks noGrp="1"/>
          </p:cNvSpPr>
          <p:nvPr>
            <p:ph type="title" hasCustomPrompt="1"/>
          </p:nvPr>
        </p:nvSpPr>
        <p:spPr/>
        <p:txBody>
          <a:bodyPr/>
          <a:lstStyle>
            <a:lvl1pPr>
              <a:defRPr baseline="0"/>
            </a:lvl1pPr>
          </a:lstStyle>
          <a:p>
            <a:r>
              <a:rPr lang="en-US" dirty="0" smtClean="0"/>
              <a:t>Click to add a title</a:t>
            </a:r>
            <a:endParaRPr lang="en-US" dirty="0"/>
          </a:p>
        </p:txBody>
      </p:sp>
    </p:spTree>
    <p:extLst>
      <p:ext uri="{BB962C8B-B14F-4D97-AF65-F5344CB8AC3E}">
        <p14:creationId xmlns:p14="http://schemas.microsoft.com/office/powerpoint/2010/main" val="743189849"/>
      </p:ext>
    </p:extLst>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ptioned Visual">
    <p:spTree>
      <p:nvGrpSpPr>
        <p:cNvPr id="1" name=""/>
        <p:cNvGrpSpPr/>
        <p:nvPr/>
      </p:nvGrpSpPr>
      <p:grpSpPr>
        <a:xfrm>
          <a:off x="0" y="0"/>
          <a:ext cx="0" cy="0"/>
          <a:chOff x="0" y="0"/>
          <a:chExt cx="0" cy="0"/>
        </a:xfrm>
      </p:grpSpPr>
      <p:sp>
        <p:nvSpPr>
          <p:cNvPr id="9" name="Content Placeholder 5"/>
          <p:cNvSpPr>
            <a:spLocks noGrp="1"/>
          </p:cNvSpPr>
          <p:nvPr>
            <p:ph sz="quarter" idx="25" hasCustomPrompt="1"/>
          </p:nvPr>
        </p:nvSpPr>
        <p:spPr>
          <a:xfrm>
            <a:off x="8227897" y="1810750"/>
            <a:ext cx="3378696" cy="4271963"/>
          </a:xfrm>
        </p:spPr>
        <p:txBody>
          <a:bodyPr/>
          <a:lstStyle>
            <a:lvl1pPr>
              <a:defRPr sz="1800"/>
            </a:lvl1pPr>
            <a:lvl2pPr>
              <a:defRPr sz="1800"/>
            </a:lvl2pPr>
            <a:lvl3pPr>
              <a:defRPr sz="1600"/>
            </a:lvl3pPr>
            <a:lvl4pPr>
              <a:defRPr sz="1600"/>
            </a:lvl4pPr>
            <a:lvl5pPr>
              <a:defRPr sz="14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8" name="Content Placeholder 15"/>
          <p:cNvSpPr>
            <a:spLocks noGrp="1"/>
          </p:cNvSpPr>
          <p:nvPr>
            <p:ph sz="quarter" idx="26" hasCustomPrompt="1"/>
          </p:nvPr>
        </p:nvSpPr>
        <p:spPr>
          <a:xfrm>
            <a:off x="597384" y="1905002"/>
            <a:ext cx="7240441" cy="4178300"/>
          </a:xfrm>
          <a:prstGeom prst="rect">
            <a:avLst/>
          </a:prstGeom>
        </p:spPr>
        <p:txBody>
          <a:bodyPr/>
          <a:lstStyle>
            <a:lvl1pPr>
              <a:defRPr sz="2000" b="1" baseline="0">
                <a:solidFill>
                  <a:schemeClr val="bg1">
                    <a:lumMod val="85000"/>
                  </a:schemeClr>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smtClean="0"/>
              <a:t>Click on an icon to insert charts, tables and images</a:t>
            </a:r>
          </a:p>
        </p:txBody>
      </p:sp>
      <p:sp>
        <p:nvSpPr>
          <p:cNvPr id="3" name="Title 2"/>
          <p:cNvSpPr>
            <a:spLocks noGrp="1"/>
          </p:cNvSpPr>
          <p:nvPr>
            <p:ph type="title" hasCustomPrompt="1"/>
          </p:nvPr>
        </p:nvSpPr>
        <p:spPr/>
        <p:txBody>
          <a:bodyPr/>
          <a:lstStyle/>
          <a:p>
            <a:r>
              <a:rPr lang="en-US" dirty="0" smtClean="0"/>
              <a:t>Click to add a title</a:t>
            </a:r>
            <a:endParaRPr lang="en-US" dirty="0"/>
          </a:p>
        </p:txBody>
      </p:sp>
    </p:spTree>
    <p:extLst>
      <p:ext uri="{BB962C8B-B14F-4D97-AF65-F5344CB8AC3E}">
        <p14:creationId xmlns:p14="http://schemas.microsoft.com/office/powerpoint/2010/main" val="1026901191"/>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ubtitle Captioned Visual">
    <p:spTree>
      <p:nvGrpSpPr>
        <p:cNvPr id="1" name=""/>
        <p:cNvGrpSpPr/>
        <p:nvPr/>
      </p:nvGrpSpPr>
      <p:grpSpPr>
        <a:xfrm>
          <a:off x="0" y="0"/>
          <a:ext cx="0" cy="0"/>
          <a:chOff x="0" y="0"/>
          <a:chExt cx="0" cy="0"/>
        </a:xfrm>
      </p:grpSpPr>
      <p:sp>
        <p:nvSpPr>
          <p:cNvPr id="12" name="Content Placeholder 5"/>
          <p:cNvSpPr>
            <a:spLocks noGrp="1"/>
          </p:cNvSpPr>
          <p:nvPr>
            <p:ph sz="quarter" idx="25" hasCustomPrompt="1"/>
          </p:nvPr>
        </p:nvSpPr>
        <p:spPr>
          <a:xfrm>
            <a:off x="8227896" y="1810750"/>
            <a:ext cx="3378693" cy="4271963"/>
          </a:xfrm>
        </p:spPr>
        <p:txBody>
          <a:bodyPr/>
          <a:lstStyle>
            <a:lvl1pPr>
              <a:defRPr sz="1800"/>
            </a:lvl1pPr>
            <a:lvl2pPr>
              <a:defRPr sz="1800"/>
            </a:lvl2pPr>
            <a:lvl3pPr>
              <a:defRPr sz="1600"/>
            </a:lvl3pPr>
            <a:lvl4pPr>
              <a:defRPr sz="1600"/>
            </a:lvl4pPr>
            <a:lvl5pPr>
              <a:defRPr sz="14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13" name="Content Placeholder 15"/>
          <p:cNvSpPr>
            <a:spLocks noGrp="1"/>
          </p:cNvSpPr>
          <p:nvPr>
            <p:ph sz="quarter" idx="26" hasCustomPrompt="1"/>
          </p:nvPr>
        </p:nvSpPr>
        <p:spPr>
          <a:xfrm>
            <a:off x="597384" y="1905002"/>
            <a:ext cx="7240441" cy="4178300"/>
          </a:xfrm>
          <a:prstGeom prst="rect">
            <a:avLst/>
          </a:prstGeom>
        </p:spPr>
        <p:txBody>
          <a:bodyPr/>
          <a:lstStyle>
            <a:lvl1pPr>
              <a:defRPr sz="2000" b="1" baseline="0">
                <a:solidFill>
                  <a:schemeClr val="bg1">
                    <a:lumMod val="85000"/>
                  </a:schemeClr>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smtClean="0"/>
              <a:t>Click on an icon to insert charts, tables and images</a:t>
            </a:r>
          </a:p>
        </p:txBody>
      </p:sp>
      <p:sp>
        <p:nvSpPr>
          <p:cNvPr id="8" name="Text Placeholder 5"/>
          <p:cNvSpPr>
            <a:spLocks noGrp="1"/>
          </p:cNvSpPr>
          <p:nvPr>
            <p:ph type="body" sz="quarter" idx="16" hasCustomPrompt="1"/>
          </p:nvPr>
        </p:nvSpPr>
        <p:spPr>
          <a:xfrm>
            <a:off x="501173" y="787384"/>
            <a:ext cx="11105416"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smtClean="0"/>
              <a:t>Click to add a subtitle</a:t>
            </a:r>
          </a:p>
        </p:txBody>
      </p:sp>
      <p:sp>
        <p:nvSpPr>
          <p:cNvPr id="3" name="Title 2"/>
          <p:cNvSpPr>
            <a:spLocks noGrp="1"/>
          </p:cNvSpPr>
          <p:nvPr>
            <p:ph type="title" hasCustomPrompt="1"/>
          </p:nvPr>
        </p:nvSpPr>
        <p:spPr/>
        <p:txBody>
          <a:bodyPr/>
          <a:lstStyle/>
          <a:p>
            <a:r>
              <a:rPr lang="en-US" dirty="0" smtClean="0"/>
              <a:t>Click to add a title</a:t>
            </a:r>
            <a:endParaRPr lang="en-US" dirty="0"/>
          </a:p>
        </p:txBody>
      </p:sp>
    </p:spTree>
    <p:extLst>
      <p:ext uri="{BB962C8B-B14F-4D97-AF65-F5344CB8AC3E}">
        <p14:creationId xmlns:p14="http://schemas.microsoft.com/office/powerpoint/2010/main" val="1949729845"/>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 t="30615" r="-217" b="1"/>
          <a:stretch/>
        </p:blipFill>
        <p:spPr>
          <a:xfrm>
            <a:off x="2" y="996913"/>
            <a:ext cx="8521723" cy="5899912"/>
          </a:xfrm>
          <a:prstGeom prst="rect">
            <a:avLst/>
          </a:prstGeom>
        </p:spPr>
      </p:pic>
      <p:sp>
        <p:nvSpPr>
          <p:cNvPr id="10"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bg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smtClean="0"/>
              <a:t>Click to add an author</a:t>
            </a:r>
          </a:p>
        </p:txBody>
      </p:sp>
      <p:sp>
        <p:nvSpPr>
          <p:cNvPr id="11"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bg1"/>
                </a:solidFill>
                <a:latin typeface="+mn-lt"/>
              </a:defRPr>
            </a:lvl1pPr>
          </a:lstStyle>
          <a:p>
            <a:fld id="{AE18710C-EBF1-124A-802A-A16BBA9EB32E}" type="datetime4">
              <a:rPr lang="en-US" smtClean="0"/>
              <a:pPr/>
              <a:t>January 17, 2017</a:t>
            </a:fld>
            <a:endParaRPr lang="en-US" dirty="0"/>
          </a:p>
        </p:txBody>
      </p:sp>
      <p:sp>
        <p:nvSpPr>
          <p:cNvPr id="13"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bg1"/>
                </a:solidFill>
                <a:latin typeface="+mj-lt"/>
              </a:defRPr>
            </a:lvl1pPr>
          </a:lstStyle>
          <a:p>
            <a:r>
              <a:rPr lang="en-US" dirty="0" smtClean="0"/>
              <a:t>Click to add a title</a:t>
            </a:r>
            <a:endParaRPr lang="en-US" dirty="0"/>
          </a:p>
        </p:txBody>
      </p:sp>
      <p:pic>
        <p:nvPicPr>
          <p:cNvPr id="7" name="Picture 6" descr="Cornerstone_2016_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523" y="310458"/>
            <a:ext cx="10169817" cy="330200"/>
          </a:xfrm>
          <a:prstGeom prst="rect">
            <a:avLst/>
          </a:prstGeom>
        </p:spPr>
      </p:pic>
    </p:spTree>
    <p:extLst>
      <p:ext uri="{BB962C8B-B14F-4D97-AF65-F5344CB8AC3E}">
        <p14:creationId xmlns:p14="http://schemas.microsoft.com/office/powerpoint/2010/main" val="358407582"/>
      </p:ext>
    </p:extLst>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smtClean="0"/>
              <a:t>Click to add a title</a:t>
            </a:r>
            <a:endParaRPr lang="en-US" dirty="0"/>
          </a:p>
        </p:txBody>
      </p:sp>
      <p:sp>
        <p:nvSpPr>
          <p:cNvPr id="5" name="Text Placeholder 4"/>
          <p:cNvSpPr>
            <a:spLocks noGrp="1"/>
          </p:cNvSpPr>
          <p:nvPr>
            <p:ph type="body" sz="quarter" idx="19" hasCustomPrompt="1"/>
          </p:nvPr>
        </p:nvSpPr>
        <p:spPr>
          <a:xfrm>
            <a:off x="501174" y="1787528"/>
            <a:ext cx="11105418" cy="4270375"/>
          </a:xfrm>
        </p:spPr>
        <p:txBody>
          <a:bodyPr>
            <a:normAutofit/>
          </a:bodyPr>
          <a:lstStyle>
            <a:lvl1pPr>
              <a:defRPr sz="2600">
                <a:solidFill>
                  <a:schemeClr val="bg1"/>
                </a:solidFill>
              </a:defRPr>
            </a:lvl1pPr>
            <a:lvl2pPr>
              <a:defRPr sz="2600" baseline="0">
                <a:solidFill>
                  <a:schemeClr val="bg1"/>
                </a:solidFill>
              </a:defRPr>
            </a:lvl2pPr>
            <a:lvl3pPr>
              <a:defRPr sz="2200">
                <a:solidFill>
                  <a:schemeClr val="bg1"/>
                </a:solidFill>
              </a:defRPr>
            </a:lvl3pPr>
            <a:lvl4pPr>
              <a:defRPr>
                <a:solidFill>
                  <a:schemeClr val="bg1"/>
                </a:solidFill>
              </a:defRPr>
            </a:lvl4pPr>
            <a:lvl5pPr>
              <a:defRPr>
                <a:solidFill>
                  <a:schemeClr val="bg1"/>
                </a:solidFill>
              </a:defRPr>
            </a:lvl5pPr>
          </a:lstStyle>
          <a:p>
            <a:pPr lvl="0"/>
            <a:r>
              <a:rPr lang="en-US" dirty="0" smtClean="0"/>
              <a:t>Click to add agenda items</a:t>
            </a:r>
          </a:p>
          <a:p>
            <a:pPr lvl="1"/>
            <a:r>
              <a:rPr lang="en-US" dirty="0" smtClean="0"/>
              <a:t>Use paragraph spacing before to fit fewer or more items</a:t>
            </a:r>
          </a:p>
          <a:p>
            <a:pPr lvl="2"/>
            <a:r>
              <a:rPr lang="en-US" dirty="0" smtClean="0"/>
              <a:t>Use paragraph indents to nest subtopics</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56535342"/>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Title 1">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554467" y="2301346"/>
            <a:ext cx="11107120" cy="1837102"/>
          </a:xfrm>
        </p:spPr>
        <p:txBody>
          <a:bodyPr anchor="ctr"/>
          <a:lstStyle>
            <a:lvl1pPr marL="0" algn="ctr">
              <a:buClrTx/>
              <a:buFontTx/>
              <a:buNone/>
              <a:defRPr sz="7000">
                <a:solidFill>
                  <a:schemeClr val="tx1"/>
                </a:solidFill>
              </a:defRPr>
            </a:lvl1pPr>
            <a:lvl2pPr marL="0" algn="ctr">
              <a:buClrTx/>
              <a:buFontTx/>
              <a:buNone/>
              <a:defRPr sz="3200">
                <a:solidFill>
                  <a:schemeClr val="tx1"/>
                </a:solidFill>
              </a:defRPr>
            </a:lvl2pPr>
            <a:lvl3pPr marL="274320" indent="-274320" algn="ctr">
              <a:buClrTx/>
              <a:buFont typeface="Lucida Grande"/>
              <a:buChar char="–"/>
              <a:defRPr sz="2800">
                <a:solidFill>
                  <a:schemeClr val="tx1"/>
                </a:solidFill>
              </a:defRPr>
            </a:lvl3pPr>
            <a:lvl4pPr marL="0" indent="0" algn="ctr">
              <a:buClrTx/>
              <a:buFontTx/>
              <a:buNone/>
              <a:defRPr sz="2800">
                <a:solidFill>
                  <a:schemeClr val="tx1"/>
                </a:solidFill>
              </a:defRPr>
            </a:lvl4pPr>
            <a:lvl5pPr marL="0" algn="ctr">
              <a:buClrTx/>
              <a:buFontTx/>
              <a:buNone/>
              <a:defRPr sz="2000">
                <a:solidFill>
                  <a:schemeClr val="tx1"/>
                </a:solidFill>
              </a:defRPr>
            </a:lvl5pPr>
          </a:lstStyle>
          <a:p>
            <a:pPr lvl="0"/>
            <a:r>
              <a:rPr lang="en-US" dirty="0" smtClean="0"/>
              <a:t>Click to add section title or quote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8514708"/>
      </p:ext>
    </p:extLst>
  </p:cSld>
  <p:clrMapOvr>
    <a:masterClrMapping/>
  </p:clrMapOvr>
  <p:transition>
    <p:wipe dir="r"/>
  </p:transition>
  <p:hf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Title 2">
    <p:bg>
      <p:bgPr>
        <a:solidFill>
          <a:schemeClr val="accent1"/>
        </a:solid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554467" y="2301346"/>
            <a:ext cx="11107120"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smtClean="0"/>
              <a:t>Click to add section title or quote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5845876"/>
      </p:ext>
    </p:extLst>
  </p:cSld>
  <p:clrMapOvr>
    <a:masterClrMapping/>
  </p:clrMapOvr>
  <p:transition>
    <p:wipe dir="r"/>
  </p:transition>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Title 3">
    <p:spTree>
      <p:nvGrpSpPr>
        <p:cNvPr id="1" name=""/>
        <p:cNvGrpSpPr/>
        <p:nvPr/>
      </p:nvGrpSpPr>
      <p:grpSpPr>
        <a:xfrm>
          <a:off x="0" y="0"/>
          <a:ext cx="0" cy="0"/>
          <a:chOff x="0" y="0"/>
          <a:chExt cx="0" cy="0"/>
        </a:xfrm>
      </p:grpSpPr>
      <p:sp>
        <p:nvSpPr>
          <p:cNvPr id="4" name="Text Placeholder 9"/>
          <p:cNvSpPr>
            <a:spLocks noGrp="1"/>
          </p:cNvSpPr>
          <p:nvPr>
            <p:ph type="body" sz="quarter" idx="15" hasCustomPrompt="1"/>
          </p:nvPr>
        </p:nvSpPr>
        <p:spPr>
          <a:xfrm>
            <a:off x="711444" y="2360542"/>
            <a:ext cx="10849203" cy="1938974"/>
          </a:xfrm>
        </p:spPr>
        <p:txBody>
          <a:bodyPr numCol="2" spcCol="914400" anchor="ctr"/>
          <a:lstStyle>
            <a:lvl1pPr>
              <a:lnSpc>
                <a:spcPct val="95000"/>
              </a:lnSpc>
              <a:defRPr sz="4000" baseline="0">
                <a:solidFill>
                  <a:schemeClr val="tx1"/>
                </a:solidFill>
              </a:defRPr>
            </a:lvl1pPr>
            <a:lvl2pPr>
              <a:lnSpc>
                <a:spcPct val="95000"/>
              </a:lnSpc>
              <a:defRPr sz="3200" baseline="0">
                <a:solidFill>
                  <a:schemeClr val="tx1"/>
                </a:solidFill>
              </a:defRPr>
            </a:lvl2pPr>
            <a:lvl3pPr marL="274320" indent="-274320">
              <a:lnSpc>
                <a:spcPct val="95000"/>
              </a:lnSpc>
              <a:buClrTx/>
              <a:buSzPct val="100000"/>
              <a:buFont typeface="Lucida Grande"/>
              <a:buChar char="–"/>
              <a:defRPr sz="2000" b="1" i="0">
                <a:solidFill>
                  <a:schemeClr val="tx1"/>
                </a:solidFill>
              </a:defRPr>
            </a:lvl3pPr>
            <a:lvl4pPr marL="274320" indent="0">
              <a:lnSpc>
                <a:spcPct val="95000"/>
              </a:lnSpc>
              <a:spcBef>
                <a:spcPts val="0"/>
              </a:spcBef>
              <a:buFontTx/>
              <a:buNone/>
              <a:defRPr sz="1800">
                <a:solidFill>
                  <a:schemeClr val="tx1"/>
                </a:solidFill>
              </a:defRPr>
            </a:lvl4pPr>
            <a:lvl5pPr marL="274320">
              <a:lnSpc>
                <a:spcPct val="95000"/>
              </a:lnSpc>
              <a:defRPr sz="1800" b="0" i="0">
                <a:solidFill>
                  <a:schemeClr val="tx1"/>
                </a:solidFill>
              </a:defRPr>
            </a:lvl5pPr>
          </a:lstStyle>
          <a:p>
            <a:pPr lvl="0"/>
            <a:r>
              <a:rPr lang="en-US" dirty="0" smtClean="0"/>
              <a:t>Click to add a section title or quote	</a:t>
            </a:r>
          </a:p>
          <a:p>
            <a:pPr lvl="0"/>
            <a:r>
              <a:rPr lang="en-US" dirty="0" smtClean="0"/>
              <a:t>Click to add a second section title or quote</a:t>
            </a:r>
          </a:p>
        </p:txBody>
      </p:sp>
    </p:spTree>
    <p:extLst>
      <p:ext uri="{BB962C8B-B14F-4D97-AF65-F5344CB8AC3E}">
        <p14:creationId xmlns:p14="http://schemas.microsoft.com/office/powerpoint/2010/main" val="1340752060"/>
      </p:ext>
    </p:extLst>
  </p:cSld>
  <p:clrMapOvr>
    <a:masterClrMapping/>
  </p:clrMapOvr>
  <p:transition>
    <p:wipe dir="r"/>
  </p:transition>
  <p:hf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Title 4">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451" t="14176" r="41694" b="14995"/>
          <a:stretch/>
        </p:blipFill>
        <p:spPr>
          <a:xfrm rot="5400000">
            <a:off x="2598385" y="-2699413"/>
            <a:ext cx="6945465" cy="12344276"/>
          </a:xfrm>
          <a:prstGeom prst="rect">
            <a:avLst/>
          </a:prstGeom>
        </p:spPr>
      </p:pic>
      <p:sp>
        <p:nvSpPr>
          <p:cNvPr id="6" name="Text Placeholder 3"/>
          <p:cNvSpPr>
            <a:spLocks noGrp="1"/>
          </p:cNvSpPr>
          <p:nvPr>
            <p:ph type="body" sz="quarter" idx="10" hasCustomPrompt="1"/>
          </p:nvPr>
        </p:nvSpPr>
        <p:spPr>
          <a:xfrm>
            <a:off x="554467" y="2301346"/>
            <a:ext cx="11107120"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smtClean="0"/>
              <a:t>Click to add section title or quote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3964449"/>
      </p:ext>
    </p:extLst>
  </p:cSld>
  <p:clrMapOvr>
    <a:masterClrMapping/>
  </p:clrMapOvr>
  <p:transition>
    <p:wipe dir="r"/>
  </p:transition>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Title 5">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0" t="18593" r="19161" b="36409"/>
          <a:stretch/>
        </p:blipFill>
        <p:spPr>
          <a:xfrm>
            <a:off x="-50798" y="-2"/>
            <a:ext cx="12354557" cy="6922390"/>
          </a:xfrm>
          <a:prstGeom prst="rect">
            <a:avLst/>
          </a:prstGeom>
        </p:spPr>
      </p:pic>
      <p:sp>
        <p:nvSpPr>
          <p:cNvPr id="6" name="Text Placeholder 3"/>
          <p:cNvSpPr>
            <a:spLocks noGrp="1"/>
          </p:cNvSpPr>
          <p:nvPr>
            <p:ph type="body" sz="quarter" idx="10" hasCustomPrompt="1"/>
          </p:nvPr>
        </p:nvSpPr>
        <p:spPr>
          <a:xfrm>
            <a:off x="554467" y="2301346"/>
            <a:ext cx="11107120"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smtClean="0"/>
              <a:t>Click to add section title or quote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3647620"/>
      </p:ext>
    </p:extLst>
  </p:cSld>
  <p:clrMapOvr>
    <a:masterClrMapping/>
  </p:clrMapOvr>
  <p:transition>
    <p:wipe dir="r"/>
  </p:transition>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Title 6">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64621" r="37237" b="1"/>
          <a:stretch/>
        </p:blipFill>
        <p:spPr>
          <a:xfrm>
            <a:off x="-27216" y="0"/>
            <a:ext cx="12279003" cy="6921862"/>
          </a:xfrm>
          <a:prstGeom prst="rect">
            <a:avLst/>
          </a:prstGeom>
          <a:noFill/>
          <a:ln>
            <a:noFill/>
          </a:ln>
        </p:spPr>
      </p:pic>
      <p:sp>
        <p:nvSpPr>
          <p:cNvPr id="6" name="Text Placeholder 3"/>
          <p:cNvSpPr>
            <a:spLocks noGrp="1"/>
          </p:cNvSpPr>
          <p:nvPr>
            <p:ph type="body" sz="quarter" idx="10" hasCustomPrompt="1"/>
          </p:nvPr>
        </p:nvSpPr>
        <p:spPr>
          <a:xfrm>
            <a:off x="554467" y="2301346"/>
            <a:ext cx="11107120"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smtClean="0"/>
              <a:t>Click to add section title or quote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01197756"/>
      </p:ext>
    </p:extLst>
  </p:cSld>
  <p:clrMapOvr>
    <a:masterClrMapping/>
  </p:clrMapOvr>
  <p:transition>
    <p:wipe dir="r"/>
  </p:transition>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Title Photo">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0" y="0"/>
            <a:ext cx="12188825" cy="6858000"/>
          </a:xfrm>
        </p:spPr>
        <p:txBody>
          <a:bodyPr lIns="457200" tIns="457200" rIns="457200" bIns="457200"/>
          <a:lstStyle>
            <a:lvl1pPr>
              <a:defRPr>
                <a:solidFill>
                  <a:schemeClr val="bg1">
                    <a:lumMod val="85000"/>
                  </a:schemeClr>
                </a:solidFill>
              </a:defRPr>
            </a:lvl1pPr>
          </a:lstStyle>
          <a:p>
            <a:pPr lvl="0"/>
            <a:r>
              <a:rPr lang="en-US" dirty="0" smtClean="0"/>
              <a:t>Click into background to insert charts, tables and images</a:t>
            </a:r>
          </a:p>
        </p:txBody>
      </p:sp>
      <p:sp>
        <p:nvSpPr>
          <p:cNvPr id="5" name="Text Placeholder 9"/>
          <p:cNvSpPr>
            <a:spLocks noGrp="1"/>
          </p:cNvSpPr>
          <p:nvPr>
            <p:ph type="body" sz="quarter" idx="15" hasCustomPrompt="1"/>
          </p:nvPr>
        </p:nvSpPr>
        <p:spPr>
          <a:xfrm>
            <a:off x="0" y="2680679"/>
            <a:ext cx="12188825" cy="1190069"/>
          </a:xfrm>
          <a:solidFill>
            <a:schemeClr val="bg1"/>
          </a:solidFill>
        </p:spPr>
        <p:txBody>
          <a:bodyPr wrap="square" lIns="457200" tIns="228600" rIns="457200" bIns="365760" anchor="ctr">
            <a:spAutoFit/>
          </a:bodyPr>
          <a:lstStyle>
            <a:lvl1pPr marL="0" indent="-137160" algn="ctr">
              <a:lnSpc>
                <a:spcPct val="95000"/>
              </a:lnSpc>
              <a:spcBef>
                <a:spcPts val="400"/>
              </a:spcBef>
              <a:spcAft>
                <a:spcPts val="400"/>
              </a:spcAft>
              <a:buFontTx/>
              <a:buNone/>
              <a:defRPr sz="4000" baseline="0">
                <a:solidFill>
                  <a:schemeClr val="tx1"/>
                </a:solidFill>
              </a:defRPr>
            </a:lvl1pPr>
            <a:lvl2pPr marL="0" indent="-137160" algn="ctr">
              <a:lnSpc>
                <a:spcPct val="95000"/>
              </a:lnSpc>
              <a:spcBef>
                <a:spcPts val="400"/>
              </a:spcBef>
              <a:spcAft>
                <a:spcPts val="400"/>
              </a:spcAft>
              <a:defRPr sz="3200" baseline="0">
                <a:solidFill>
                  <a:schemeClr val="tx1"/>
                </a:solidFill>
              </a:defRPr>
            </a:lvl2pPr>
            <a:lvl3pPr marL="0" indent="0" algn="ctr">
              <a:lnSpc>
                <a:spcPct val="95000"/>
              </a:lnSpc>
              <a:spcBef>
                <a:spcPts val="400"/>
              </a:spcBef>
              <a:spcAft>
                <a:spcPts val="400"/>
              </a:spcAft>
              <a:buClrTx/>
              <a:buSzPct val="100000"/>
              <a:buFont typeface="Lucida Grande"/>
              <a:buNone/>
              <a:defRPr sz="2000" b="1" i="0">
                <a:solidFill>
                  <a:schemeClr val="tx1"/>
                </a:solidFill>
              </a:defRPr>
            </a:lvl3pPr>
            <a:lvl4pPr marL="0" indent="-137160" algn="ctr">
              <a:lnSpc>
                <a:spcPct val="95000"/>
              </a:lnSpc>
              <a:spcBef>
                <a:spcPts val="400"/>
              </a:spcBef>
              <a:spcAft>
                <a:spcPts val="400"/>
              </a:spcAft>
              <a:buFontTx/>
              <a:buNone/>
              <a:defRPr sz="1800">
                <a:solidFill>
                  <a:schemeClr val="tx1"/>
                </a:solidFill>
              </a:defRPr>
            </a:lvl4pPr>
            <a:lvl5pPr marL="0" indent="-137160" algn="ctr">
              <a:lnSpc>
                <a:spcPct val="95000"/>
              </a:lnSpc>
              <a:spcBef>
                <a:spcPts val="400"/>
              </a:spcBef>
              <a:spcAft>
                <a:spcPts val="400"/>
              </a:spcAft>
              <a:defRPr sz="1800" b="0" i="0">
                <a:solidFill>
                  <a:schemeClr val="tx1"/>
                </a:solidFill>
              </a:defRPr>
            </a:lvl5pPr>
            <a:lvl6pPr marL="0" indent="0" algn="ctr">
              <a:lnSpc>
                <a:spcPct val="95000"/>
              </a:lnSpc>
              <a:spcBef>
                <a:spcPts val="400"/>
              </a:spcBef>
              <a:spcAft>
                <a:spcPts val="400"/>
              </a:spcAft>
              <a:buNone/>
              <a:defRPr/>
            </a:lvl6pPr>
          </a:lstStyle>
          <a:p>
            <a:pPr lvl="0"/>
            <a:r>
              <a:rPr lang="en-US" dirty="0" smtClean="0"/>
              <a:t>Click to add a section title or quote</a:t>
            </a:r>
          </a:p>
        </p:txBody>
      </p:sp>
    </p:spTree>
    <p:extLst>
      <p:ext uri="{BB962C8B-B14F-4D97-AF65-F5344CB8AC3E}">
        <p14:creationId xmlns:p14="http://schemas.microsoft.com/office/powerpoint/2010/main" val="420125957"/>
      </p:ext>
    </p:extLst>
  </p:cSld>
  <p:clrMapOvr>
    <a:masterClrMapping/>
  </p:clrMapOvr>
  <p:transition>
    <p:wipe dir="r"/>
  </p:transition>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losing Layout">
    <p:bg>
      <p:bgPr>
        <a:solidFill>
          <a:srgbClr val="ECEEF1"/>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1406530" y="2450008"/>
            <a:ext cx="9339594" cy="1144902"/>
          </a:xfrm>
          <a:prstGeom prst="rect">
            <a:avLst/>
          </a:prstGeom>
          <a:noFill/>
          <a:ln>
            <a:noFill/>
          </a:ln>
        </p:spPr>
        <p:txBody>
          <a:bodyPr lIns="91425" tIns="91425" rIns="91425" bIns="91425" anchor="ctr" anchorCtr="0"/>
          <a:lstStyle>
            <a:lvl1pPr marL="0" marR="0" lvl="0" indent="0" algn="ctr" rtl="0">
              <a:lnSpc>
                <a:spcPct val="95000"/>
              </a:lnSpc>
              <a:spcBef>
                <a:spcPts val="1798"/>
              </a:spcBef>
              <a:buClr>
                <a:schemeClr val="accent1"/>
              </a:buClr>
              <a:buFont typeface="Arial"/>
              <a:buNone/>
              <a:defRPr sz="7200" b="0" i="0" u="none" strike="noStrike" cap="none">
                <a:solidFill>
                  <a:schemeClr val="accent1"/>
                </a:solidFill>
                <a:latin typeface="Arial"/>
                <a:ea typeface="Arial"/>
                <a:cs typeface="Arial"/>
                <a:sym typeface="Arial"/>
              </a:defRPr>
            </a:lvl1pPr>
            <a:lvl2pPr marL="0" marR="0" lvl="1" indent="0" algn="l" rtl="0">
              <a:lnSpc>
                <a:spcPct val="95000"/>
              </a:lnSpc>
              <a:spcBef>
                <a:spcPts val="400"/>
              </a:spcBef>
              <a:spcAft>
                <a:spcPts val="400"/>
              </a:spcAft>
              <a:buClr>
                <a:schemeClr val="dk1"/>
              </a:buClr>
              <a:buFont typeface="Arial"/>
              <a:buNone/>
              <a:defRPr sz="3198" b="0" i="0" u="none" strike="noStrike" cap="none">
                <a:solidFill>
                  <a:schemeClr val="dk1"/>
                </a:solidFill>
                <a:latin typeface="Arial"/>
                <a:ea typeface="Arial"/>
                <a:cs typeface="Arial"/>
                <a:sym typeface="Arial"/>
              </a:defRPr>
            </a:lvl2pPr>
            <a:lvl3pPr marL="274156" marR="0" lvl="2" indent="-147282" algn="l" rtl="0">
              <a:lnSpc>
                <a:spcPct val="95000"/>
              </a:lnSpc>
              <a:spcBef>
                <a:spcPts val="400"/>
              </a:spcBef>
              <a:spcAft>
                <a:spcPts val="400"/>
              </a:spcAft>
              <a:buClr>
                <a:schemeClr val="dk1"/>
              </a:buClr>
              <a:buSzPct val="99899"/>
              <a:buFont typeface="Merriweather Sans"/>
              <a:buChar char="–"/>
              <a:defRPr sz="1998" b="1" i="0" u="none" strike="noStrike" cap="none">
                <a:solidFill>
                  <a:schemeClr val="dk1"/>
                </a:solidFill>
                <a:latin typeface="Arial"/>
                <a:ea typeface="Arial"/>
                <a:cs typeface="Arial"/>
                <a:sym typeface="Arial"/>
              </a:defRPr>
            </a:lvl3pPr>
            <a:lvl4pPr marL="274156" marR="0" lvl="3" indent="-7455" algn="l" rtl="0">
              <a:lnSpc>
                <a:spcPct val="95000"/>
              </a:lnSpc>
              <a:spcBef>
                <a:spcPts val="0"/>
              </a:spcBef>
              <a:spcAft>
                <a:spcPts val="400"/>
              </a:spcAft>
              <a:buClr>
                <a:schemeClr val="dk1"/>
              </a:buClr>
              <a:buFont typeface="Merriweather Sans"/>
              <a:buNone/>
              <a:defRPr sz="1798" b="0" i="0" u="none" strike="noStrike" cap="none">
                <a:solidFill>
                  <a:schemeClr val="dk1"/>
                </a:solidFill>
                <a:latin typeface="Arial"/>
                <a:ea typeface="Arial"/>
                <a:cs typeface="Arial"/>
                <a:sym typeface="Arial"/>
              </a:defRPr>
            </a:lvl4pPr>
            <a:lvl5pPr marL="274156" marR="0" lvl="4" indent="-7455" algn="l" rtl="0">
              <a:lnSpc>
                <a:spcPct val="95000"/>
              </a:lnSpc>
              <a:spcBef>
                <a:spcPts val="400"/>
              </a:spcBef>
              <a:spcAft>
                <a:spcPts val="400"/>
              </a:spcAft>
              <a:buClr>
                <a:schemeClr val="dk1"/>
              </a:buClr>
              <a:buFont typeface="Arial"/>
              <a:buNone/>
              <a:defRPr sz="1798" b="0" i="0" u="none" strike="noStrike" cap="none">
                <a:solidFill>
                  <a:schemeClr val="dk1"/>
                </a:solidFill>
                <a:latin typeface="Arial"/>
                <a:ea typeface="Arial"/>
                <a:cs typeface="Arial"/>
                <a:sym typeface="Arial"/>
              </a:defRPr>
            </a:lvl5pPr>
            <a:lvl6pPr marL="685388" marR="0" lvl="5" indent="-139288" algn="l" rtl="0">
              <a:lnSpc>
                <a:spcPct val="95000"/>
              </a:lnSpc>
              <a:spcBef>
                <a:spcPts val="400"/>
              </a:spcBef>
              <a:spcAft>
                <a:spcPts val="40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913852" marR="0" lvl="6" indent="-139151" algn="l" rtl="0">
              <a:lnSpc>
                <a:spcPct val="95000"/>
              </a:lnSpc>
              <a:spcBef>
                <a:spcPts val="400"/>
              </a:spcBef>
              <a:spcAft>
                <a:spcPts val="400"/>
              </a:spcAft>
              <a:buClr>
                <a:schemeClr val="dk1"/>
              </a:buClr>
              <a:buSzPct val="100000"/>
              <a:buFont typeface="Arial"/>
              <a:buChar char="•"/>
              <a:defRPr sz="1600" b="0" i="0" u="none" strike="noStrike" cap="none">
                <a:solidFill>
                  <a:schemeClr val="dk1"/>
                </a:solidFill>
                <a:latin typeface="Avenir"/>
                <a:ea typeface="Avenir"/>
                <a:cs typeface="Avenir"/>
                <a:sym typeface="Avenir"/>
              </a:defRPr>
            </a:lvl7pPr>
            <a:lvl8pPr marL="1142314" marR="0" lvl="7" indent="-139014" algn="l" rtl="0">
              <a:lnSpc>
                <a:spcPct val="95000"/>
              </a:lnSpc>
              <a:spcBef>
                <a:spcPts val="400"/>
              </a:spcBef>
              <a:spcAft>
                <a:spcPts val="400"/>
              </a:spcAft>
              <a:buClr>
                <a:schemeClr val="dk1"/>
              </a:buClr>
              <a:buSzPct val="100000"/>
              <a:buFont typeface="Arial"/>
              <a:buChar char="•"/>
              <a:defRPr sz="1600" b="0" i="0" u="none" strike="noStrike" cap="none">
                <a:solidFill>
                  <a:schemeClr val="dk1"/>
                </a:solidFill>
                <a:latin typeface="Avenir"/>
                <a:ea typeface="Avenir"/>
                <a:cs typeface="Avenir"/>
                <a:sym typeface="Avenir"/>
              </a:defRPr>
            </a:lvl8pPr>
            <a:lvl9pPr marL="1370778" marR="0" lvl="8" indent="-138877" algn="l" rtl="0">
              <a:lnSpc>
                <a:spcPct val="95000"/>
              </a:lnSpc>
              <a:spcBef>
                <a:spcPts val="400"/>
              </a:spcBef>
              <a:spcAft>
                <a:spcPts val="400"/>
              </a:spcAft>
              <a:buClr>
                <a:schemeClr val="dk1"/>
              </a:buClr>
              <a:buSzPct val="100000"/>
              <a:buFont typeface="Arial"/>
              <a:buChar char="•"/>
              <a:defRPr sz="1600" b="0" i="0" u="none" strike="noStrike" cap="none">
                <a:solidFill>
                  <a:schemeClr val="dk1"/>
                </a:solidFill>
                <a:latin typeface="Avenir"/>
                <a:ea typeface="Avenir"/>
                <a:cs typeface="Avenir"/>
                <a:sym typeface="Avenir"/>
              </a:defRPr>
            </a:lvl9pPr>
          </a:lstStyle>
          <a:p>
            <a:endParaRPr/>
          </a:p>
        </p:txBody>
      </p:sp>
      <p:pic>
        <p:nvPicPr>
          <p:cNvPr id="124" name="Shape 124"/>
          <p:cNvPicPr preferRelativeResize="0"/>
          <p:nvPr/>
        </p:nvPicPr>
        <p:blipFill rotWithShape="1">
          <a:blip r:embed="rId2">
            <a:alphaModFix/>
          </a:blip>
          <a:srcRect l="55437" t="22482" r="2713" b="34063"/>
          <a:stretch/>
        </p:blipFill>
        <p:spPr>
          <a:xfrm>
            <a:off x="0" y="0"/>
            <a:ext cx="12188824" cy="1784195"/>
          </a:xfrm>
          <a:prstGeom prst="rect">
            <a:avLst/>
          </a:prstGeom>
          <a:noFill/>
          <a:ln>
            <a:noFill/>
          </a:ln>
        </p:spPr>
      </p:pic>
    </p:spTree>
    <p:extLst>
      <p:ext uri="{BB962C8B-B14F-4D97-AF65-F5344CB8AC3E}">
        <p14:creationId xmlns:p14="http://schemas.microsoft.com/office/powerpoint/2010/main" val="403227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21" r="-1025" b="33052"/>
          <a:stretch/>
        </p:blipFill>
        <p:spPr>
          <a:xfrm>
            <a:off x="-43206" y="968375"/>
            <a:ext cx="8946287" cy="5921430"/>
          </a:xfrm>
          <a:prstGeom prst="rect">
            <a:avLst/>
          </a:prstGeom>
        </p:spPr>
      </p:pic>
      <p:sp>
        <p:nvSpPr>
          <p:cNvPr id="10"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bg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smtClean="0"/>
              <a:t>Click to add an author</a:t>
            </a:r>
          </a:p>
        </p:txBody>
      </p:sp>
      <p:sp>
        <p:nvSpPr>
          <p:cNvPr id="11"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bg1"/>
                </a:solidFill>
                <a:latin typeface="+mn-lt"/>
              </a:defRPr>
            </a:lvl1pPr>
          </a:lstStyle>
          <a:p>
            <a:fld id="{39CC06A5-50BA-DA4D-A114-7DE43209630B}" type="datetime4">
              <a:rPr lang="en-US" smtClean="0"/>
              <a:pPr/>
              <a:t>January 17, 2017</a:t>
            </a:fld>
            <a:endParaRPr lang="en-US" dirty="0"/>
          </a:p>
        </p:txBody>
      </p:sp>
      <p:sp>
        <p:nvSpPr>
          <p:cNvPr id="14"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bg1"/>
                </a:solidFill>
                <a:latin typeface="+mj-lt"/>
              </a:defRPr>
            </a:lvl1pPr>
          </a:lstStyle>
          <a:p>
            <a:r>
              <a:rPr lang="en-US" dirty="0" smtClean="0"/>
              <a:t>Click to add a title</a:t>
            </a:r>
            <a:endParaRPr lang="en-US" dirty="0"/>
          </a:p>
        </p:txBody>
      </p:sp>
      <p:pic>
        <p:nvPicPr>
          <p:cNvPr id="7" name="Picture 6" descr="Cornerstone_2016_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523" y="310458"/>
            <a:ext cx="10169817" cy="330200"/>
          </a:xfrm>
          <a:prstGeom prst="rect">
            <a:avLst/>
          </a:prstGeom>
        </p:spPr>
      </p:pic>
    </p:spTree>
    <p:extLst>
      <p:ext uri="{BB962C8B-B14F-4D97-AF65-F5344CB8AC3E}">
        <p14:creationId xmlns:p14="http://schemas.microsoft.com/office/powerpoint/2010/main" val="64600839"/>
      </p:ext>
    </p:extLst>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r="13050" b="16667"/>
          <a:stretch/>
        </p:blipFill>
        <p:spPr>
          <a:xfrm rot="5400000">
            <a:off x="-106163" y="2546952"/>
            <a:ext cx="4417181" cy="4233457"/>
          </a:xfrm>
          <a:prstGeom prst="rect">
            <a:avLst/>
          </a:prstGeom>
        </p:spPr>
      </p:pic>
      <p:sp>
        <p:nvSpPr>
          <p:cNvPr id="10"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tx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smtClean="0"/>
              <a:t>Click to add an author</a:t>
            </a:r>
          </a:p>
        </p:txBody>
      </p:sp>
      <p:sp>
        <p:nvSpPr>
          <p:cNvPr id="11"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39CC06A5-50BA-DA4D-A114-7DE43209630B}" type="datetime4">
              <a:rPr lang="en-US" smtClean="0"/>
              <a:pPr/>
              <a:t>January 17, 2017</a:t>
            </a:fld>
            <a:endParaRPr lang="en-US" dirty="0"/>
          </a:p>
        </p:txBody>
      </p:sp>
      <p:sp>
        <p:nvSpPr>
          <p:cNvPr id="13"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tx1"/>
                </a:solidFill>
                <a:latin typeface="+mj-lt"/>
              </a:defRPr>
            </a:lvl1pPr>
          </a:lstStyle>
          <a:p>
            <a:r>
              <a:rPr lang="en-US" dirty="0" smtClean="0"/>
              <a:t>Click to add a title</a:t>
            </a:r>
            <a:endParaRPr lang="en-US" dirty="0"/>
          </a:p>
        </p:txBody>
      </p:sp>
      <p:pic>
        <p:nvPicPr>
          <p:cNvPr id="7" name="Picture 6" descr="Cornerstone_2016_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523" y="310458"/>
            <a:ext cx="10169817" cy="330200"/>
          </a:xfrm>
          <a:prstGeom prst="rect">
            <a:avLst/>
          </a:prstGeom>
        </p:spPr>
      </p:pic>
    </p:spTree>
    <p:extLst>
      <p:ext uri="{BB962C8B-B14F-4D97-AF65-F5344CB8AC3E}">
        <p14:creationId xmlns:p14="http://schemas.microsoft.com/office/powerpoint/2010/main" val="1267059338"/>
      </p:ext>
    </p:extLst>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6145"/>
          <a:stretch/>
        </p:blipFill>
        <p:spPr>
          <a:xfrm>
            <a:off x="-9070" y="1469707"/>
            <a:ext cx="4013953" cy="5434975"/>
          </a:xfrm>
          <a:prstGeom prst="rect">
            <a:avLst/>
          </a:prstGeom>
        </p:spPr>
      </p:pic>
      <p:sp>
        <p:nvSpPr>
          <p:cNvPr id="10"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tx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smtClean="0"/>
              <a:t>Click to add an author</a:t>
            </a:r>
          </a:p>
        </p:txBody>
      </p:sp>
      <p:sp>
        <p:nvSpPr>
          <p:cNvPr id="11"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39CC06A5-50BA-DA4D-A114-7DE43209630B}" type="datetime4">
              <a:rPr lang="en-US" smtClean="0"/>
              <a:pPr/>
              <a:t>January 17, 2017</a:t>
            </a:fld>
            <a:endParaRPr lang="en-US" dirty="0"/>
          </a:p>
        </p:txBody>
      </p:sp>
      <p:sp>
        <p:nvSpPr>
          <p:cNvPr id="13"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tx1"/>
                </a:solidFill>
                <a:latin typeface="+mj-lt"/>
              </a:defRPr>
            </a:lvl1pPr>
          </a:lstStyle>
          <a:p>
            <a:r>
              <a:rPr lang="en-US" dirty="0" smtClean="0"/>
              <a:t>Click to add a title</a:t>
            </a:r>
            <a:endParaRPr lang="en-US" dirty="0"/>
          </a:p>
        </p:txBody>
      </p:sp>
      <p:pic>
        <p:nvPicPr>
          <p:cNvPr id="7" name="Picture 6" descr="Cornerstone_2016_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523" y="310458"/>
            <a:ext cx="10169817" cy="330200"/>
          </a:xfrm>
          <a:prstGeom prst="rect">
            <a:avLst/>
          </a:prstGeom>
        </p:spPr>
      </p:pic>
    </p:spTree>
    <p:extLst>
      <p:ext uri="{BB962C8B-B14F-4D97-AF65-F5344CB8AC3E}">
        <p14:creationId xmlns:p14="http://schemas.microsoft.com/office/powerpoint/2010/main" val="1018450114"/>
      </p:ext>
    </p:extLst>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 t="-180" r="-96"/>
          <a:stretch/>
        </p:blipFill>
        <p:spPr>
          <a:xfrm>
            <a:off x="-9072" y="2508426"/>
            <a:ext cx="4392362" cy="4396254"/>
          </a:xfrm>
          <a:prstGeom prst="rect">
            <a:avLst/>
          </a:prstGeom>
          <a:noFill/>
          <a:ln>
            <a:noFill/>
          </a:ln>
        </p:spPr>
      </p:pic>
      <p:sp>
        <p:nvSpPr>
          <p:cNvPr id="10"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tx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smtClean="0"/>
              <a:t>Click to add an author</a:t>
            </a:r>
          </a:p>
        </p:txBody>
      </p:sp>
      <p:sp>
        <p:nvSpPr>
          <p:cNvPr id="11"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39CC06A5-50BA-DA4D-A114-7DE43209630B}" type="datetime4">
              <a:rPr lang="en-US" smtClean="0"/>
              <a:pPr/>
              <a:t>January 17, 2017</a:t>
            </a:fld>
            <a:endParaRPr lang="en-US" dirty="0"/>
          </a:p>
        </p:txBody>
      </p:sp>
      <p:sp>
        <p:nvSpPr>
          <p:cNvPr id="13"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tx1"/>
                </a:solidFill>
                <a:latin typeface="+mj-lt"/>
              </a:defRPr>
            </a:lvl1pPr>
          </a:lstStyle>
          <a:p>
            <a:r>
              <a:rPr lang="en-US" dirty="0" smtClean="0"/>
              <a:t>Click to add a title</a:t>
            </a:r>
            <a:endParaRPr lang="en-US" dirty="0"/>
          </a:p>
        </p:txBody>
      </p:sp>
      <p:pic>
        <p:nvPicPr>
          <p:cNvPr id="7" name="Picture 6" descr="Cornerstone_2016_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523" y="310458"/>
            <a:ext cx="10169817" cy="330200"/>
          </a:xfrm>
          <a:prstGeom prst="rect">
            <a:avLst/>
          </a:prstGeom>
        </p:spPr>
      </p:pic>
    </p:spTree>
    <p:extLst>
      <p:ext uri="{BB962C8B-B14F-4D97-AF65-F5344CB8AC3E}">
        <p14:creationId xmlns:p14="http://schemas.microsoft.com/office/powerpoint/2010/main" val="1646399408"/>
      </p:ext>
    </p:extLst>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05866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add a title</a:t>
            </a:r>
            <a:endParaRPr lang="en-US" dirty="0"/>
          </a:p>
        </p:txBody>
      </p:sp>
    </p:spTree>
    <p:extLst>
      <p:ext uri="{BB962C8B-B14F-4D97-AF65-F5344CB8AC3E}">
        <p14:creationId xmlns:p14="http://schemas.microsoft.com/office/powerpoint/2010/main" val="1135027400"/>
      </p:ext>
    </p:extLst>
  </p:cSld>
  <p:clrMapOvr>
    <a:masterClrMapping/>
  </p:clrMapOvr>
  <p:transition>
    <p:wipe dir="r"/>
  </p:transition>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btitle Blank">
    <p:spTree>
      <p:nvGrpSpPr>
        <p:cNvPr id="1" name=""/>
        <p:cNvGrpSpPr/>
        <p:nvPr/>
      </p:nvGrpSpPr>
      <p:grpSpPr>
        <a:xfrm>
          <a:off x="0" y="0"/>
          <a:ext cx="0" cy="0"/>
          <a:chOff x="0" y="0"/>
          <a:chExt cx="0" cy="0"/>
        </a:xfrm>
      </p:grpSpPr>
      <p:sp>
        <p:nvSpPr>
          <p:cNvPr id="7" name="Text Placeholder 5"/>
          <p:cNvSpPr>
            <a:spLocks noGrp="1"/>
          </p:cNvSpPr>
          <p:nvPr>
            <p:ph type="body" sz="quarter" idx="16" hasCustomPrompt="1"/>
          </p:nvPr>
        </p:nvSpPr>
        <p:spPr>
          <a:xfrm>
            <a:off x="501173" y="787384"/>
            <a:ext cx="11105416" cy="457200"/>
          </a:xfrm>
          <a:prstGeom prst="rect">
            <a:avLst/>
          </a:prstGeom>
        </p:spPr>
        <p:txBody>
          <a:bodyPr>
            <a:noAutofit/>
          </a:bodyPr>
          <a:lstStyle>
            <a:lvl1pPr>
              <a:spcBef>
                <a:spcPts val="0"/>
              </a:spcBef>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smtClean="0"/>
              <a:t>Click to add a subtitle</a:t>
            </a:r>
          </a:p>
        </p:txBody>
      </p:sp>
      <p:sp>
        <p:nvSpPr>
          <p:cNvPr id="2" name="Title 1"/>
          <p:cNvSpPr>
            <a:spLocks noGrp="1"/>
          </p:cNvSpPr>
          <p:nvPr>
            <p:ph type="title" hasCustomPrompt="1"/>
          </p:nvPr>
        </p:nvSpPr>
        <p:spPr/>
        <p:txBody>
          <a:bodyPr/>
          <a:lstStyle/>
          <a:p>
            <a:r>
              <a:rPr lang="en-US" dirty="0" smtClean="0"/>
              <a:t>Click to add a title</a:t>
            </a:r>
            <a:endParaRPr lang="en-US" dirty="0"/>
          </a:p>
        </p:txBody>
      </p:sp>
    </p:spTree>
    <p:extLst>
      <p:ext uri="{BB962C8B-B14F-4D97-AF65-F5344CB8AC3E}">
        <p14:creationId xmlns:p14="http://schemas.microsoft.com/office/powerpoint/2010/main" val="308275499"/>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31"/>
            </p:custDataLst>
            <p:extLst>
              <p:ext uri="{D42A27DB-BD31-4B8C-83A1-F6EECF244321}">
                <p14:modId xmlns:p14="http://schemas.microsoft.com/office/powerpoint/2010/main" val="504223251"/>
              </p:ext>
            </p:extLst>
          </p:nvPr>
        </p:nvGraphicFramePr>
        <p:xfrm>
          <a:off x="1588" y="1594"/>
          <a:ext cx="1588" cy="1587"/>
        </p:xfrm>
        <a:graphic>
          <a:graphicData uri="http://schemas.openxmlformats.org/presentationml/2006/ole">
            <mc:AlternateContent xmlns:mc="http://schemas.openxmlformats.org/markup-compatibility/2006">
              <mc:Choice xmlns:v="urn:schemas-microsoft-com:vml" Requires="v">
                <p:oleObj spid="_x0000_s61475" name="think-cell Slide" r:id="rId32" imgW="216" imgH="216" progId="TCLayout.ActiveDocument.1">
                  <p:embed/>
                </p:oleObj>
              </mc:Choice>
              <mc:Fallback>
                <p:oleObj name="think-cell Slide" r:id="rId32" imgW="216" imgH="216" progId="TCLayout.ActiveDocument.1">
                  <p:embed/>
                  <p:pic>
                    <p:nvPicPr>
                      <p:cNvPr id="0" name=""/>
                      <p:cNvPicPr/>
                      <p:nvPr/>
                    </p:nvPicPr>
                    <p:blipFill>
                      <a:blip r:embed="rId33"/>
                      <a:stretch>
                        <a:fillRect/>
                      </a:stretch>
                    </p:blipFill>
                    <p:spPr>
                      <a:xfrm>
                        <a:off x="1588" y="1594"/>
                        <a:ext cx="1588" cy="1587"/>
                      </a:xfrm>
                      <a:prstGeom prst="rect">
                        <a:avLst/>
                      </a:prstGeom>
                    </p:spPr>
                  </p:pic>
                </p:oleObj>
              </mc:Fallback>
            </mc:AlternateContent>
          </a:graphicData>
        </a:graphic>
      </p:graphicFrame>
      <p:pic>
        <p:nvPicPr>
          <p:cNvPr id="3" name="Picture 2" descr="Intuit_2016_RGB.eps"/>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16603" y="6364952"/>
            <a:ext cx="740752" cy="363736"/>
          </a:xfrm>
          <a:prstGeom prst="rect">
            <a:avLst/>
          </a:prstGeom>
        </p:spPr>
      </p:pic>
      <p:sp>
        <p:nvSpPr>
          <p:cNvPr id="10" name="Footer Placeholder 2"/>
          <p:cNvSpPr txBox="1">
            <a:spLocks/>
          </p:cNvSpPr>
          <p:nvPr/>
        </p:nvSpPr>
        <p:spPr>
          <a:xfrm>
            <a:off x="8931174" y="6472372"/>
            <a:ext cx="2443655" cy="186456"/>
          </a:xfrm>
          <a:prstGeom prst="rect">
            <a:avLst/>
          </a:prstGeom>
        </p:spPr>
        <p:txBody>
          <a:bodyPr vert="horz" lIns="0" tIns="45711" rIns="0" bIns="45711" rtlCol="0" anchor="ctr" anchorCtr="0">
            <a:noAutofit/>
          </a:bodyPr>
          <a:lstStyle>
            <a:defPPr>
              <a:defRPr lang="en-US"/>
            </a:defPPr>
            <a:lvl1pPr marL="0" algn="r" defTabSz="457791" rtl="0" eaLnBrk="1" latinLnBrk="0" hangingPunct="1">
              <a:defRPr sz="700" b="0" kern="1200" cap="none">
                <a:solidFill>
                  <a:schemeClr val="tx1"/>
                </a:solidFill>
                <a:latin typeface="+mn-lt"/>
                <a:ea typeface="+mn-ea"/>
                <a:cs typeface="+mn-cs"/>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r>
              <a:rPr lang="en-US" sz="700" dirty="0" smtClean="0"/>
              <a:t>Intuit Confidential and Proprietary</a:t>
            </a:r>
          </a:p>
        </p:txBody>
      </p:sp>
      <p:sp>
        <p:nvSpPr>
          <p:cNvPr id="11" name="Slide Number Placeholder 4"/>
          <p:cNvSpPr txBox="1">
            <a:spLocks/>
          </p:cNvSpPr>
          <p:nvPr/>
        </p:nvSpPr>
        <p:spPr>
          <a:xfrm>
            <a:off x="11392636" y="6472377"/>
            <a:ext cx="358507" cy="187367"/>
          </a:xfrm>
          <a:prstGeom prst="rect">
            <a:avLst/>
          </a:prstGeom>
        </p:spPr>
        <p:txBody>
          <a:bodyPr vert="horz" lIns="91424" tIns="45711" rIns="91424" bIns="45711"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
        <p:nvSpPr>
          <p:cNvPr id="2" name="Text Placeholder 1"/>
          <p:cNvSpPr>
            <a:spLocks noGrp="1"/>
          </p:cNvSpPr>
          <p:nvPr>
            <p:ph type="body" idx="1"/>
          </p:nvPr>
        </p:nvSpPr>
        <p:spPr>
          <a:xfrm>
            <a:off x="501175" y="1828800"/>
            <a:ext cx="11107533" cy="4267200"/>
          </a:xfrm>
          <a:prstGeom prst="rect">
            <a:avLst/>
          </a:prstGeom>
        </p:spPr>
        <p:txBody>
          <a:bodyPr vert="horz" lIns="91424" tIns="45711" rIns="91424" bIns="45711" rtlCol="0">
            <a:noAutofit/>
          </a:bodyPr>
          <a:lstStyle/>
          <a:p>
            <a:pPr lvl="0"/>
            <a:r>
              <a:rPr lang="en-US" dirty="0" smtClean="0"/>
              <a:t>Click to add content</a:t>
            </a:r>
          </a:p>
          <a:p>
            <a:pPr lvl="1"/>
            <a:r>
              <a:rPr lang="en-US" dirty="0" smtClean="0"/>
              <a:t>Use the Increase/Decrease Indent control to select the second level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8" name="Title Placeholder 7"/>
          <p:cNvSpPr>
            <a:spLocks noGrp="1"/>
          </p:cNvSpPr>
          <p:nvPr>
            <p:ph type="title"/>
          </p:nvPr>
        </p:nvSpPr>
        <p:spPr>
          <a:xfrm>
            <a:off x="501174" y="314477"/>
            <a:ext cx="11105418" cy="546731"/>
          </a:xfrm>
          <a:prstGeom prst="rect">
            <a:avLst/>
          </a:prstGeom>
        </p:spPr>
        <p:txBody>
          <a:bodyPr vert="horz" wrap="none" lIns="91424" tIns="45711" rIns="91424" bIns="45711" rtlCol="0" anchor="t" anchorCtr="0">
            <a:noAutofit/>
          </a:bodyPr>
          <a:lstStyle/>
          <a:p>
            <a:r>
              <a:rPr lang="en-US" dirty="0" smtClean="0"/>
              <a:t>Click to add a title</a:t>
            </a:r>
            <a:endParaRPr lang="en-US" dirty="0"/>
          </a:p>
        </p:txBody>
      </p:sp>
    </p:spTree>
    <p:extLst>
      <p:ext uri="{BB962C8B-B14F-4D97-AF65-F5344CB8AC3E}">
        <p14:creationId xmlns:p14="http://schemas.microsoft.com/office/powerpoint/2010/main" val="84999158"/>
      </p:ext>
    </p:extLst>
  </p:cSld>
  <p:clrMap bg1="lt1" tx1="dk1" bg2="lt2" tx2="dk2" accent1="accent1" accent2="accent2" accent3="accent3" accent4="accent4" accent5="accent5" accent6="accent6" hlink="hlink" folHlink="folHlink"/>
  <p:sldLayoutIdLst>
    <p:sldLayoutId id="2147487725" r:id="rId1"/>
    <p:sldLayoutId id="2147487726" r:id="rId2"/>
    <p:sldLayoutId id="2147487727" r:id="rId3"/>
    <p:sldLayoutId id="2147487728" r:id="rId4"/>
    <p:sldLayoutId id="2147487729" r:id="rId5"/>
    <p:sldLayoutId id="2147487730" r:id="rId6"/>
    <p:sldLayoutId id="2147487731" r:id="rId7"/>
    <p:sldLayoutId id="2147487732" r:id="rId8"/>
    <p:sldLayoutId id="2147487733" r:id="rId9"/>
    <p:sldLayoutId id="2147487734" r:id="rId10"/>
    <p:sldLayoutId id="2147487735" r:id="rId11"/>
    <p:sldLayoutId id="2147487736" r:id="rId12"/>
    <p:sldLayoutId id="2147487737" r:id="rId13"/>
    <p:sldLayoutId id="2147487738" r:id="rId14"/>
    <p:sldLayoutId id="2147487739" r:id="rId15"/>
    <p:sldLayoutId id="2147487740" r:id="rId16"/>
    <p:sldLayoutId id="2147487741" r:id="rId17"/>
    <p:sldLayoutId id="2147487742" r:id="rId18"/>
    <p:sldLayoutId id="2147487743" r:id="rId19"/>
    <p:sldLayoutId id="2147487744" r:id="rId20"/>
    <p:sldLayoutId id="2147487745" r:id="rId21"/>
    <p:sldLayoutId id="2147487746" r:id="rId22"/>
    <p:sldLayoutId id="2147487747" r:id="rId23"/>
    <p:sldLayoutId id="2147487748" r:id="rId24"/>
    <p:sldLayoutId id="2147487749" r:id="rId25"/>
    <p:sldLayoutId id="2147487750" r:id="rId26"/>
    <p:sldLayoutId id="2147487751" r:id="rId27"/>
    <p:sldLayoutId id="2147487752" r:id="rId28"/>
  </p:sldLayoutIdLst>
  <p:transition>
    <p:wipe dir="r"/>
  </p:transition>
  <p:timing>
    <p:tnLst>
      <p:par>
        <p:cTn id="1" dur="indefinite" restart="never" nodeType="tmRoot"/>
      </p:par>
    </p:tnLst>
  </p:timing>
  <p:hf hdr="0"/>
  <p:txStyles>
    <p:titleStyle>
      <a:lvl1pPr algn="l" defTabSz="457039" rtl="0" eaLnBrk="1" latinLnBrk="0" hangingPunct="1">
        <a:lnSpc>
          <a:spcPct val="95000"/>
        </a:lnSpc>
        <a:spcBef>
          <a:spcPct val="0"/>
        </a:spcBef>
        <a:buNone/>
        <a:defRPr sz="3000" b="1" kern="1200" cap="none" spc="0" baseline="0">
          <a:solidFill>
            <a:schemeClr val="accent1"/>
          </a:solidFill>
          <a:latin typeface="+mj-lt"/>
          <a:ea typeface="+mj-ea"/>
          <a:cs typeface="+mj-cs"/>
        </a:defRPr>
      </a:lvl1pPr>
    </p:titleStyle>
    <p:bodyStyle>
      <a:lvl1pPr marL="0" indent="0" algn="l" defTabSz="457039" rtl="0" eaLnBrk="1" latinLnBrk="0" hangingPunct="1">
        <a:lnSpc>
          <a:spcPct val="95000"/>
        </a:lnSpc>
        <a:spcBef>
          <a:spcPts val="1800"/>
        </a:spcBef>
        <a:buFontTx/>
        <a:buNone/>
        <a:defRPr sz="2600" b="1" kern="1200" spc="0" baseline="0">
          <a:solidFill>
            <a:schemeClr val="tx1"/>
          </a:solidFill>
          <a:latin typeface="+mj-lt"/>
          <a:ea typeface="+mn-ea"/>
          <a:cs typeface="Avenir Next Demi Bold"/>
        </a:defRPr>
      </a:lvl1pPr>
      <a:lvl2pPr marL="0" indent="0" algn="l" defTabSz="457039" rtl="0" eaLnBrk="1" latinLnBrk="0" hangingPunct="1">
        <a:lnSpc>
          <a:spcPct val="95000"/>
        </a:lnSpc>
        <a:spcBef>
          <a:spcPts val="400"/>
        </a:spcBef>
        <a:spcAft>
          <a:spcPts val="400"/>
        </a:spcAft>
        <a:buClrTx/>
        <a:buSzPct val="90000"/>
        <a:buFontTx/>
        <a:buNone/>
        <a:defRPr sz="2600" kern="1200" spc="0" baseline="0">
          <a:solidFill>
            <a:schemeClr val="tx1"/>
          </a:solidFill>
          <a:latin typeface="+mn-lt"/>
          <a:ea typeface="+mn-ea"/>
          <a:cs typeface="+mn-cs"/>
        </a:defRPr>
      </a:lvl2pPr>
      <a:lvl3pPr marL="182880" indent="-182880" algn="l" defTabSz="457039" rtl="0" eaLnBrk="1" latinLnBrk="0" hangingPunct="1">
        <a:lnSpc>
          <a:spcPct val="95000"/>
        </a:lnSpc>
        <a:spcBef>
          <a:spcPts val="400"/>
        </a:spcBef>
        <a:spcAft>
          <a:spcPts val="400"/>
        </a:spcAft>
        <a:buClrTx/>
        <a:buSzPct val="90000"/>
        <a:buFont typeface="Arial"/>
        <a:buChar char="•"/>
        <a:defRPr sz="2200" i="0" kern="1200" spc="0" baseline="0">
          <a:solidFill>
            <a:schemeClr val="tx1"/>
          </a:solidFill>
          <a:latin typeface="+mn-lt"/>
          <a:ea typeface="+mn-ea"/>
          <a:cs typeface="+mn-cs"/>
        </a:defRPr>
      </a:lvl3pPr>
      <a:lvl4pPr marL="365760" indent="-182872" algn="l" defTabSz="457039" rtl="0" eaLnBrk="1" latinLnBrk="0" hangingPunct="1">
        <a:lnSpc>
          <a:spcPct val="95000"/>
        </a:lnSpc>
        <a:spcBef>
          <a:spcPts val="400"/>
        </a:spcBef>
        <a:spcAft>
          <a:spcPts val="400"/>
        </a:spcAft>
        <a:buClrTx/>
        <a:buSzPct val="100000"/>
        <a:buFont typeface="Lucida Grande"/>
        <a:buChar char="–"/>
        <a:defRPr sz="2000" b="0" i="0" kern="1200" spc="0">
          <a:solidFill>
            <a:schemeClr val="tx1"/>
          </a:solidFill>
          <a:latin typeface="+mn-lt"/>
          <a:ea typeface="+mn-ea"/>
          <a:cs typeface="+mn-cs"/>
        </a:defRPr>
      </a:lvl4pPr>
      <a:lvl5pPr marL="365760" indent="0" algn="l" defTabSz="457039" rtl="0" eaLnBrk="1" latinLnBrk="0" hangingPunct="1">
        <a:lnSpc>
          <a:spcPct val="95000"/>
        </a:lnSpc>
        <a:spcBef>
          <a:spcPts val="400"/>
        </a:spcBef>
        <a:spcAft>
          <a:spcPts val="400"/>
        </a:spcAft>
        <a:buClr>
          <a:schemeClr val="tx1"/>
        </a:buClr>
        <a:buSzPct val="90000"/>
        <a:buFontTx/>
        <a:buNone/>
        <a:defRPr sz="16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p:bodyStyle>
    <p:otherStyle>
      <a:defPPr>
        <a:defRPr lang="en-US"/>
      </a:defPPr>
      <a:lvl1pPr marL="0" algn="l" defTabSz="457039" rtl="0" eaLnBrk="1" latinLnBrk="0" hangingPunct="1">
        <a:defRPr sz="1900" kern="1200">
          <a:solidFill>
            <a:schemeClr val="tx1"/>
          </a:solidFill>
          <a:latin typeface="+mn-lt"/>
          <a:ea typeface="+mn-ea"/>
          <a:cs typeface="+mn-cs"/>
        </a:defRPr>
      </a:lvl1pPr>
      <a:lvl2pPr marL="457039" algn="l" defTabSz="457039" rtl="0" eaLnBrk="1" latinLnBrk="0" hangingPunct="1">
        <a:defRPr sz="1900" kern="1200">
          <a:solidFill>
            <a:schemeClr val="tx1"/>
          </a:solidFill>
          <a:latin typeface="+mn-lt"/>
          <a:ea typeface="+mn-ea"/>
          <a:cs typeface="+mn-cs"/>
        </a:defRPr>
      </a:lvl2pPr>
      <a:lvl3pPr marL="914077" algn="l" defTabSz="457039" rtl="0" eaLnBrk="1" latinLnBrk="0" hangingPunct="1">
        <a:defRPr sz="1900" kern="1200">
          <a:solidFill>
            <a:schemeClr val="tx1"/>
          </a:solidFill>
          <a:latin typeface="+mn-lt"/>
          <a:ea typeface="+mn-ea"/>
          <a:cs typeface="+mn-cs"/>
        </a:defRPr>
      </a:lvl3pPr>
      <a:lvl4pPr marL="1371116" algn="l" defTabSz="457039" rtl="0" eaLnBrk="1" latinLnBrk="0" hangingPunct="1">
        <a:defRPr sz="1900" kern="1200">
          <a:solidFill>
            <a:schemeClr val="tx1"/>
          </a:solidFill>
          <a:latin typeface="+mn-lt"/>
          <a:ea typeface="+mn-ea"/>
          <a:cs typeface="+mn-cs"/>
        </a:defRPr>
      </a:lvl4pPr>
      <a:lvl5pPr marL="1828155" algn="l" defTabSz="457039" rtl="0" eaLnBrk="1" latinLnBrk="0" hangingPunct="1">
        <a:defRPr sz="1900" kern="1200">
          <a:solidFill>
            <a:schemeClr val="tx1"/>
          </a:solidFill>
          <a:latin typeface="+mn-lt"/>
          <a:ea typeface="+mn-ea"/>
          <a:cs typeface="+mn-cs"/>
        </a:defRPr>
      </a:lvl5pPr>
      <a:lvl6pPr marL="2285195" algn="l" defTabSz="457039" rtl="0" eaLnBrk="1" latinLnBrk="0" hangingPunct="1">
        <a:defRPr sz="1900" kern="1200">
          <a:solidFill>
            <a:schemeClr val="tx1"/>
          </a:solidFill>
          <a:latin typeface="+mn-lt"/>
          <a:ea typeface="+mn-ea"/>
          <a:cs typeface="+mn-cs"/>
        </a:defRPr>
      </a:lvl6pPr>
      <a:lvl7pPr marL="2742233" algn="l" defTabSz="457039" rtl="0" eaLnBrk="1" latinLnBrk="0" hangingPunct="1">
        <a:defRPr sz="1900" kern="1200">
          <a:solidFill>
            <a:schemeClr val="tx1"/>
          </a:solidFill>
          <a:latin typeface="+mn-lt"/>
          <a:ea typeface="+mn-ea"/>
          <a:cs typeface="+mn-cs"/>
        </a:defRPr>
      </a:lvl7pPr>
      <a:lvl8pPr marL="3199272" algn="l" defTabSz="457039" rtl="0" eaLnBrk="1" latinLnBrk="0" hangingPunct="1">
        <a:defRPr sz="1900" kern="1200">
          <a:solidFill>
            <a:schemeClr val="tx1"/>
          </a:solidFill>
          <a:latin typeface="+mn-lt"/>
          <a:ea typeface="+mn-ea"/>
          <a:cs typeface="+mn-cs"/>
        </a:defRPr>
      </a:lvl8pPr>
      <a:lvl9pPr marL="3656312" algn="l" defTabSz="45703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tif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US" dirty="0" err="1" smtClean="0"/>
              <a:t>Lorin</a:t>
            </a:r>
            <a:r>
              <a:rPr lang="en-US" dirty="0" smtClean="0"/>
              <a:t> </a:t>
            </a:r>
            <a:r>
              <a:rPr lang="en-US" dirty="0" err="1" smtClean="0"/>
              <a:t>Alusic</a:t>
            </a:r>
            <a:endParaRPr lang="en-US" dirty="0"/>
          </a:p>
        </p:txBody>
      </p:sp>
      <p:sp>
        <p:nvSpPr>
          <p:cNvPr id="2" name="Date Placeholder 1"/>
          <p:cNvSpPr>
            <a:spLocks noGrp="1"/>
          </p:cNvSpPr>
          <p:nvPr>
            <p:ph type="dt" sz="half" idx="19"/>
          </p:nvPr>
        </p:nvSpPr>
        <p:spPr/>
        <p:txBody>
          <a:bodyPr/>
          <a:lstStyle/>
          <a:p>
            <a:r>
              <a:rPr lang="en-US" dirty="0" smtClean="0"/>
              <a:t>January 18, 2017</a:t>
            </a:r>
            <a:endParaRPr lang="en-US" dirty="0"/>
          </a:p>
        </p:txBody>
      </p:sp>
      <p:sp>
        <p:nvSpPr>
          <p:cNvPr id="3" name="Title 2"/>
          <p:cNvSpPr>
            <a:spLocks noGrp="1"/>
          </p:cNvSpPr>
          <p:nvPr>
            <p:ph type="title"/>
          </p:nvPr>
        </p:nvSpPr>
        <p:spPr/>
        <p:txBody>
          <a:bodyPr/>
          <a:lstStyle/>
          <a:p>
            <a:r>
              <a:rPr lang="en-US" dirty="0" smtClean="0"/>
              <a:t>Intuit’s QuickBooks Financing Journey</a:t>
            </a:r>
            <a:endParaRPr lang="en-US" b="0" dirty="0"/>
          </a:p>
        </p:txBody>
      </p:sp>
    </p:spTree>
    <p:extLst>
      <p:ext uri="{BB962C8B-B14F-4D97-AF65-F5344CB8AC3E}">
        <p14:creationId xmlns:p14="http://schemas.microsoft.com/office/powerpoint/2010/main" val="2943685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4294967295"/>
          </p:nvPr>
        </p:nvSpPr>
        <p:spPr>
          <a:xfrm>
            <a:off x="506990" y="895465"/>
            <a:ext cx="10864500" cy="1998900"/>
          </a:xfrm>
          <a:prstGeom prst="rect">
            <a:avLst/>
          </a:prstGeom>
          <a:noFill/>
          <a:ln>
            <a:noFill/>
          </a:ln>
        </p:spPr>
        <p:txBody>
          <a:bodyPr lIns="91400" tIns="45700" rIns="91400"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2000" b="1" i="0" u="none" strike="noStrike" cap="none" dirty="0">
                <a:solidFill>
                  <a:schemeClr val="dk1"/>
                </a:solidFill>
                <a:latin typeface="+mn-lt"/>
                <a:ea typeface="Arial"/>
                <a:cs typeface="Arial"/>
                <a:sym typeface="Arial"/>
              </a:rPr>
              <a:t>Our mission:  </a:t>
            </a:r>
          </a:p>
          <a:p>
            <a:pPr marL="0" marR="0" lvl="0" indent="0" algn="l" rtl="0">
              <a:lnSpc>
                <a:spcPct val="95000"/>
              </a:lnSpc>
              <a:spcBef>
                <a:spcPts val="1798"/>
              </a:spcBef>
              <a:buClr>
                <a:schemeClr val="dk1"/>
              </a:buClr>
              <a:buSzPct val="25000"/>
              <a:buFont typeface="Arial"/>
              <a:buNone/>
            </a:pPr>
            <a:r>
              <a:rPr lang="en-US" sz="2000" i="0" u="none" strike="noStrike" cap="none" dirty="0">
                <a:solidFill>
                  <a:srgbClr val="32AC24"/>
                </a:solidFill>
                <a:latin typeface="+mn-lt"/>
                <a:ea typeface="Arial"/>
                <a:cs typeface="Arial"/>
                <a:sym typeface="Arial"/>
              </a:rPr>
              <a:t>To</a:t>
            </a:r>
            <a:r>
              <a:rPr lang="en-US" sz="2000" dirty="0">
                <a:solidFill>
                  <a:srgbClr val="32AC24"/>
                </a:solidFill>
                <a:latin typeface="+mn-lt"/>
              </a:rPr>
              <a:t> fuel</a:t>
            </a:r>
            <a:r>
              <a:rPr lang="en-US" sz="2000" i="0" u="none" strike="noStrike" cap="none" dirty="0">
                <a:solidFill>
                  <a:srgbClr val="32AC24"/>
                </a:solidFill>
                <a:latin typeface="+mn-lt"/>
                <a:ea typeface="Arial"/>
                <a:cs typeface="Arial"/>
                <a:sym typeface="Arial"/>
              </a:rPr>
              <a:t> the success of small businesses by making access to working capital and expansion capital readily available.</a:t>
            </a:r>
          </a:p>
        </p:txBody>
      </p:sp>
      <p:sp>
        <p:nvSpPr>
          <p:cNvPr id="185" name="Shape 185"/>
          <p:cNvSpPr txBox="1">
            <a:spLocks noGrp="1"/>
          </p:cNvSpPr>
          <p:nvPr>
            <p:ph type="title"/>
          </p:nvPr>
        </p:nvSpPr>
        <p:spPr>
          <a:xfrm>
            <a:off x="501904" y="85473"/>
            <a:ext cx="11079600" cy="548700"/>
          </a:xfrm>
          <a:prstGeom prst="rect">
            <a:avLst/>
          </a:prstGeom>
          <a:noFill/>
          <a:ln>
            <a:noFill/>
          </a:ln>
        </p:spPr>
        <p:txBody>
          <a:bodyPr lIns="91425" tIns="45700" rIns="91425" bIns="45700" anchor="ctr" anchorCtr="0">
            <a:noAutofit/>
          </a:bodyPr>
          <a:lstStyle/>
          <a:p>
            <a:pPr marL="0" marR="0" lvl="0" indent="0" algn="l" rtl="0">
              <a:lnSpc>
                <a:spcPct val="95000"/>
              </a:lnSpc>
              <a:spcBef>
                <a:spcPts val="0"/>
              </a:spcBef>
              <a:buClr>
                <a:schemeClr val="accent1"/>
              </a:buClr>
              <a:buSzPct val="25000"/>
              <a:buFont typeface="Arial"/>
              <a:buNone/>
            </a:pPr>
            <a:r>
              <a:rPr lang="en-US" dirty="0"/>
              <a:t>Introducing </a:t>
            </a:r>
            <a:r>
              <a:rPr lang="en-US" sz="2998" b="1" i="0" u="none" strike="noStrike" cap="none" dirty="0">
                <a:solidFill>
                  <a:schemeClr val="accent1"/>
                </a:solidFill>
                <a:ea typeface="Arial"/>
                <a:cs typeface="Arial"/>
                <a:sym typeface="Arial"/>
              </a:rPr>
              <a:t>QuickBooks Financing </a:t>
            </a:r>
          </a:p>
        </p:txBody>
      </p:sp>
      <p:pic>
        <p:nvPicPr>
          <p:cNvPr id="186" name="Shape 186"/>
          <p:cNvPicPr preferRelativeResize="0"/>
          <p:nvPr/>
        </p:nvPicPr>
        <p:blipFill>
          <a:blip r:embed="rId3">
            <a:alphaModFix/>
          </a:blip>
          <a:stretch>
            <a:fillRect/>
          </a:stretch>
        </p:blipFill>
        <p:spPr>
          <a:xfrm>
            <a:off x="5834689" y="2475481"/>
            <a:ext cx="5680854" cy="3000000"/>
          </a:xfrm>
          <a:prstGeom prst="rect">
            <a:avLst/>
          </a:prstGeom>
          <a:noFill/>
          <a:ln>
            <a:noFill/>
          </a:ln>
        </p:spPr>
      </p:pic>
      <p:sp>
        <p:nvSpPr>
          <p:cNvPr id="187" name="Shape 187"/>
          <p:cNvSpPr txBox="1"/>
          <p:nvPr/>
        </p:nvSpPr>
        <p:spPr>
          <a:xfrm>
            <a:off x="557490" y="2498681"/>
            <a:ext cx="5108700" cy="3000000"/>
          </a:xfrm>
          <a:prstGeom prst="rect">
            <a:avLst/>
          </a:prstGeom>
          <a:noFill/>
          <a:ln>
            <a:noFill/>
          </a:ln>
        </p:spPr>
        <p:txBody>
          <a:bodyPr lIns="91425" tIns="91425" rIns="91425" bIns="91425" anchor="ctr" anchorCtr="0">
            <a:noAutofit/>
          </a:bodyPr>
          <a:lstStyle/>
          <a:p>
            <a:pPr lvl="0" rtl="0">
              <a:lnSpc>
                <a:spcPct val="95000"/>
              </a:lnSpc>
              <a:spcBef>
                <a:spcPts val="0"/>
              </a:spcBef>
              <a:buNone/>
            </a:pPr>
            <a:r>
              <a:rPr lang="en-US" sz="2000" b="1" dirty="0">
                <a:solidFill>
                  <a:schemeClr val="dk1"/>
                </a:solidFill>
              </a:rPr>
              <a:t>We are providing easier access to capital for small business customers by: </a:t>
            </a:r>
          </a:p>
          <a:p>
            <a:pPr marL="457200" lvl="0" indent="-444500" rtl="0">
              <a:lnSpc>
                <a:spcPct val="95000"/>
              </a:lnSpc>
              <a:spcBef>
                <a:spcPts val="1798"/>
              </a:spcBef>
              <a:buClr>
                <a:schemeClr val="dk1"/>
              </a:buClr>
              <a:buSzPct val="100000"/>
              <a:buFont typeface="Avenir"/>
              <a:buAutoNum type="arabicPeriod"/>
            </a:pPr>
            <a:r>
              <a:rPr lang="en-US" sz="1800" dirty="0">
                <a:solidFill>
                  <a:schemeClr val="dk1"/>
                </a:solidFill>
              </a:rPr>
              <a:t>Making applying for financing </a:t>
            </a:r>
            <a:r>
              <a:rPr lang="en-US" sz="1800" b="1" dirty="0">
                <a:solidFill>
                  <a:schemeClr val="accent1"/>
                </a:solidFill>
              </a:rPr>
              <a:t>effortless</a:t>
            </a:r>
          </a:p>
          <a:p>
            <a:pPr marL="457200" lvl="0" indent="-444500" rtl="0">
              <a:lnSpc>
                <a:spcPct val="95000"/>
              </a:lnSpc>
              <a:spcBef>
                <a:spcPts val="1798"/>
              </a:spcBef>
              <a:buClr>
                <a:schemeClr val="dk1"/>
              </a:buClr>
              <a:buSzPct val="100000"/>
              <a:buFont typeface="Avenir"/>
              <a:buAutoNum type="arabicPeriod"/>
            </a:pPr>
            <a:r>
              <a:rPr lang="en-US" sz="1800" dirty="0">
                <a:solidFill>
                  <a:schemeClr val="dk1"/>
                </a:solidFill>
              </a:rPr>
              <a:t>Increasing </a:t>
            </a:r>
            <a:r>
              <a:rPr lang="en-US" sz="1800" b="1" dirty="0">
                <a:solidFill>
                  <a:schemeClr val="accent1"/>
                </a:solidFill>
              </a:rPr>
              <a:t>approval rates</a:t>
            </a:r>
            <a:r>
              <a:rPr lang="en-US" sz="1800" dirty="0">
                <a:solidFill>
                  <a:schemeClr val="dk1"/>
                </a:solidFill>
              </a:rPr>
              <a:t> for small businesses </a:t>
            </a:r>
          </a:p>
          <a:p>
            <a:pPr marL="457200" lvl="0" indent="-444500" rtl="0">
              <a:lnSpc>
                <a:spcPct val="95000"/>
              </a:lnSpc>
              <a:spcBef>
                <a:spcPts val="1798"/>
              </a:spcBef>
              <a:buClr>
                <a:schemeClr val="dk1"/>
              </a:buClr>
              <a:buSzPct val="100000"/>
              <a:buFont typeface="Avenir"/>
              <a:buAutoNum type="arabicPeriod"/>
            </a:pPr>
            <a:r>
              <a:rPr lang="en-US" sz="1800" dirty="0">
                <a:solidFill>
                  <a:schemeClr val="dk1"/>
                </a:solidFill>
              </a:rPr>
              <a:t>Helping small business make the </a:t>
            </a:r>
            <a:r>
              <a:rPr lang="en-US" sz="1800" b="1" dirty="0">
                <a:solidFill>
                  <a:schemeClr val="accent1"/>
                </a:solidFill>
              </a:rPr>
              <a:t>right financing decisions</a:t>
            </a:r>
            <a:r>
              <a:rPr lang="en-US" sz="1800" dirty="0">
                <a:solidFill>
                  <a:schemeClr val="dk1"/>
                </a:solidFill>
              </a:rPr>
              <a:t> </a:t>
            </a:r>
          </a:p>
        </p:txBody>
      </p:sp>
      <p:sp>
        <p:nvSpPr>
          <p:cNvPr id="3" name="TextBox 2"/>
          <p:cNvSpPr txBox="1"/>
          <p:nvPr/>
        </p:nvSpPr>
        <p:spPr>
          <a:xfrm>
            <a:off x="-1" y="5689600"/>
            <a:ext cx="12188825" cy="707886"/>
          </a:xfrm>
          <a:prstGeom prst="rect">
            <a:avLst/>
          </a:prstGeom>
          <a:noFill/>
        </p:spPr>
        <p:txBody>
          <a:bodyPr wrap="square" rtlCol="0">
            <a:spAutoFit/>
          </a:bodyPr>
          <a:lstStyle/>
          <a:p>
            <a:pPr algn="ctr"/>
            <a:r>
              <a:rPr lang="en-US" sz="4000" b="1" dirty="0" smtClean="0">
                <a:solidFill>
                  <a:schemeClr val="accent1"/>
                </a:solidFill>
              </a:rPr>
              <a:t>$550M </a:t>
            </a:r>
            <a:r>
              <a:rPr lang="en-US" sz="4000" dirty="0" smtClean="0">
                <a:solidFill>
                  <a:schemeClr val="accent1"/>
                </a:solidFill>
              </a:rPr>
              <a:t>in loans funded to date</a:t>
            </a:r>
            <a:endParaRPr lang="en-US" sz="4000" dirty="0">
              <a:solidFill>
                <a:schemeClr val="accent1"/>
              </a:solidFill>
            </a:endParaRPr>
          </a:p>
        </p:txBody>
      </p:sp>
    </p:spTree>
    <p:extLst>
      <p:ext uri="{BB962C8B-B14F-4D97-AF65-F5344CB8AC3E}">
        <p14:creationId xmlns:p14="http://schemas.microsoft.com/office/powerpoint/2010/main" val="324843697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5"/>
          </p:nvPr>
        </p:nvSpPr>
        <p:spPr>
          <a:xfrm>
            <a:off x="4733368" y="2141361"/>
            <a:ext cx="6873224" cy="4178300"/>
          </a:xfrm>
        </p:spPr>
        <p:txBody>
          <a:bodyPr anchor="t"/>
          <a:lstStyle/>
          <a:p>
            <a:pPr marL="342900" indent="-342900">
              <a:buFont typeface="+mj-lt"/>
              <a:buAutoNum type="arabicPeriod"/>
            </a:pPr>
            <a:r>
              <a:rPr lang="en-US" sz="1600" b="0" dirty="0" smtClean="0"/>
              <a:t>Designed lending principles to guide who and what would be on our platform</a:t>
            </a:r>
          </a:p>
          <a:p>
            <a:pPr marL="342900" indent="-342900">
              <a:buFont typeface="+mj-lt"/>
              <a:buAutoNum type="arabicPeriod"/>
            </a:pPr>
            <a:r>
              <a:rPr lang="en-US" sz="1600" b="0" dirty="0" smtClean="0"/>
              <a:t>Assessed the size of loans that our customers needed</a:t>
            </a:r>
            <a:endParaRPr lang="en-US" sz="1600" b="0" dirty="0"/>
          </a:p>
          <a:p>
            <a:pPr marL="342900" indent="-342900">
              <a:buFont typeface="+mj-lt"/>
              <a:buAutoNum type="arabicPeriod"/>
            </a:pPr>
            <a:r>
              <a:rPr lang="en-US" sz="1600" b="0" dirty="0" smtClean="0"/>
              <a:t>Added financial products that would bring choice to our customers</a:t>
            </a:r>
          </a:p>
          <a:p>
            <a:pPr marL="342900" indent="-342900">
              <a:buFont typeface="+mj-lt"/>
              <a:buAutoNum type="arabicPeriod"/>
            </a:pPr>
            <a:r>
              <a:rPr lang="en-US" sz="1600" b="0" dirty="0" smtClean="0"/>
              <a:t>Created a transparent user-interface so customers know what they are getting</a:t>
            </a:r>
          </a:p>
          <a:p>
            <a:pPr marL="342900" indent="-342900">
              <a:buFont typeface="+mj-lt"/>
              <a:buAutoNum type="arabicPeriod"/>
            </a:pPr>
            <a:r>
              <a:rPr lang="en-US" sz="1600" b="0" dirty="0" smtClean="0"/>
              <a:t>Committed to using data, with consent, in a transparent way so that customers understand how data is being used and who has access to it</a:t>
            </a:r>
          </a:p>
        </p:txBody>
      </p:sp>
      <p:pic>
        <p:nvPicPr>
          <p:cNvPr id="6" name="Content Placeholder 5"/>
          <p:cNvPicPr>
            <a:picLocks noGrp="1" noChangeAspect="1"/>
          </p:cNvPicPr>
          <p:nvPr>
            <p:ph sz="quarter" idx="26"/>
          </p:nvPr>
        </p:nvPicPr>
        <p:blipFill>
          <a:blip r:embed="rId3"/>
          <a:stretch>
            <a:fillRect/>
          </a:stretch>
        </p:blipFill>
        <p:spPr>
          <a:xfrm>
            <a:off x="501173" y="1857581"/>
            <a:ext cx="3912686" cy="4178300"/>
          </a:xfrm>
          <a:prstGeom prst="rect">
            <a:avLst/>
          </a:prstGeom>
        </p:spPr>
      </p:pic>
      <p:sp>
        <p:nvSpPr>
          <p:cNvPr id="5" name="Title 4"/>
          <p:cNvSpPr>
            <a:spLocks noGrp="1"/>
          </p:cNvSpPr>
          <p:nvPr>
            <p:ph type="title"/>
          </p:nvPr>
        </p:nvSpPr>
        <p:spPr/>
        <p:txBody>
          <a:bodyPr/>
          <a:lstStyle/>
          <a:p>
            <a:r>
              <a:rPr lang="en-US" dirty="0" smtClean="0"/>
              <a:t>What did we consider while building our financing platform?</a:t>
            </a:r>
            <a:endParaRPr lang="en-US" dirty="0"/>
          </a:p>
        </p:txBody>
      </p:sp>
    </p:spTree>
    <p:extLst>
      <p:ext uri="{BB962C8B-B14F-4D97-AF65-F5344CB8AC3E}">
        <p14:creationId xmlns:p14="http://schemas.microsoft.com/office/powerpoint/2010/main" val="114309826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What has this journey taught us?</a:t>
            </a:r>
            <a:endParaRPr lang="en-US" dirty="0"/>
          </a:p>
        </p:txBody>
      </p:sp>
    </p:spTree>
    <p:extLst>
      <p:ext uri="{BB962C8B-B14F-4D97-AF65-F5344CB8AC3E}">
        <p14:creationId xmlns:p14="http://schemas.microsoft.com/office/powerpoint/2010/main" val="1403724739"/>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72" t="11182" r="-935" b="12746"/>
          <a:stretch/>
        </p:blipFill>
        <p:spPr>
          <a:xfrm>
            <a:off x="0" y="0"/>
            <a:ext cx="12330953" cy="6858000"/>
          </a:xfrm>
          <a:prstGeom prst="rect">
            <a:avLst/>
          </a:prstGeom>
        </p:spPr>
      </p:pic>
      <p:sp>
        <p:nvSpPr>
          <p:cNvPr id="3" name="TextBox 2"/>
          <p:cNvSpPr txBox="1"/>
          <p:nvPr/>
        </p:nvSpPr>
        <p:spPr>
          <a:xfrm>
            <a:off x="7630511" y="143467"/>
            <a:ext cx="4424855" cy="1800493"/>
          </a:xfrm>
          <a:prstGeom prst="rect">
            <a:avLst/>
          </a:prstGeom>
          <a:noFill/>
        </p:spPr>
        <p:txBody>
          <a:bodyPr wrap="square" rtlCol="0">
            <a:spAutoFit/>
          </a:bodyPr>
          <a:lstStyle/>
          <a:p>
            <a:r>
              <a:rPr lang="en-US" sz="3600" b="1" dirty="0" smtClean="0">
                <a:solidFill>
                  <a:schemeClr val="bg1"/>
                </a:solidFill>
              </a:rPr>
              <a:t>Time is money</a:t>
            </a:r>
            <a:endParaRPr lang="en-US" sz="1600" b="1" dirty="0">
              <a:solidFill>
                <a:schemeClr val="bg1"/>
              </a:solidFill>
            </a:endParaRPr>
          </a:p>
          <a:p>
            <a:endParaRPr lang="en-US" sz="1050" dirty="0" smtClean="0">
              <a:solidFill>
                <a:schemeClr val="bg1"/>
              </a:solidFill>
            </a:endParaRPr>
          </a:p>
          <a:p>
            <a:r>
              <a:rPr lang="en-US" sz="1600" dirty="0" smtClean="0">
                <a:solidFill>
                  <a:schemeClr val="bg1"/>
                </a:solidFill>
              </a:rPr>
              <a:t>The lowest rate isn’t always the top reason for choosing a particular loan. Decision criteria include rate, loan term, speed, and amount of paperwork. </a:t>
            </a:r>
            <a:r>
              <a:rPr lang="en-US" sz="1600" b="1" dirty="0" smtClean="0">
                <a:solidFill>
                  <a:schemeClr val="bg1"/>
                </a:solidFill>
              </a:rPr>
              <a:t> </a:t>
            </a:r>
            <a:endParaRPr lang="en-US" sz="1600" b="1" dirty="0">
              <a:solidFill>
                <a:schemeClr val="bg1"/>
              </a:solidFill>
            </a:endParaRPr>
          </a:p>
        </p:txBody>
      </p:sp>
    </p:spTree>
    <p:extLst>
      <p:ext uri="{BB962C8B-B14F-4D97-AF65-F5344CB8AC3E}">
        <p14:creationId xmlns:p14="http://schemas.microsoft.com/office/powerpoint/2010/main" val="1865968684"/>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4959"/>
          <a:stretch/>
        </p:blipFill>
        <p:spPr>
          <a:xfrm>
            <a:off x="12701" y="0"/>
            <a:ext cx="12188824" cy="6858000"/>
          </a:xfrm>
          <a:prstGeom prst="rect">
            <a:avLst/>
          </a:prstGeom>
        </p:spPr>
      </p:pic>
      <p:sp>
        <p:nvSpPr>
          <p:cNvPr id="2" name="Text Placeholder 1"/>
          <p:cNvSpPr>
            <a:spLocks noGrp="1"/>
          </p:cNvSpPr>
          <p:nvPr>
            <p:ph type="body" sz="quarter" idx="15"/>
          </p:nvPr>
        </p:nvSpPr>
        <p:spPr>
          <a:xfrm>
            <a:off x="6947144" y="3688348"/>
            <a:ext cx="10849203" cy="3031265"/>
          </a:xfrm>
        </p:spPr>
        <p:txBody>
          <a:bodyPr/>
          <a:lstStyle/>
          <a:p>
            <a:r>
              <a:rPr lang="en-US" sz="3600" dirty="0" smtClean="0">
                <a:solidFill>
                  <a:schemeClr val="bg1"/>
                </a:solidFill>
              </a:rPr>
              <a:t>There is an opportunity to educate</a:t>
            </a:r>
          </a:p>
          <a:p>
            <a:r>
              <a:rPr lang="en-US" sz="1600" b="0" dirty="0" smtClean="0">
                <a:solidFill>
                  <a:schemeClr val="bg1"/>
                </a:solidFill>
              </a:rPr>
              <a:t>Small business owners don’t always understand what options they have when it comes to financing. We’re now working on education and self-help tools.</a:t>
            </a:r>
          </a:p>
          <a:p>
            <a:endParaRPr lang="en-US" sz="3600" dirty="0">
              <a:solidFill>
                <a:schemeClr val="bg1"/>
              </a:solidFill>
            </a:endParaRPr>
          </a:p>
        </p:txBody>
      </p:sp>
    </p:spTree>
    <p:extLst>
      <p:ext uri="{BB962C8B-B14F-4D97-AF65-F5344CB8AC3E}">
        <p14:creationId xmlns:p14="http://schemas.microsoft.com/office/powerpoint/2010/main" val="774917670"/>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121" b="4446"/>
          <a:stretch/>
        </p:blipFill>
        <p:spPr>
          <a:xfrm>
            <a:off x="0" y="0"/>
            <a:ext cx="12188824" cy="6985000"/>
          </a:xfrm>
          <a:prstGeom prst="rect">
            <a:avLst/>
          </a:prstGeom>
        </p:spPr>
      </p:pic>
      <p:sp>
        <p:nvSpPr>
          <p:cNvPr id="2" name="Text Placeholder 1"/>
          <p:cNvSpPr>
            <a:spLocks noGrp="1"/>
          </p:cNvSpPr>
          <p:nvPr>
            <p:ph type="body" sz="quarter" idx="15"/>
          </p:nvPr>
        </p:nvSpPr>
        <p:spPr>
          <a:xfrm>
            <a:off x="8229600" y="3091886"/>
            <a:ext cx="8550152" cy="3893114"/>
          </a:xfrm>
        </p:spPr>
        <p:txBody>
          <a:bodyPr/>
          <a:lstStyle/>
          <a:p>
            <a:r>
              <a:rPr lang="en-US" sz="3600" dirty="0" smtClean="0">
                <a:solidFill>
                  <a:schemeClr val="bg1"/>
                </a:solidFill>
              </a:rPr>
              <a:t>Technology and innovation are driving change </a:t>
            </a:r>
          </a:p>
          <a:p>
            <a:r>
              <a:rPr lang="en-US" sz="1600" b="0" dirty="0" smtClean="0">
                <a:solidFill>
                  <a:schemeClr val="bg1"/>
                </a:solidFill>
              </a:rPr>
              <a:t>The SBA reports that the average loan takes 33 hours of paperwork. Most of the paperwork data is available online or in software applications like QuickBooks. We are trying to make the application process seamless through the use of technology and innovation.</a:t>
            </a:r>
          </a:p>
          <a:p>
            <a:endParaRPr lang="en-US" sz="3600" dirty="0">
              <a:solidFill>
                <a:schemeClr val="bg1"/>
              </a:solidFill>
            </a:endParaRPr>
          </a:p>
        </p:txBody>
      </p:sp>
    </p:spTree>
    <p:extLst>
      <p:ext uri="{BB962C8B-B14F-4D97-AF65-F5344CB8AC3E}">
        <p14:creationId xmlns:p14="http://schemas.microsoft.com/office/powerpoint/2010/main" val="363910013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4959"/>
          <a:stretch/>
        </p:blipFill>
        <p:spPr>
          <a:xfrm>
            <a:off x="1" y="0"/>
            <a:ext cx="12188824" cy="6858000"/>
          </a:xfrm>
          <a:prstGeom prst="rect">
            <a:avLst/>
          </a:prstGeom>
        </p:spPr>
      </p:pic>
      <p:sp>
        <p:nvSpPr>
          <p:cNvPr id="2" name="Text Placeholder 1"/>
          <p:cNvSpPr>
            <a:spLocks noGrp="1"/>
          </p:cNvSpPr>
          <p:nvPr>
            <p:ph type="body" sz="quarter" idx="15"/>
          </p:nvPr>
        </p:nvSpPr>
        <p:spPr>
          <a:xfrm>
            <a:off x="8315447" y="207235"/>
            <a:ext cx="8203956" cy="3031265"/>
          </a:xfrm>
        </p:spPr>
        <p:txBody>
          <a:bodyPr/>
          <a:lstStyle/>
          <a:p>
            <a:r>
              <a:rPr lang="en-US" sz="3600" dirty="0" smtClean="0">
                <a:solidFill>
                  <a:schemeClr val="bg1"/>
                </a:solidFill>
              </a:rPr>
              <a:t>Cash flow is difficult to predict…</a:t>
            </a:r>
          </a:p>
          <a:p>
            <a:r>
              <a:rPr lang="en-US" sz="1600" b="0" dirty="0" smtClean="0">
                <a:solidFill>
                  <a:schemeClr val="bg1"/>
                </a:solidFill>
              </a:rPr>
              <a:t>There is more we can do within QuickBooks to help small businesses understand their cash flow and optimize their opportunities. </a:t>
            </a:r>
          </a:p>
          <a:p>
            <a:endParaRPr lang="en-US" sz="3600" dirty="0">
              <a:solidFill>
                <a:schemeClr val="bg1"/>
              </a:solidFill>
            </a:endParaRPr>
          </a:p>
        </p:txBody>
      </p:sp>
    </p:spTree>
    <p:extLst>
      <p:ext uri="{BB962C8B-B14F-4D97-AF65-F5344CB8AC3E}">
        <p14:creationId xmlns:p14="http://schemas.microsoft.com/office/powerpoint/2010/main" val="3758548922"/>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What do we hope to see in the SMB lending space?</a:t>
            </a:r>
            <a:endParaRPr lang="en-US" dirty="0"/>
          </a:p>
        </p:txBody>
      </p:sp>
    </p:spTree>
    <p:extLst>
      <p:ext uri="{BB962C8B-B14F-4D97-AF65-F5344CB8AC3E}">
        <p14:creationId xmlns:p14="http://schemas.microsoft.com/office/powerpoint/2010/main" val="1471528646"/>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5"/>
          </p:nvPr>
        </p:nvSpPr>
        <p:spPr>
          <a:xfrm>
            <a:off x="501174" y="1363594"/>
            <a:ext cx="11105416" cy="4178300"/>
          </a:xfrm>
        </p:spPr>
        <p:txBody>
          <a:bodyPr anchor="ctr"/>
          <a:lstStyle/>
          <a:p>
            <a:pPr marL="342900" indent="-342900">
              <a:buFont typeface="+mj-lt"/>
              <a:buAutoNum type="arabicPeriod"/>
            </a:pPr>
            <a:r>
              <a:rPr lang="en-US" sz="2800" b="0" dirty="0" smtClean="0"/>
              <a:t>Technology-enabled application process</a:t>
            </a:r>
          </a:p>
          <a:p>
            <a:pPr marL="342900" indent="-342900">
              <a:buFont typeface="+mj-lt"/>
              <a:buAutoNum type="arabicPeriod"/>
            </a:pPr>
            <a:r>
              <a:rPr lang="en-US" sz="2800" b="0" dirty="0" smtClean="0"/>
              <a:t>A streamlined SBA loan process that results in more faster processing times</a:t>
            </a:r>
            <a:endParaRPr lang="en-US" sz="2800" b="0" dirty="0"/>
          </a:p>
          <a:p>
            <a:pPr marL="342900" indent="-342900">
              <a:buFont typeface="+mj-lt"/>
              <a:buAutoNum type="arabicPeriod"/>
            </a:pPr>
            <a:r>
              <a:rPr lang="en-US" sz="2800" b="0" dirty="0" smtClean="0"/>
              <a:t>Modernization of small business lending regulation to account for the online lending space</a:t>
            </a:r>
          </a:p>
          <a:p>
            <a:pPr marL="342900" indent="-342900">
              <a:buFont typeface="+mj-lt"/>
              <a:buAutoNum type="arabicPeriod"/>
            </a:pPr>
            <a:r>
              <a:rPr lang="en-US" sz="2800" b="0" dirty="0" smtClean="0"/>
              <a:t>Transparency and clear disclosures to empower small businesses with the information they need to make sound financial decisions for their business</a:t>
            </a:r>
          </a:p>
          <a:p>
            <a:pPr marL="342900" indent="-342900">
              <a:buFont typeface="+mj-lt"/>
              <a:buAutoNum type="arabicPeriod"/>
            </a:pPr>
            <a:r>
              <a:rPr lang="en-US" sz="2800" b="0" dirty="0" smtClean="0"/>
              <a:t>A reduction in the cost of capital for small businesses as lenders compete for business</a:t>
            </a:r>
          </a:p>
        </p:txBody>
      </p:sp>
      <p:sp>
        <p:nvSpPr>
          <p:cNvPr id="5" name="Title 4"/>
          <p:cNvSpPr>
            <a:spLocks noGrp="1"/>
          </p:cNvSpPr>
          <p:nvPr>
            <p:ph type="title"/>
          </p:nvPr>
        </p:nvSpPr>
        <p:spPr/>
        <p:txBody>
          <a:bodyPr/>
          <a:lstStyle/>
          <a:p>
            <a:r>
              <a:rPr lang="en-US" dirty="0" smtClean="0"/>
              <a:t>What’s needed?</a:t>
            </a:r>
            <a:endParaRPr lang="en-US" dirty="0"/>
          </a:p>
        </p:txBody>
      </p:sp>
    </p:spTree>
    <p:extLst>
      <p:ext uri="{BB962C8B-B14F-4D97-AF65-F5344CB8AC3E}">
        <p14:creationId xmlns:p14="http://schemas.microsoft.com/office/powerpoint/2010/main" val="126011018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9"/>
          </p:nvPr>
        </p:nvSpPr>
        <p:spPr/>
        <p:txBody>
          <a:bodyPr/>
          <a:lstStyle/>
          <a:p>
            <a:r>
              <a:rPr lang="en-US" dirty="0" smtClean="0"/>
              <a:t>Who is Intuit?</a:t>
            </a:r>
            <a:endParaRPr lang="en-US" dirty="0"/>
          </a:p>
          <a:p>
            <a:r>
              <a:rPr lang="en-US" dirty="0" smtClean="0"/>
              <a:t>QuickBooks Financing product journey</a:t>
            </a:r>
            <a:endParaRPr lang="en-US" dirty="0"/>
          </a:p>
          <a:p>
            <a:r>
              <a:rPr lang="en-US" dirty="0" smtClean="0"/>
              <a:t>What has this journey taught us? </a:t>
            </a:r>
            <a:endParaRPr lang="en-US" dirty="0"/>
          </a:p>
          <a:p>
            <a:r>
              <a:rPr lang="en-US" dirty="0" smtClean="0"/>
              <a:t>What do we hope to see in the SMB lending space?</a:t>
            </a:r>
            <a:endParaRPr lang="en-US" dirty="0"/>
          </a:p>
          <a:p>
            <a:endParaRPr lang="en-US" dirty="0"/>
          </a:p>
        </p:txBody>
      </p:sp>
      <p:sp>
        <p:nvSpPr>
          <p:cNvPr id="5" name="Text Placeholder 1"/>
          <p:cNvSpPr txBox="1">
            <a:spLocks/>
          </p:cNvSpPr>
          <p:nvPr/>
        </p:nvSpPr>
        <p:spPr>
          <a:xfrm>
            <a:off x="1522727" y="1642350"/>
            <a:ext cx="10057895" cy="4466172"/>
          </a:xfrm>
          <a:prstGeom prst="rect">
            <a:avLst/>
          </a:prstGeom>
        </p:spPr>
        <p:txBody>
          <a:bodyPr vert="horz" lIns="0" tIns="0" rIns="0" bIns="0" rtlCol="0">
            <a:noAutofit/>
          </a:bodyPr>
          <a:lstStyle>
            <a:lvl1pPr marL="0" indent="0" algn="l" defTabSz="342900" rtl="0" eaLnBrk="1" latinLnBrk="0" hangingPunct="1">
              <a:spcBef>
                <a:spcPts val="1350"/>
              </a:spcBef>
              <a:buFontTx/>
              <a:buNone/>
              <a:defRPr sz="2000" b="0" i="0" kern="1200" baseline="0">
                <a:solidFill>
                  <a:schemeClr val="tx2"/>
                </a:solidFill>
                <a:latin typeface="+mj-lt"/>
                <a:ea typeface="+mn-ea"/>
                <a:cs typeface="+mn-cs"/>
              </a:defRPr>
            </a:lvl1pPr>
            <a:lvl2pPr marL="102870" indent="-102870" algn="l" defTabSz="342900" rtl="0" eaLnBrk="1" latinLnBrk="0" hangingPunct="1">
              <a:spcBef>
                <a:spcPts val="450"/>
              </a:spcBef>
              <a:buClr>
                <a:schemeClr val="bg2"/>
              </a:buClr>
              <a:buSzPct val="90000"/>
              <a:buFontTx/>
              <a:buNone/>
              <a:defRPr sz="1100" kern="1200" baseline="0">
                <a:solidFill>
                  <a:schemeClr val="tx2"/>
                </a:solidFill>
                <a:latin typeface="Avenir Next Regular"/>
                <a:ea typeface="+mn-ea"/>
                <a:cs typeface="+mn-cs"/>
              </a:defRPr>
            </a:lvl2pPr>
            <a:lvl3pPr marL="102870" indent="-102870" algn="l" defTabSz="342900" rtl="0" eaLnBrk="1" latinLnBrk="0" hangingPunct="1">
              <a:spcBef>
                <a:spcPts val="750"/>
              </a:spcBef>
              <a:buClr>
                <a:schemeClr val="tx1"/>
              </a:buClr>
              <a:buSzPct val="90000"/>
              <a:buFont typeface="Arial"/>
              <a:buChar char="•"/>
              <a:defRPr sz="1100" i="0" kern="1200" baseline="0">
                <a:solidFill>
                  <a:schemeClr val="tx2"/>
                </a:solidFill>
                <a:latin typeface="Avenir Next Regular"/>
                <a:ea typeface="+mn-ea"/>
                <a:cs typeface="+mn-cs"/>
              </a:defRPr>
            </a:lvl3pPr>
            <a:lvl4pPr marL="100584" indent="0" algn="l" defTabSz="342900" rtl="0" eaLnBrk="1" latinLnBrk="0" hangingPunct="1">
              <a:spcBef>
                <a:spcPts val="750"/>
              </a:spcBef>
              <a:buClr>
                <a:schemeClr val="tx1"/>
              </a:buClr>
              <a:buSzPct val="90000"/>
              <a:buFontTx/>
              <a:buNone/>
              <a:defRPr sz="1100" i="1" kern="1200">
                <a:solidFill>
                  <a:schemeClr val="tx2"/>
                </a:solidFill>
                <a:latin typeface="Avenir Next Regular"/>
                <a:ea typeface="+mn-ea"/>
                <a:cs typeface="+mn-cs"/>
              </a:defRPr>
            </a:lvl4pPr>
            <a:lvl5pPr marL="102870" indent="0" algn="l" defTabSz="342900" rtl="0" eaLnBrk="1" latinLnBrk="0" hangingPunct="1">
              <a:spcBef>
                <a:spcPts val="750"/>
              </a:spcBef>
              <a:buClr>
                <a:schemeClr val="tx1"/>
              </a:buClr>
              <a:buSzPct val="90000"/>
              <a:buFontTx/>
              <a:buNone/>
              <a:defRPr sz="900" kern="1200" baseline="0">
                <a:solidFill>
                  <a:schemeClr val="tx2"/>
                </a:solidFill>
                <a:latin typeface="Avenir Next Regular"/>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2669"/>
              </a:spcBef>
            </a:pPr>
            <a:endParaRPr lang="en-US" sz="2100" dirty="0"/>
          </a:p>
        </p:txBody>
      </p:sp>
    </p:spTree>
    <p:extLst>
      <p:ext uri="{BB962C8B-B14F-4D97-AF65-F5344CB8AC3E}">
        <p14:creationId xmlns:p14="http://schemas.microsoft.com/office/powerpoint/2010/main" val="274484753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Who is Intuit?</a:t>
            </a:r>
            <a:endParaRPr lang="en-US" dirty="0"/>
          </a:p>
        </p:txBody>
      </p:sp>
    </p:spTree>
    <p:extLst>
      <p:ext uri="{BB962C8B-B14F-4D97-AF65-F5344CB8AC3E}">
        <p14:creationId xmlns:p14="http://schemas.microsoft.com/office/powerpoint/2010/main" val="202424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p:cNvSpPr>
            <a:spLocks noGrp="1"/>
          </p:cNvSpPr>
          <p:nvPr>
            <p:ph sz="quarter" idx="25"/>
          </p:nvPr>
        </p:nvSpPr>
        <p:spPr>
          <a:xfrm>
            <a:off x="361385" y="4755669"/>
            <a:ext cx="3253386" cy="494926"/>
          </a:xfrm>
        </p:spPr>
        <p:txBody>
          <a:bodyPr>
            <a:noAutofit/>
          </a:bodyPr>
          <a:lstStyle/>
          <a:p>
            <a:pPr algn="ctr"/>
            <a:r>
              <a:rPr lang="en-US" sz="3600" smtClean="0">
                <a:solidFill>
                  <a:schemeClr val="accent2"/>
                </a:solidFill>
              </a:rPr>
              <a:t>7900 employees</a:t>
            </a:r>
            <a:endParaRPr lang="en-US" sz="3600" dirty="0" smtClean="0">
              <a:solidFill>
                <a:schemeClr val="accent2"/>
              </a:solidFill>
            </a:endParaRPr>
          </a:p>
        </p:txBody>
      </p:sp>
      <p:sp>
        <p:nvSpPr>
          <p:cNvPr id="16" name="Content Placeholder 4"/>
          <p:cNvSpPr>
            <a:spLocks noGrp="1"/>
          </p:cNvSpPr>
          <p:nvPr>
            <p:ph sz="quarter" idx="24"/>
          </p:nvPr>
        </p:nvSpPr>
        <p:spPr>
          <a:xfrm>
            <a:off x="8201020" y="1891377"/>
            <a:ext cx="3253386" cy="433141"/>
          </a:xfrm>
        </p:spPr>
        <p:txBody>
          <a:bodyPr>
            <a:noAutofit/>
          </a:bodyPr>
          <a:lstStyle/>
          <a:p>
            <a:pPr algn="ctr"/>
            <a:r>
              <a:rPr lang="en-US" sz="3600" dirty="0" smtClean="0">
                <a:solidFill>
                  <a:schemeClr val="accent2"/>
                </a:solidFill>
              </a:rPr>
              <a:t>42M customers</a:t>
            </a:r>
          </a:p>
        </p:txBody>
      </p:sp>
      <p:sp>
        <p:nvSpPr>
          <p:cNvPr id="7" name="Title 6"/>
          <p:cNvSpPr>
            <a:spLocks noGrp="1"/>
          </p:cNvSpPr>
          <p:nvPr>
            <p:ph type="title"/>
          </p:nvPr>
        </p:nvSpPr>
        <p:spPr/>
        <p:txBody>
          <a:bodyPr/>
          <a:lstStyle/>
          <a:p>
            <a:r>
              <a:rPr lang="en-US" dirty="0" smtClean="0"/>
              <a:t>Intuit presence</a:t>
            </a:r>
            <a:endParaRPr lang="en-US" dirty="0"/>
          </a:p>
        </p:txBody>
      </p:sp>
      <p:pic>
        <p:nvPicPr>
          <p:cNvPr id="12" name="Picture 11" descr="Customers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62328" y="3955779"/>
            <a:ext cx="7244261" cy="2256070"/>
          </a:xfrm>
          <a:prstGeom prst="rect">
            <a:avLst/>
          </a:prstGeom>
        </p:spPr>
      </p:pic>
      <p:pic>
        <p:nvPicPr>
          <p:cNvPr id="18" name="Picture 17" descr="Customer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5941" y="1317506"/>
            <a:ext cx="7244261" cy="2256070"/>
          </a:xfrm>
          <a:prstGeom prst="rect">
            <a:avLst/>
          </a:prstGeom>
        </p:spPr>
      </p:pic>
    </p:spTree>
    <p:extLst>
      <p:ext uri="{BB962C8B-B14F-4D97-AF65-F5344CB8AC3E}">
        <p14:creationId xmlns:p14="http://schemas.microsoft.com/office/powerpoint/2010/main" val="81873060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p:cNvSpPr>
            <a:spLocks noGrp="1"/>
          </p:cNvSpPr>
          <p:nvPr>
            <p:ph sz="quarter" idx="25"/>
          </p:nvPr>
        </p:nvSpPr>
        <p:spPr>
          <a:xfrm>
            <a:off x="8227914" y="4601508"/>
            <a:ext cx="3253386" cy="1669458"/>
          </a:xfrm>
        </p:spPr>
        <p:txBody>
          <a:bodyPr>
            <a:normAutofit/>
          </a:bodyPr>
          <a:lstStyle/>
          <a:p>
            <a:pPr algn="ctr"/>
            <a:r>
              <a:rPr lang="en-US" dirty="0" smtClean="0"/>
              <a:t>Accounting Professionals</a:t>
            </a:r>
          </a:p>
          <a:p>
            <a:pPr lvl="1" algn="ctr"/>
            <a:r>
              <a:rPr lang="en-US" dirty="0" smtClean="0"/>
              <a:t>Finance and business management tools for accountants </a:t>
            </a:r>
            <a:endParaRPr lang="en-US" dirty="0"/>
          </a:p>
        </p:txBody>
      </p:sp>
      <p:sp>
        <p:nvSpPr>
          <p:cNvPr id="16" name="Content Placeholder 4"/>
          <p:cNvSpPr>
            <a:spLocks noGrp="1"/>
          </p:cNvSpPr>
          <p:nvPr>
            <p:ph sz="quarter" idx="24"/>
          </p:nvPr>
        </p:nvSpPr>
        <p:spPr>
          <a:xfrm>
            <a:off x="4360385" y="4601508"/>
            <a:ext cx="3253386" cy="1669458"/>
          </a:xfrm>
        </p:spPr>
        <p:txBody>
          <a:bodyPr>
            <a:normAutofit/>
          </a:bodyPr>
          <a:lstStyle/>
          <a:p>
            <a:pPr algn="ctr"/>
            <a:r>
              <a:rPr lang="en-US" dirty="0" smtClean="0"/>
              <a:t>Small Businesses</a:t>
            </a:r>
          </a:p>
          <a:p>
            <a:pPr lvl="1" algn="ctr"/>
            <a:r>
              <a:rPr lang="en-US" dirty="0" smtClean="0"/>
              <a:t>Small business &amp; self-employed accounting systems</a:t>
            </a:r>
            <a:endParaRPr lang="en-US" dirty="0"/>
          </a:p>
        </p:txBody>
      </p:sp>
      <p:sp>
        <p:nvSpPr>
          <p:cNvPr id="13" name="Content Placeholder 5"/>
          <p:cNvSpPr>
            <a:spLocks noGrp="1"/>
          </p:cNvSpPr>
          <p:nvPr>
            <p:ph sz="quarter" idx="23"/>
          </p:nvPr>
        </p:nvSpPr>
        <p:spPr>
          <a:xfrm>
            <a:off x="517316" y="4601508"/>
            <a:ext cx="3253386" cy="1669458"/>
          </a:xfrm>
        </p:spPr>
        <p:txBody>
          <a:bodyPr>
            <a:normAutofit/>
          </a:bodyPr>
          <a:lstStyle/>
          <a:p>
            <a:pPr algn="ctr"/>
            <a:r>
              <a:rPr lang="en-US" dirty="0" smtClean="0"/>
              <a:t>Consumers</a:t>
            </a:r>
          </a:p>
          <a:p>
            <a:pPr lvl="1" algn="ctr"/>
            <a:r>
              <a:rPr lang="en-US" dirty="0" smtClean="0"/>
              <a:t>Personal finance and tax compliance tools</a:t>
            </a:r>
            <a:endParaRPr lang="en-US" dirty="0"/>
          </a:p>
        </p:txBody>
      </p:sp>
      <p:sp>
        <p:nvSpPr>
          <p:cNvPr id="7" name="Title 6"/>
          <p:cNvSpPr>
            <a:spLocks noGrp="1"/>
          </p:cNvSpPr>
          <p:nvPr>
            <p:ph type="title"/>
          </p:nvPr>
        </p:nvSpPr>
        <p:spPr/>
        <p:txBody>
          <a:bodyPr/>
          <a:lstStyle/>
          <a:p>
            <a:r>
              <a:rPr lang="en-US" dirty="0" smtClean="0"/>
              <a:t>A powerful ecosystem</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56" y="1687413"/>
            <a:ext cx="3651133" cy="115542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470" y="1768731"/>
            <a:ext cx="1791366" cy="68995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470" y="2639538"/>
            <a:ext cx="2957084" cy="70529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9348" y="1619869"/>
            <a:ext cx="3694403" cy="1173636"/>
          </a:xfrm>
          <a:prstGeom prst="rect">
            <a:avLst/>
          </a:prstGeom>
        </p:spPr>
      </p:pic>
      <p:pic>
        <p:nvPicPr>
          <p:cNvPr id="19" name="Picture 18"/>
          <p:cNvPicPr>
            <a:picLocks noChangeAspect="1"/>
          </p:cNvPicPr>
          <p:nvPr/>
        </p:nvPicPr>
        <p:blipFill>
          <a:blip r:embed="rId7"/>
          <a:stretch>
            <a:fillRect/>
          </a:stretch>
        </p:blipFill>
        <p:spPr>
          <a:xfrm>
            <a:off x="1337623" y="1784770"/>
            <a:ext cx="613392" cy="236748"/>
          </a:xfrm>
          <a:prstGeom prst="rect">
            <a:avLst/>
          </a:prstGeom>
        </p:spPr>
      </p:pic>
      <p:pic>
        <p:nvPicPr>
          <p:cNvPr id="20" name="Picture 19"/>
          <p:cNvPicPr>
            <a:picLocks noChangeAspect="1"/>
          </p:cNvPicPr>
          <p:nvPr/>
        </p:nvPicPr>
        <p:blipFill>
          <a:blip r:embed="rId7"/>
          <a:stretch>
            <a:fillRect/>
          </a:stretch>
        </p:blipFill>
        <p:spPr>
          <a:xfrm>
            <a:off x="1324176" y="2657486"/>
            <a:ext cx="613392" cy="236748"/>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578" y="3368964"/>
            <a:ext cx="3142359" cy="1149996"/>
          </a:xfrm>
          <a:prstGeom prst="rect">
            <a:avLst/>
          </a:prstGeom>
        </p:spPr>
      </p:pic>
      <p:sp>
        <p:nvSpPr>
          <p:cNvPr id="23" name="TextBox 22"/>
          <p:cNvSpPr txBox="1"/>
          <p:nvPr/>
        </p:nvSpPr>
        <p:spPr>
          <a:xfrm>
            <a:off x="4894291" y="2605200"/>
            <a:ext cx="2667000" cy="1785104"/>
          </a:xfrm>
          <a:prstGeom prst="rect">
            <a:avLst/>
          </a:prstGeom>
          <a:noFill/>
        </p:spPr>
        <p:txBody>
          <a:bodyPr wrap="square" rtlCol="0">
            <a:spAutoFit/>
          </a:bodyPr>
          <a:lstStyle/>
          <a:p>
            <a:r>
              <a:rPr lang="en-US" sz="2200" dirty="0" smtClean="0">
                <a:solidFill>
                  <a:schemeClr val="tx1">
                    <a:lumMod val="50000"/>
                    <a:lumOff val="50000"/>
                  </a:schemeClr>
                </a:solidFill>
                <a:cs typeface="Helvetica Neue"/>
              </a:rPr>
              <a:t>Payments</a:t>
            </a:r>
          </a:p>
          <a:p>
            <a:r>
              <a:rPr lang="en-US" sz="2200" dirty="0" smtClean="0">
                <a:solidFill>
                  <a:schemeClr val="tx1">
                    <a:lumMod val="50000"/>
                    <a:lumOff val="50000"/>
                  </a:schemeClr>
                </a:solidFill>
                <a:cs typeface="Helvetica Neue"/>
              </a:rPr>
              <a:t>Payroll</a:t>
            </a:r>
          </a:p>
          <a:p>
            <a:r>
              <a:rPr lang="en-US" sz="2200" dirty="0" smtClean="0">
                <a:solidFill>
                  <a:schemeClr val="tx1">
                    <a:lumMod val="50000"/>
                    <a:lumOff val="50000"/>
                  </a:schemeClr>
                </a:solidFill>
                <a:cs typeface="Helvetica Neue"/>
              </a:rPr>
              <a:t>Financing</a:t>
            </a:r>
          </a:p>
          <a:p>
            <a:r>
              <a:rPr lang="en-US" sz="2200" dirty="0" smtClean="0">
                <a:solidFill>
                  <a:schemeClr val="tx1">
                    <a:lumMod val="50000"/>
                    <a:lumOff val="50000"/>
                  </a:schemeClr>
                </a:solidFill>
                <a:cs typeface="Helvetica Neue"/>
              </a:rPr>
              <a:t>Self-Employed</a:t>
            </a:r>
          </a:p>
          <a:p>
            <a:r>
              <a:rPr lang="en-US" sz="2200" dirty="0" smtClean="0">
                <a:solidFill>
                  <a:schemeClr val="tx1">
                    <a:lumMod val="50000"/>
                    <a:lumOff val="50000"/>
                  </a:schemeClr>
                </a:solidFill>
                <a:cs typeface="Helvetica Neue"/>
              </a:rPr>
              <a:t>Accountant</a:t>
            </a:r>
            <a:endParaRPr lang="en-US" sz="2200" dirty="0">
              <a:solidFill>
                <a:schemeClr val="tx1">
                  <a:lumMod val="50000"/>
                  <a:lumOff val="50000"/>
                </a:schemeClr>
              </a:solidFill>
              <a:cs typeface="Helvetica Neue"/>
            </a:endParaRPr>
          </a:p>
        </p:txBody>
      </p:sp>
      <p:sp>
        <p:nvSpPr>
          <p:cNvPr id="24" name="TextBox 23"/>
          <p:cNvSpPr txBox="1"/>
          <p:nvPr/>
        </p:nvSpPr>
        <p:spPr>
          <a:xfrm>
            <a:off x="8787406" y="2610780"/>
            <a:ext cx="2667000" cy="1785104"/>
          </a:xfrm>
          <a:prstGeom prst="rect">
            <a:avLst/>
          </a:prstGeom>
          <a:noFill/>
        </p:spPr>
        <p:txBody>
          <a:bodyPr wrap="square" rtlCol="0">
            <a:spAutoFit/>
          </a:bodyPr>
          <a:lstStyle/>
          <a:p>
            <a:r>
              <a:rPr lang="en-US" sz="2200" dirty="0" err="1" smtClean="0">
                <a:solidFill>
                  <a:schemeClr val="tx1">
                    <a:lumMod val="50000"/>
                    <a:lumOff val="50000"/>
                  </a:schemeClr>
                </a:solidFill>
                <a:cs typeface="Helvetica Neue"/>
              </a:rPr>
              <a:t>Lacerte</a:t>
            </a:r>
            <a:endParaRPr lang="en-US" sz="2200" dirty="0" smtClean="0">
              <a:solidFill>
                <a:schemeClr val="tx1">
                  <a:lumMod val="50000"/>
                  <a:lumOff val="50000"/>
                </a:schemeClr>
              </a:solidFill>
              <a:cs typeface="Helvetica Neue"/>
            </a:endParaRPr>
          </a:p>
          <a:p>
            <a:r>
              <a:rPr lang="en-US" sz="2200" dirty="0" err="1" smtClean="0">
                <a:solidFill>
                  <a:schemeClr val="tx1">
                    <a:lumMod val="50000"/>
                    <a:lumOff val="50000"/>
                  </a:schemeClr>
                </a:solidFill>
                <a:cs typeface="Helvetica Neue"/>
              </a:rPr>
              <a:t>ProSeries</a:t>
            </a:r>
            <a:endParaRPr lang="en-US" sz="2200" dirty="0" smtClean="0">
              <a:solidFill>
                <a:schemeClr val="tx1">
                  <a:lumMod val="50000"/>
                  <a:lumOff val="50000"/>
                </a:schemeClr>
              </a:solidFill>
              <a:cs typeface="Helvetica Neue"/>
            </a:endParaRPr>
          </a:p>
          <a:p>
            <a:r>
              <a:rPr lang="en-US" sz="2200" dirty="0" err="1" smtClean="0">
                <a:solidFill>
                  <a:schemeClr val="tx1">
                    <a:lumMod val="50000"/>
                    <a:lumOff val="50000"/>
                  </a:schemeClr>
                </a:solidFill>
                <a:cs typeface="Helvetica Neue"/>
              </a:rPr>
              <a:t>ProConnect</a:t>
            </a:r>
            <a:r>
              <a:rPr lang="en-US" sz="2200" dirty="0" smtClean="0">
                <a:solidFill>
                  <a:schemeClr val="tx1">
                    <a:lumMod val="50000"/>
                    <a:lumOff val="50000"/>
                  </a:schemeClr>
                </a:solidFill>
                <a:cs typeface="Helvetica Neue"/>
              </a:rPr>
              <a:t> Tax Online </a:t>
            </a:r>
          </a:p>
          <a:p>
            <a:r>
              <a:rPr lang="en-US" sz="2200" dirty="0" err="1" smtClean="0">
                <a:solidFill>
                  <a:schemeClr val="tx1">
                    <a:lumMod val="50000"/>
                    <a:lumOff val="50000"/>
                  </a:schemeClr>
                </a:solidFill>
                <a:cs typeface="Helvetica Neue"/>
              </a:rPr>
              <a:t>EasyACCT</a:t>
            </a:r>
            <a:endParaRPr lang="en-US" sz="2200" dirty="0">
              <a:solidFill>
                <a:schemeClr val="tx1">
                  <a:lumMod val="50000"/>
                  <a:lumOff val="50000"/>
                </a:schemeClr>
              </a:solidFill>
              <a:cs typeface="Helvetica Neue"/>
            </a:endParaRPr>
          </a:p>
        </p:txBody>
      </p:sp>
    </p:spTree>
    <p:extLst>
      <p:ext uri="{BB962C8B-B14F-4D97-AF65-F5344CB8AC3E}">
        <p14:creationId xmlns:p14="http://schemas.microsoft.com/office/powerpoint/2010/main" val="3237031158"/>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6"/>
          </p:nvPr>
        </p:nvSpPr>
        <p:spPr/>
        <p:txBody>
          <a:bodyPr/>
          <a:lstStyle/>
          <a:p>
            <a:r>
              <a:rPr lang="en-US" dirty="0" smtClean="0"/>
              <a:t>With the financial management tools small businesses need to be successful</a:t>
            </a:r>
            <a:endParaRPr lang="en-US" dirty="0"/>
          </a:p>
        </p:txBody>
      </p:sp>
      <p:sp>
        <p:nvSpPr>
          <p:cNvPr id="9" name="Title 8"/>
          <p:cNvSpPr>
            <a:spLocks noGrp="1"/>
          </p:cNvSpPr>
          <p:nvPr>
            <p:ph type="title"/>
          </p:nvPr>
        </p:nvSpPr>
        <p:spPr/>
        <p:txBody>
          <a:bodyPr/>
          <a:lstStyle/>
          <a:p>
            <a:r>
              <a:rPr lang="en-US" dirty="0" smtClean="0"/>
              <a:t>We serve 4.8M small businesses </a:t>
            </a:r>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976" y="2072834"/>
            <a:ext cx="3635442" cy="3635442"/>
          </a:xfrm>
          <a:prstGeom prst="ellipse">
            <a:avLst/>
          </a:prstGeom>
          <a:ln w="57150" cmpd="sng">
            <a:solidFill>
              <a:srgbClr val="2CA01C"/>
            </a:solidFill>
          </a:ln>
        </p:spPr>
      </p:pic>
      <p:pic>
        <p:nvPicPr>
          <p:cNvPr id="7" name="Picture 6"/>
          <p:cNvPicPr>
            <a:picLocks noChangeAspect="1"/>
          </p:cNvPicPr>
          <p:nvPr/>
        </p:nvPicPr>
        <p:blipFill>
          <a:blip r:embed="rId4"/>
          <a:stretch>
            <a:fillRect/>
          </a:stretch>
        </p:blipFill>
        <p:spPr>
          <a:xfrm>
            <a:off x="2772576" y="1525494"/>
            <a:ext cx="1549400" cy="1320800"/>
          </a:xfrm>
          <a:prstGeom prst="rect">
            <a:avLst/>
          </a:prstGeom>
        </p:spPr>
      </p:pic>
      <p:pic>
        <p:nvPicPr>
          <p:cNvPr id="8" name="Picture 7"/>
          <p:cNvPicPr>
            <a:picLocks noChangeAspect="1"/>
          </p:cNvPicPr>
          <p:nvPr/>
        </p:nvPicPr>
        <p:blipFill>
          <a:blip r:embed="rId5"/>
          <a:stretch>
            <a:fillRect/>
          </a:stretch>
        </p:blipFill>
        <p:spPr>
          <a:xfrm>
            <a:off x="2400867" y="3155576"/>
            <a:ext cx="1651000" cy="1143000"/>
          </a:xfrm>
          <a:prstGeom prst="rect">
            <a:avLst/>
          </a:prstGeom>
        </p:spPr>
      </p:pic>
      <p:pic>
        <p:nvPicPr>
          <p:cNvPr id="10" name="Picture 9"/>
          <p:cNvPicPr>
            <a:picLocks noChangeAspect="1"/>
          </p:cNvPicPr>
          <p:nvPr/>
        </p:nvPicPr>
        <p:blipFill>
          <a:blip r:embed="rId6"/>
          <a:stretch>
            <a:fillRect/>
          </a:stretch>
        </p:blipFill>
        <p:spPr>
          <a:xfrm>
            <a:off x="2756467" y="4751294"/>
            <a:ext cx="1295400" cy="1143000"/>
          </a:xfrm>
          <a:prstGeom prst="rect">
            <a:avLst/>
          </a:prstGeom>
        </p:spPr>
      </p:pic>
      <p:pic>
        <p:nvPicPr>
          <p:cNvPr id="11" name="Picture 10"/>
          <p:cNvPicPr>
            <a:picLocks noChangeAspect="1"/>
          </p:cNvPicPr>
          <p:nvPr/>
        </p:nvPicPr>
        <p:blipFill>
          <a:blip r:embed="rId7"/>
          <a:stretch>
            <a:fillRect/>
          </a:stretch>
        </p:blipFill>
        <p:spPr>
          <a:xfrm>
            <a:off x="7750976" y="1558484"/>
            <a:ext cx="1473200" cy="1104900"/>
          </a:xfrm>
          <a:prstGeom prst="rect">
            <a:avLst/>
          </a:prstGeom>
        </p:spPr>
      </p:pic>
      <p:pic>
        <p:nvPicPr>
          <p:cNvPr id="13" name="Picture 12"/>
          <p:cNvPicPr>
            <a:picLocks noChangeAspect="1"/>
          </p:cNvPicPr>
          <p:nvPr/>
        </p:nvPicPr>
        <p:blipFill>
          <a:blip r:embed="rId8"/>
          <a:stretch>
            <a:fillRect/>
          </a:stretch>
        </p:blipFill>
        <p:spPr>
          <a:xfrm>
            <a:off x="8561028" y="3314700"/>
            <a:ext cx="1562100" cy="927100"/>
          </a:xfrm>
          <a:prstGeom prst="rect">
            <a:avLst/>
          </a:prstGeom>
        </p:spPr>
      </p:pic>
      <p:pic>
        <p:nvPicPr>
          <p:cNvPr id="14" name="Picture 13"/>
          <p:cNvPicPr>
            <a:picLocks noChangeAspect="1"/>
          </p:cNvPicPr>
          <p:nvPr/>
        </p:nvPicPr>
        <p:blipFill>
          <a:blip r:embed="rId9"/>
          <a:stretch>
            <a:fillRect/>
          </a:stretch>
        </p:blipFill>
        <p:spPr>
          <a:xfrm>
            <a:off x="8201323" y="4800600"/>
            <a:ext cx="1320800" cy="914400"/>
          </a:xfrm>
          <a:prstGeom prst="rect">
            <a:avLst/>
          </a:prstGeom>
        </p:spPr>
      </p:pic>
      <p:sp>
        <p:nvSpPr>
          <p:cNvPr id="15" name="TextBox 14"/>
          <p:cNvSpPr txBox="1"/>
          <p:nvPr/>
        </p:nvSpPr>
        <p:spPr>
          <a:xfrm>
            <a:off x="1207539" y="2091532"/>
            <a:ext cx="1712912" cy="338554"/>
          </a:xfrm>
          <a:prstGeom prst="rect">
            <a:avLst/>
          </a:prstGeom>
          <a:noFill/>
        </p:spPr>
        <p:txBody>
          <a:bodyPr wrap="square" rtlCol="0">
            <a:spAutoFit/>
          </a:bodyPr>
          <a:lstStyle/>
          <a:p>
            <a:pPr algn="r"/>
            <a:r>
              <a:rPr lang="en-US" sz="1600" dirty="0" smtClean="0">
                <a:solidFill>
                  <a:schemeClr val="tx1">
                    <a:lumMod val="50000"/>
                    <a:lumOff val="50000"/>
                  </a:schemeClr>
                </a:solidFill>
                <a:latin typeface="Helvetica Neue"/>
                <a:cs typeface="Helvetica Neue"/>
              </a:rPr>
              <a:t>Send invoices</a:t>
            </a:r>
            <a:endParaRPr lang="en-US" sz="1600" dirty="0">
              <a:solidFill>
                <a:schemeClr val="tx1">
                  <a:lumMod val="50000"/>
                  <a:lumOff val="50000"/>
                </a:schemeClr>
              </a:solidFill>
              <a:latin typeface="Helvetica Neue"/>
              <a:cs typeface="Helvetica Neue"/>
            </a:endParaRPr>
          </a:p>
        </p:txBody>
      </p:sp>
      <p:sp>
        <p:nvSpPr>
          <p:cNvPr id="16" name="TextBox 15"/>
          <p:cNvSpPr txBox="1"/>
          <p:nvPr/>
        </p:nvSpPr>
        <p:spPr>
          <a:xfrm>
            <a:off x="511976" y="3726329"/>
            <a:ext cx="2077562" cy="338554"/>
          </a:xfrm>
          <a:prstGeom prst="rect">
            <a:avLst/>
          </a:prstGeom>
          <a:noFill/>
        </p:spPr>
        <p:txBody>
          <a:bodyPr wrap="square" rtlCol="0">
            <a:spAutoFit/>
          </a:bodyPr>
          <a:lstStyle/>
          <a:p>
            <a:pPr algn="r"/>
            <a:r>
              <a:rPr lang="en-US" sz="1600" dirty="0" smtClean="0">
                <a:solidFill>
                  <a:schemeClr val="tx1">
                    <a:lumMod val="50000"/>
                    <a:lumOff val="50000"/>
                  </a:schemeClr>
                </a:solidFill>
                <a:latin typeface="Helvetica Neue"/>
                <a:cs typeface="Helvetica Neue"/>
              </a:rPr>
              <a:t>Accept payments</a:t>
            </a:r>
            <a:endParaRPr lang="en-US" sz="1600" dirty="0">
              <a:solidFill>
                <a:schemeClr val="tx1">
                  <a:lumMod val="50000"/>
                  <a:lumOff val="50000"/>
                </a:schemeClr>
              </a:solidFill>
              <a:latin typeface="Helvetica Neue"/>
              <a:cs typeface="Helvetica Neue"/>
            </a:endParaRPr>
          </a:p>
        </p:txBody>
      </p:sp>
      <p:sp>
        <p:nvSpPr>
          <p:cNvPr id="17" name="TextBox 16"/>
          <p:cNvSpPr txBox="1"/>
          <p:nvPr/>
        </p:nvSpPr>
        <p:spPr>
          <a:xfrm>
            <a:off x="768595" y="5174740"/>
            <a:ext cx="2077562" cy="338554"/>
          </a:xfrm>
          <a:prstGeom prst="rect">
            <a:avLst/>
          </a:prstGeom>
          <a:noFill/>
        </p:spPr>
        <p:txBody>
          <a:bodyPr wrap="square" rtlCol="0">
            <a:spAutoFit/>
          </a:bodyPr>
          <a:lstStyle/>
          <a:p>
            <a:pPr algn="r"/>
            <a:r>
              <a:rPr lang="en-US" sz="1600" dirty="0" smtClean="0">
                <a:solidFill>
                  <a:schemeClr val="tx1">
                    <a:lumMod val="50000"/>
                    <a:lumOff val="50000"/>
                  </a:schemeClr>
                </a:solidFill>
                <a:latin typeface="Helvetica Neue"/>
                <a:cs typeface="Helvetica Neue"/>
              </a:rPr>
              <a:t>Scan receipts</a:t>
            </a:r>
            <a:endParaRPr lang="en-US" sz="1600" dirty="0">
              <a:solidFill>
                <a:schemeClr val="tx1">
                  <a:lumMod val="50000"/>
                  <a:lumOff val="50000"/>
                </a:schemeClr>
              </a:solidFill>
              <a:latin typeface="Helvetica Neue"/>
              <a:cs typeface="Helvetica Neue"/>
            </a:endParaRPr>
          </a:p>
        </p:txBody>
      </p:sp>
      <p:sp>
        <p:nvSpPr>
          <p:cNvPr id="18" name="TextBox 17"/>
          <p:cNvSpPr txBox="1"/>
          <p:nvPr/>
        </p:nvSpPr>
        <p:spPr>
          <a:xfrm>
            <a:off x="9166857" y="1842084"/>
            <a:ext cx="1712912" cy="584776"/>
          </a:xfrm>
          <a:prstGeom prst="rect">
            <a:avLst/>
          </a:prstGeom>
          <a:noFill/>
        </p:spPr>
        <p:txBody>
          <a:bodyPr wrap="square" rtlCol="0">
            <a:spAutoFit/>
          </a:bodyPr>
          <a:lstStyle/>
          <a:p>
            <a:r>
              <a:rPr lang="en-US" sz="1600" dirty="0" smtClean="0">
                <a:solidFill>
                  <a:schemeClr val="tx1">
                    <a:lumMod val="50000"/>
                    <a:lumOff val="50000"/>
                  </a:schemeClr>
                </a:solidFill>
                <a:latin typeface="Helvetica Neue"/>
                <a:cs typeface="Helvetica Neue"/>
              </a:rPr>
              <a:t>Track sales expenses</a:t>
            </a:r>
            <a:endParaRPr lang="en-US" sz="1600" dirty="0">
              <a:solidFill>
                <a:schemeClr val="tx1">
                  <a:lumMod val="50000"/>
                  <a:lumOff val="50000"/>
                </a:schemeClr>
              </a:solidFill>
              <a:latin typeface="Helvetica Neue"/>
              <a:cs typeface="Helvetica Neue"/>
            </a:endParaRPr>
          </a:p>
        </p:txBody>
      </p:sp>
      <p:sp>
        <p:nvSpPr>
          <p:cNvPr id="19" name="TextBox 18"/>
          <p:cNvSpPr txBox="1"/>
          <p:nvPr/>
        </p:nvSpPr>
        <p:spPr>
          <a:xfrm>
            <a:off x="9971094" y="3459846"/>
            <a:ext cx="1457881" cy="584776"/>
          </a:xfrm>
          <a:prstGeom prst="rect">
            <a:avLst/>
          </a:prstGeom>
          <a:noFill/>
        </p:spPr>
        <p:txBody>
          <a:bodyPr wrap="square" rtlCol="0">
            <a:spAutoFit/>
          </a:bodyPr>
          <a:lstStyle/>
          <a:p>
            <a:r>
              <a:rPr lang="en-US" sz="1600" dirty="0" smtClean="0">
                <a:solidFill>
                  <a:schemeClr val="tx1">
                    <a:lumMod val="50000"/>
                    <a:lumOff val="50000"/>
                  </a:schemeClr>
                </a:solidFill>
                <a:latin typeface="Helvetica Neue"/>
                <a:cs typeface="Helvetica Neue"/>
              </a:rPr>
              <a:t>Pay employees</a:t>
            </a:r>
            <a:endParaRPr lang="en-US" sz="1600" dirty="0">
              <a:solidFill>
                <a:schemeClr val="tx1">
                  <a:lumMod val="50000"/>
                  <a:lumOff val="50000"/>
                </a:schemeClr>
              </a:solidFill>
              <a:latin typeface="Helvetica Neue"/>
              <a:cs typeface="Helvetica Neue"/>
            </a:endParaRPr>
          </a:p>
        </p:txBody>
      </p:sp>
      <p:sp>
        <p:nvSpPr>
          <p:cNvPr id="20" name="TextBox 19"/>
          <p:cNvSpPr txBox="1"/>
          <p:nvPr/>
        </p:nvSpPr>
        <p:spPr>
          <a:xfrm>
            <a:off x="9503250" y="4977824"/>
            <a:ext cx="2077562" cy="584776"/>
          </a:xfrm>
          <a:prstGeom prst="rect">
            <a:avLst/>
          </a:prstGeom>
          <a:noFill/>
        </p:spPr>
        <p:txBody>
          <a:bodyPr wrap="square" rtlCol="0">
            <a:spAutoFit/>
          </a:bodyPr>
          <a:lstStyle/>
          <a:p>
            <a:r>
              <a:rPr lang="en-US" sz="1600" dirty="0" smtClean="0">
                <a:solidFill>
                  <a:schemeClr val="tx1">
                    <a:lumMod val="50000"/>
                    <a:lumOff val="50000"/>
                  </a:schemeClr>
                </a:solidFill>
                <a:latin typeface="Helvetica Neue"/>
                <a:cs typeface="Helvetica Neue"/>
              </a:rPr>
              <a:t>Work with accountants</a:t>
            </a:r>
            <a:endParaRPr lang="en-US" sz="1600" dirty="0">
              <a:solidFill>
                <a:schemeClr val="tx1">
                  <a:lumMod val="50000"/>
                  <a:lumOff val="50000"/>
                </a:schemeClr>
              </a:solidFill>
              <a:latin typeface="Helvetica Neue"/>
              <a:cs typeface="Helvetica Neue"/>
            </a:endParaRPr>
          </a:p>
        </p:txBody>
      </p:sp>
    </p:spTree>
    <p:extLst>
      <p:ext uri="{BB962C8B-B14F-4D97-AF65-F5344CB8AC3E}">
        <p14:creationId xmlns:p14="http://schemas.microsoft.com/office/powerpoint/2010/main" val="39897717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QuickBooks Financing product journey</a:t>
            </a:r>
            <a:endParaRPr lang="en-US" dirty="0"/>
          </a:p>
        </p:txBody>
      </p:sp>
    </p:spTree>
    <p:extLst>
      <p:ext uri="{BB962C8B-B14F-4D97-AF65-F5344CB8AC3E}">
        <p14:creationId xmlns:p14="http://schemas.microsoft.com/office/powerpoint/2010/main" val="137547550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501904" y="314074"/>
            <a:ext cx="11079600" cy="548700"/>
          </a:xfrm>
          <a:prstGeom prst="rect">
            <a:avLst/>
          </a:prstGeom>
          <a:noFill/>
          <a:ln>
            <a:noFill/>
          </a:ln>
        </p:spPr>
        <p:txBody>
          <a:bodyPr lIns="91425" tIns="45700" rIns="91425" bIns="45700" anchor="ctr" anchorCtr="0">
            <a:noAutofit/>
          </a:bodyPr>
          <a:lstStyle/>
          <a:p>
            <a:pPr marL="0" marR="0" lvl="0" indent="0" algn="l" rtl="0">
              <a:lnSpc>
                <a:spcPct val="95000"/>
              </a:lnSpc>
              <a:spcBef>
                <a:spcPts val="0"/>
              </a:spcBef>
              <a:buClr>
                <a:schemeClr val="accent1"/>
              </a:buClr>
              <a:buSzPct val="25000"/>
              <a:buFont typeface="Arial"/>
              <a:buNone/>
            </a:pPr>
            <a:r>
              <a:rPr lang="en-US" dirty="0"/>
              <a:t>The Small Business Financing Landscape</a:t>
            </a:r>
          </a:p>
        </p:txBody>
      </p:sp>
      <p:pic>
        <p:nvPicPr>
          <p:cNvPr id="161" name="Shape 161"/>
          <p:cNvPicPr preferRelativeResize="0"/>
          <p:nvPr/>
        </p:nvPicPr>
        <p:blipFill>
          <a:blip r:embed="rId3">
            <a:alphaModFix/>
          </a:blip>
          <a:stretch>
            <a:fillRect/>
          </a:stretch>
        </p:blipFill>
        <p:spPr>
          <a:xfrm>
            <a:off x="6683683" y="1163061"/>
            <a:ext cx="4530417" cy="4228307"/>
          </a:xfrm>
          <a:prstGeom prst="rect">
            <a:avLst/>
          </a:prstGeom>
          <a:noFill/>
          <a:ln>
            <a:noFill/>
          </a:ln>
        </p:spPr>
      </p:pic>
      <p:sp>
        <p:nvSpPr>
          <p:cNvPr id="162" name="Shape 162"/>
          <p:cNvSpPr txBox="1"/>
          <p:nvPr/>
        </p:nvSpPr>
        <p:spPr>
          <a:xfrm>
            <a:off x="244925" y="1772125"/>
            <a:ext cx="5719800" cy="3357000"/>
          </a:xfrm>
          <a:prstGeom prst="rect">
            <a:avLst/>
          </a:prstGeom>
          <a:noFill/>
          <a:ln>
            <a:noFill/>
          </a:ln>
        </p:spPr>
        <p:txBody>
          <a:bodyPr lIns="91425" tIns="91425" rIns="91425" bIns="91425" anchor="ctr" anchorCtr="0">
            <a:noAutofit/>
          </a:bodyPr>
          <a:lstStyle/>
          <a:p>
            <a:pPr lvl="0" rtl="0">
              <a:lnSpc>
                <a:spcPct val="95000"/>
              </a:lnSpc>
              <a:spcBef>
                <a:spcPts val="0"/>
              </a:spcBef>
              <a:buNone/>
            </a:pPr>
            <a:r>
              <a:rPr lang="en-US" sz="2000" dirty="0">
                <a:solidFill>
                  <a:srgbClr val="666666"/>
                </a:solidFill>
              </a:rPr>
              <a:t>Financing is a critical lever that savvy businesses use to manage and grow their businesses</a:t>
            </a:r>
          </a:p>
          <a:p>
            <a:pPr lvl="0" rtl="0">
              <a:lnSpc>
                <a:spcPct val="95000"/>
              </a:lnSpc>
              <a:spcBef>
                <a:spcPts val="0"/>
              </a:spcBef>
              <a:buNone/>
            </a:pPr>
            <a:endParaRPr sz="2000" dirty="0">
              <a:solidFill>
                <a:srgbClr val="666666"/>
              </a:solidFill>
            </a:endParaRPr>
          </a:p>
          <a:p>
            <a:pPr marL="457200" lvl="0" indent="-342900" rtl="0">
              <a:spcBef>
                <a:spcPts val="0"/>
              </a:spcBef>
              <a:buClr>
                <a:schemeClr val="dk1"/>
              </a:buClr>
              <a:buSzPct val="100000"/>
              <a:buChar char="●"/>
            </a:pPr>
            <a:r>
              <a:rPr lang="en-US" sz="1800" dirty="0">
                <a:solidFill>
                  <a:schemeClr val="dk1"/>
                </a:solidFill>
              </a:rPr>
              <a:t>68% of small businesses apply for financing multiple times during their </a:t>
            </a:r>
            <a:r>
              <a:rPr lang="en-US" sz="1800" dirty="0" smtClean="0">
                <a:solidFill>
                  <a:schemeClr val="dk1"/>
                </a:solidFill>
              </a:rPr>
              <a:t>lifetime</a:t>
            </a:r>
          </a:p>
          <a:p>
            <a:pPr marL="457200" lvl="0" indent="-342900" rtl="0">
              <a:spcBef>
                <a:spcPts val="0"/>
              </a:spcBef>
              <a:buClr>
                <a:schemeClr val="dk1"/>
              </a:buClr>
              <a:buSzPct val="100000"/>
              <a:buChar char="●"/>
            </a:pPr>
            <a:endParaRPr lang="en-US" sz="1800" dirty="0">
              <a:solidFill>
                <a:schemeClr val="dk1"/>
              </a:solidFill>
            </a:endParaRPr>
          </a:p>
          <a:p>
            <a:pPr marL="457200" lvl="0" indent="-342900" rtl="0">
              <a:spcBef>
                <a:spcPts val="0"/>
              </a:spcBef>
              <a:buClr>
                <a:schemeClr val="dk1"/>
              </a:buClr>
              <a:buSzPct val="100000"/>
              <a:buChar char="●"/>
            </a:pPr>
            <a:r>
              <a:rPr lang="en-US" sz="1800" dirty="0">
                <a:solidFill>
                  <a:schemeClr val="dk1"/>
                </a:solidFill>
              </a:rPr>
              <a:t>Small business loans are down since the 2008 financial crisis </a:t>
            </a:r>
            <a:endParaRPr lang="en-US" sz="1800" dirty="0" smtClean="0">
              <a:solidFill>
                <a:schemeClr val="dk1"/>
              </a:solidFill>
            </a:endParaRPr>
          </a:p>
          <a:p>
            <a:pPr marL="457200" lvl="0" indent="-342900" rtl="0">
              <a:spcBef>
                <a:spcPts val="0"/>
              </a:spcBef>
              <a:buClr>
                <a:schemeClr val="dk1"/>
              </a:buClr>
              <a:buSzPct val="100000"/>
              <a:buChar char="●"/>
            </a:pPr>
            <a:endParaRPr lang="en-US" sz="1800" dirty="0">
              <a:solidFill>
                <a:schemeClr val="dk1"/>
              </a:solidFill>
            </a:endParaRPr>
          </a:p>
          <a:p>
            <a:pPr marL="457200" lvl="0" indent="-342900" rtl="0">
              <a:spcBef>
                <a:spcPts val="0"/>
              </a:spcBef>
              <a:buClr>
                <a:schemeClr val="dk1"/>
              </a:buClr>
              <a:buSzPct val="100000"/>
              <a:buChar char="●"/>
            </a:pPr>
            <a:r>
              <a:rPr lang="en-US" sz="1800" dirty="0">
                <a:solidFill>
                  <a:schemeClr val="dk1"/>
                </a:solidFill>
              </a:rPr>
              <a:t>Small businesses rely quite a bit on personal finances to support their </a:t>
            </a:r>
            <a:r>
              <a:rPr lang="en-US" sz="1800" dirty="0" smtClean="0">
                <a:solidFill>
                  <a:schemeClr val="dk1"/>
                </a:solidFill>
              </a:rPr>
              <a:t>business</a:t>
            </a:r>
          </a:p>
          <a:p>
            <a:pPr marL="457200" lvl="0" indent="-342900" rtl="0">
              <a:spcBef>
                <a:spcPts val="0"/>
              </a:spcBef>
              <a:buClr>
                <a:schemeClr val="dk1"/>
              </a:buClr>
              <a:buSzPct val="100000"/>
              <a:buChar char="●"/>
            </a:pPr>
            <a:endParaRPr lang="en-US" sz="1800" dirty="0">
              <a:solidFill>
                <a:schemeClr val="dk1"/>
              </a:solidFill>
            </a:endParaRPr>
          </a:p>
          <a:p>
            <a:pPr marL="457200" lvl="0" indent="-342900" rtl="0">
              <a:spcBef>
                <a:spcPts val="0"/>
              </a:spcBef>
              <a:buClr>
                <a:schemeClr val="dk1"/>
              </a:buClr>
              <a:buSzPct val="100000"/>
              <a:buChar char="●"/>
            </a:pPr>
            <a:r>
              <a:rPr lang="en-US" sz="1800" dirty="0">
                <a:solidFill>
                  <a:schemeClr val="dk1"/>
                </a:solidFill>
              </a:rPr>
              <a:t>Very few of them have established business credit</a:t>
            </a:r>
          </a:p>
          <a:p>
            <a:pPr lvl="0" rtl="0">
              <a:lnSpc>
                <a:spcPct val="95000"/>
              </a:lnSpc>
              <a:spcBef>
                <a:spcPts val="0"/>
              </a:spcBef>
              <a:buNone/>
            </a:pPr>
            <a:endParaRPr sz="2000" dirty="0">
              <a:solidFill>
                <a:srgbClr val="666666"/>
              </a:solidFill>
            </a:endParaRPr>
          </a:p>
        </p:txBody>
      </p:sp>
    </p:spTree>
    <p:extLst>
      <p:ext uri="{BB962C8B-B14F-4D97-AF65-F5344CB8AC3E}">
        <p14:creationId xmlns:p14="http://schemas.microsoft.com/office/powerpoint/2010/main" val="347861587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4294967295"/>
          </p:nvPr>
        </p:nvSpPr>
        <p:spPr>
          <a:xfrm>
            <a:off x="517500" y="1594400"/>
            <a:ext cx="3553800" cy="2085000"/>
          </a:xfrm>
          <a:prstGeom prst="rect">
            <a:avLst/>
          </a:prstGeom>
          <a:noFill/>
          <a:ln>
            <a:noFill/>
          </a:ln>
        </p:spPr>
        <p:txBody>
          <a:bodyPr lIns="91400" tIns="45700" rIns="91400" bIns="45700" anchor="t" anchorCtr="0">
            <a:noAutofit/>
          </a:bodyPr>
          <a:lstStyle/>
          <a:p>
            <a:pPr marL="0" marR="0" lvl="0" indent="0" algn="l" rtl="0">
              <a:lnSpc>
                <a:spcPct val="100000"/>
              </a:lnSpc>
              <a:spcBef>
                <a:spcPts val="1798"/>
              </a:spcBef>
              <a:buClr>
                <a:schemeClr val="dk1"/>
              </a:buClr>
              <a:buSzPct val="25000"/>
              <a:buFont typeface="Arial"/>
              <a:buNone/>
            </a:pPr>
            <a:r>
              <a:rPr lang="en-US" sz="1800">
                <a:solidFill>
                  <a:srgbClr val="434343"/>
                </a:solidFill>
              </a:rPr>
              <a:t>Gap in access to credit for small businesses; especially for loans &lt;$250k </a:t>
            </a:r>
          </a:p>
          <a:p>
            <a:pPr marR="0" lvl="0" algn="l" rtl="0">
              <a:lnSpc>
                <a:spcPct val="100000"/>
              </a:lnSpc>
              <a:spcBef>
                <a:spcPts val="1798"/>
              </a:spcBef>
              <a:buNone/>
            </a:pPr>
            <a:endParaRPr sz="1800" b="0"/>
          </a:p>
        </p:txBody>
      </p:sp>
      <p:sp>
        <p:nvSpPr>
          <p:cNvPr id="169" name="Shape 169"/>
          <p:cNvSpPr txBox="1">
            <a:spLocks noGrp="1"/>
          </p:cNvSpPr>
          <p:nvPr>
            <p:ph type="title"/>
          </p:nvPr>
        </p:nvSpPr>
        <p:spPr>
          <a:xfrm>
            <a:off x="396243" y="314074"/>
            <a:ext cx="11079600" cy="548700"/>
          </a:xfrm>
          <a:prstGeom prst="rect">
            <a:avLst/>
          </a:prstGeom>
          <a:noFill/>
          <a:ln>
            <a:noFill/>
          </a:ln>
        </p:spPr>
        <p:txBody>
          <a:bodyPr lIns="91425" tIns="45700" rIns="91425" bIns="45700" anchor="ctr" anchorCtr="0">
            <a:noAutofit/>
          </a:bodyPr>
          <a:lstStyle/>
          <a:p>
            <a:pPr marL="0" marR="0" lvl="0" indent="0" algn="l" rtl="0">
              <a:lnSpc>
                <a:spcPct val="95000"/>
              </a:lnSpc>
              <a:spcBef>
                <a:spcPts val="0"/>
              </a:spcBef>
              <a:buClr>
                <a:schemeClr val="accent1"/>
              </a:buClr>
              <a:buSzPct val="25000"/>
              <a:buFont typeface="Arial"/>
              <a:buNone/>
            </a:pPr>
            <a:r>
              <a:rPr lang="en-US" sz="2800" dirty="0"/>
              <a:t>Small businesses face many challenges when it comes to financing</a:t>
            </a:r>
            <a:r>
              <a:rPr lang="en-US" sz="3200" dirty="0"/>
              <a:t> </a:t>
            </a:r>
          </a:p>
        </p:txBody>
      </p:sp>
      <p:sp>
        <p:nvSpPr>
          <p:cNvPr id="170" name="Shape 170"/>
          <p:cNvSpPr txBox="1">
            <a:spLocks noGrp="1"/>
          </p:cNvSpPr>
          <p:nvPr>
            <p:ph type="body" idx="4294967295"/>
          </p:nvPr>
        </p:nvSpPr>
        <p:spPr>
          <a:xfrm>
            <a:off x="4455416" y="1594400"/>
            <a:ext cx="3553800" cy="2085000"/>
          </a:xfrm>
          <a:prstGeom prst="rect">
            <a:avLst/>
          </a:prstGeom>
          <a:noFill/>
          <a:ln>
            <a:noFill/>
          </a:ln>
        </p:spPr>
        <p:txBody>
          <a:bodyPr lIns="91400" tIns="45700" rIns="91400" bIns="45700" anchor="t" anchorCtr="0">
            <a:noAutofit/>
          </a:bodyPr>
          <a:lstStyle/>
          <a:p>
            <a:pPr lvl="0" rtl="0">
              <a:lnSpc>
                <a:spcPct val="100000"/>
              </a:lnSpc>
              <a:spcBef>
                <a:spcPts val="0"/>
              </a:spcBef>
              <a:buClr>
                <a:schemeClr val="dk1"/>
              </a:buClr>
              <a:buSzPct val="25000"/>
              <a:buFont typeface="Arial"/>
              <a:buNone/>
            </a:pPr>
            <a:r>
              <a:rPr lang="en-US" sz="1800">
                <a:solidFill>
                  <a:srgbClr val="434343"/>
                </a:solidFill>
              </a:rPr>
              <a:t>Getting financing is painful for small businesses</a:t>
            </a:r>
          </a:p>
        </p:txBody>
      </p:sp>
      <p:sp>
        <p:nvSpPr>
          <p:cNvPr id="171" name="Shape 171"/>
          <p:cNvSpPr txBox="1">
            <a:spLocks noGrp="1"/>
          </p:cNvSpPr>
          <p:nvPr>
            <p:ph type="body" idx="4294967295"/>
          </p:nvPr>
        </p:nvSpPr>
        <p:spPr>
          <a:xfrm>
            <a:off x="8393332" y="1594400"/>
            <a:ext cx="3553800" cy="2085000"/>
          </a:xfrm>
          <a:prstGeom prst="rect">
            <a:avLst/>
          </a:prstGeom>
          <a:noFill/>
          <a:ln>
            <a:noFill/>
          </a:ln>
        </p:spPr>
        <p:txBody>
          <a:bodyPr lIns="91400" tIns="45700" rIns="91400" bIns="45700" anchor="t" anchorCtr="0">
            <a:noAutofit/>
          </a:bodyPr>
          <a:lstStyle/>
          <a:p>
            <a:pPr marL="0" marR="0" lvl="0" indent="0" algn="l" rtl="0">
              <a:lnSpc>
                <a:spcPct val="100000"/>
              </a:lnSpc>
              <a:spcBef>
                <a:spcPts val="1798"/>
              </a:spcBef>
              <a:buClr>
                <a:schemeClr val="dk1"/>
              </a:buClr>
              <a:buSzPct val="25000"/>
              <a:buFont typeface="Arial"/>
              <a:buNone/>
            </a:pPr>
            <a:r>
              <a:rPr lang="en-US" sz="1800" dirty="0">
                <a:solidFill>
                  <a:srgbClr val="434343"/>
                </a:solidFill>
              </a:rPr>
              <a:t>Alternative lending options </a:t>
            </a:r>
            <a:r>
              <a:rPr lang="en-US" sz="1800" dirty="0" smtClean="0">
                <a:solidFill>
                  <a:srgbClr val="434343"/>
                </a:solidFill>
              </a:rPr>
              <a:t>can be challenging to </a:t>
            </a:r>
            <a:r>
              <a:rPr lang="en-US" sz="1800" dirty="0">
                <a:solidFill>
                  <a:srgbClr val="434343"/>
                </a:solidFill>
              </a:rPr>
              <a:t>navigate </a:t>
            </a:r>
          </a:p>
          <a:p>
            <a:pPr marR="0" lvl="0" algn="l" rtl="0">
              <a:lnSpc>
                <a:spcPct val="100000"/>
              </a:lnSpc>
              <a:spcBef>
                <a:spcPts val="1798"/>
              </a:spcBef>
              <a:buNone/>
            </a:pPr>
            <a:endParaRPr sz="1800" b="0" dirty="0"/>
          </a:p>
        </p:txBody>
      </p:sp>
      <p:sp>
        <p:nvSpPr>
          <p:cNvPr id="172" name="Shape 172"/>
          <p:cNvSpPr/>
          <p:nvPr/>
        </p:nvSpPr>
        <p:spPr>
          <a:xfrm>
            <a:off x="307952" y="1361925"/>
            <a:ext cx="381000" cy="340200"/>
          </a:xfrm>
          <a:prstGeom prst="ellipse">
            <a:avLst/>
          </a:prstGeom>
          <a:solidFill>
            <a:schemeClr val="accent1">
              <a:lumMod val="40000"/>
              <a:lumOff val="60000"/>
            </a:scheme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dirty="0"/>
              <a:t>1</a:t>
            </a:r>
          </a:p>
        </p:txBody>
      </p:sp>
      <p:sp>
        <p:nvSpPr>
          <p:cNvPr id="173" name="Shape 173"/>
          <p:cNvSpPr/>
          <p:nvPr/>
        </p:nvSpPr>
        <p:spPr>
          <a:xfrm>
            <a:off x="4270352" y="1361925"/>
            <a:ext cx="381000" cy="340200"/>
          </a:xfrm>
          <a:prstGeom prst="ellipse">
            <a:avLst/>
          </a:prstGeom>
          <a:solidFill>
            <a:schemeClr val="accent1">
              <a:lumMod val="40000"/>
              <a:lumOff val="60000"/>
            </a:scheme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2</a:t>
            </a:r>
          </a:p>
        </p:txBody>
      </p:sp>
      <p:sp>
        <p:nvSpPr>
          <p:cNvPr id="174" name="Shape 174"/>
          <p:cNvSpPr/>
          <p:nvPr/>
        </p:nvSpPr>
        <p:spPr>
          <a:xfrm>
            <a:off x="8232752" y="1361925"/>
            <a:ext cx="381000" cy="340200"/>
          </a:xfrm>
          <a:prstGeom prst="ellipse">
            <a:avLst/>
          </a:prstGeom>
          <a:solidFill>
            <a:schemeClr val="accent1">
              <a:lumMod val="40000"/>
              <a:lumOff val="60000"/>
            </a:scheme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dirty="0"/>
              <a:t>3</a:t>
            </a:r>
          </a:p>
        </p:txBody>
      </p:sp>
      <p:pic>
        <p:nvPicPr>
          <p:cNvPr id="175" name="Shape 175"/>
          <p:cNvPicPr preferRelativeResize="0"/>
          <p:nvPr/>
        </p:nvPicPr>
        <p:blipFill>
          <a:blip r:embed="rId3">
            <a:alphaModFix/>
          </a:blip>
          <a:stretch>
            <a:fillRect/>
          </a:stretch>
        </p:blipFill>
        <p:spPr>
          <a:xfrm>
            <a:off x="4357745" y="2364695"/>
            <a:ext cx="3245270" cy="1766551"/>
          </a:xfrm>
          <a:prstGeom prst="rect">
            <a:avLst/>
          </a:prstGeom>
          <a:noFill/>
          <a:ln>
            <a:noFill/>
          </a:ln>
        </p:spPr>
      </p:pic>
      <p:pic>
        <p:nvPicPr>
          <p:cNvPr id="176" name="Shape 176"/>
          <p:cNvPicPr preferRelativeResize="0"/>
          <p:nvPr/>
        </p:nvPicPr>
        <p:blipFill>
          <a:blip r:embed="rId4">
            <a:alphaModFix/>
          </a:blip>
          <a:stretch>
            <a:fillRect/>
          </a:stretch>
        </p:blipFill>
        <p:spPr>
          <a:xfrm>
            <a:off x="8393332" y="2553353"/>
            <a:ext cx="2911980" cy="1725197"/>
          </a:xfrm>
          <a:prstGeom prst="rect">
            <a:avLst/>
          </a:prstGeom>
          <a:noFill/>
          <a:ln>
            <a:noFill/>
          </a:ln>
        </p:spPr>
      </p:pic>
      <p:pic>
        <p:nvPicPr>
          <p:cNvPr id="177" name="Shape 177"/>
          <p:cNvPicPr preferRelativeResize="0"/>
          <p:nvPr/>
        </p:nvPicPr>
        <p:blipFill>
          <a:blip r:embed="rId5">
            <a:alphaModFix/>
          </a:blip>
          <a:stretch>
            <a:fillRect/>
          </a:stretch>
        </p:blipFill>
        <p:spPr>
          <a:xfrm>
            <a:off x="293964" y="2616628"/>
            <a:ext cx="3152892" cy="1661922"/>
          </a:xfrm>
          <a:prstGeom prst="rect">
            <a:avLst/>
          </a:prstGeom>
          <a:noFill/>
          <a:ln>
            <a:noFill/>
          </a:ln>
        </p:spPr>
      </p:pic>
      <p:graphicFrame>
        <p:nvGraphicFramePr>
          <p:cNvPr id="178" name="Shape 178"/>
          <p:cNvGraphicFramePr/>
          <p:nvPr>
            <p:extLst>
              <p:ext uri="{D42A27DB-BD31-4B8C-83A1-F6EECF244321}">
                <p14:modId xmlns:p14="http://schemas.microsoft.com/office/powerpoint/2010/main" val="2826338702"/>
              </p:ext>
            </p:extLst>
          </p:nvPr>
        </p:nvGraphicFramePr>
        <p:xfrm>
          <a:off x="1121175" y="5102271"/>
          <a:ext cx="9851625" cy="979725"/>
        </p:xfrm>
        <a:graphic>
          <a:graphicData uri="http://schemas.openxmlformats.org/drawingml/2006/table">
            <a:tbl>
              <a:tblPr>
                <a:noFill/>
              </a:tblPr>
              <a:tblGrid>
                <a:gridCol w="1640900"/>
                <a:gridCol w="8210725"/>
              </a:tblGrid>
              <a:tr h="979725">
                <a:tc>
                  <a:txBody>
                    <a:bodyPr/>
                    <a:lstStyle/>
                    <a:p>
                      <a:pPr lvl="0" algn="ctr" rtl="0">
                        <a:spcBef>
                          <a:spcPts val="0"/>
                        </a:spcBef>
                        <a:buNone/>
                      </a:pPr>
                      <a:r>
                        <a:rPr lang="en-US" sz="5000" b="1" dirty="0">
                          <a:solidFill>
                            <a:srgbClr val="32AC24"/>
                          </a:solidFill>
                        </a:rPr>
                        <a:t>34%</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lvl="0">
                        <a:spcBef>
                          <a:spcPts val="0"/>
                        </a:spcBef>
                        <a:buNone/>
                      </a:pPr>
                      <a:r>
                        <a:rPr lang="en-US" sz="1800" b="1" dirty="0">
                          <a:solidFill>
                            <a:srgbClr val="666666"/>
                          </a:solidFill>
                        </a:rPr>
                        <a:t>of small businesses indicate that they were able to get all of the funding they needed the last time they went to a financial institution</a:t>
                      </a:r>
                    </a:p>
                  </a:txBody>
                  <a:tcPr marL="91425" marR="91425" marT="91425" marB="91425" anchor="ctr">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14510862"/>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uit v01">
  <a:themeElements>
    <a:clrScheme name="Intuit">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Intuit">
      <a:majorFont>
        <a:latin typeface="AvenirNext forINTUIT"/>
        <a:ea typeface=""/>
        <a:cs typeface=""/>
        <a:font script="Jpan" typeface="ＭＳ ゴシック"/>
        <a:font script="Hans" typeface="宋体"/>
        <a:font script="Hant" typeface="新細明體"/>
      </a:majorFont>
      <a:minorFont>
        <a:latin typeface="AvenirNext forINTUIT"/>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A018DAD4-202E-AF45-A05B-3790FE8ADC51}" vid="{3981C7DD-C6C7-414F-8438-CEEE57CF2A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 Intuit Branding</Template>
  <TotalTime>313</TotalTime>
  <Words>919</Words>
  <Application>Microsoft Office PowerPoint</Application>
  <PresentationFormat>Custom</PresentationFormat>
  <Paragraphs>126</Paragraphs>
  <Slides>18</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Intuit v01</vt:lpstr>
      <vt:lpstr>think-cell Slide</vt:lpstr>
      <vt:lpstr>Intuit’s QuickBooks Financing Journey</vt:lpstr>
      <vt:lpstr>Agenda</vt:lpstr>
      <vt:lpstr>PowerPoint Presentation</vt:lpstr>
      <vt:lpstr>Intuit presence</vt:lpstr>
      <vt:lpstr>A powerful ecosystem</vt:lpstr>
      <vt:lpstr>We serve 4.8M small businesses </vt:lpstr>
      <vt:lpstr>PowerPoint Presentation</vt:lpstr>
      <vt:lpstr>The Small Business Financing Landscape</vt:lpstr>
      <vt:lpstr>Small businesses face many challenges when it comes to financing </vt:lpstr>
      <vt:lpstr>Introducing QuickBooks Financing </vt:lpstr>
      <vt:lpstr>What did we consider while building our financing platform?</vt:lpstr>
      <vt:lpstr>PowerPoint Presentation</vt:lpstr>
      <vt:lpstr>PowerPoint Presentation</vt:lpstr>
      <vt:lpstr>PowerPoint Presentation</vt:lpstr>
      <vt:lpstr>PowerPoint Presentation</vt:lpstr>
      <vt:lpstr>PowerPoint Presentation</vt:lpstr>
      <vt:lpstr>PowerPoint Presentation</vt:lpstr>
      <vt:lpstr>What’s needed?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Success</dc:title>
  <dc:creator>DenBoer, Katherine</dc:creator>
  <cp:lastModifiedBy>user4</cp:lastModifiedBy>
  <cp:revision>37</cp:revision>
  <dcterms:created xsi:type="dcterms:W3CDTF">2017-01-13T15:02:09Z</dcterms:created>
  <dcterms:modified xsi:type="dcterms:W3CDTF">2017-01-17T20:56:31Z</dcterms:modified>
</cp:coreProperties>
</file>