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3" r:id="rId4"/>
    <p:sldId id="277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6" r:id="rId14"/>
    <p:sldId id="271" r:id="rId15"/>
    <p:sldId id="270" r:id="rId16"/>
    <p:sldId id="267" r:id="rId17"/>
    <p:sldId id="275" r:id="rId18"/>
    <p:sldId id="269" r:id="rId19"/>
    <p:sldId id="278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80" autoAdjust="0"/>
  </p:normalViewPr>
  <p:slideViewPr>
    <p:cSldViewPr snapToGrid="0">
      <p:cViewPr>
        <p:scale>
          <a:sx n="66" d="100"/>
          <a:sy n="66" d="100"/>
        </p:scale>
        <p:origin x="-171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ani%20Croager\Desktop\Uptima%20Business%20Bootcamp\Box%20Sync\Uptima%20Business%20Bootcamp%20Oakland\Cooperative\Enrollment%20Funnel\16_12_18%20Enrollment%20Funn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Rani%20Croager\Desktop\Uptima%20Business%20Bootcamp\Box%20Sync\Uptima%20Business%20Bootcamp%20Oakland\Cooperative\Enrollment%20Funnel\16_12_18%20Enrollment%20Funn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Rani%20Croager\Desktop\Uptima%20Business%20Bootcamp\Box%20Sync\Uptima%20Business%20Bootcamp%20Oakland\Cooperative\Enrollment%20Funnel\16_12_18%20Enrollment%20Funn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/>
              <a:t>Racial</a:t>
            </a:r>
            <a:r>
              <a:rPr lang="en-US" sz="1200" b="1" baseline="0"/>
              <a:t> Identity of </a:t>
            </a:r>
            <a:br>
              <a:rPr lang="en-US" sz="1200" b="1" baseline="0"/>
            </a:br>
            <a:r>
              <a:rPr lang="en-US" sz="1200" b="1" baseline="0"/>
              <a:t>Entrepreneurs</a:t>
            </a:r>
            <a:endParaRPr lang="en-US" sz="1200" b="1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573195538057744"/>
          <c:y val="0.28698921825948237"/>
          <c:w val="0.69697451050722792"/>
          <c:h val="0.6700839402373974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74-4975-B98F-CE80D3A184AF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74-4975-B98F-CE80D3A184AF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74-4975-B98F-CE80D3A184AF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74-4975-B98F-CE80D3A184AF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74-4975-B98F-CE80D3A184AF}"/>
              </c:ext>
            </c:extLst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74-4975-B98F-CE80D3A184AF}"/>
              </c:ext>
            </c:extLst>
          </c:dPt>
          <c:dLbls>
            <c:dLbl>
              <c:idx val="0"/>
              <c:layout>
                <c:manualLayout>
                  <c:x val="-2.9166666666666671E-2"/>
                  <c:y val="-6.9444444444444489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74-4975-B98F-CE80D3A184AF}"/>
                </c:ext>
              </c:extLst>
            </c:dLbl>
            <c:dLbl>
              <c:idx val="1"/>
              <c:layout>
                <c:manualLayout>
                  <c:x val="0"/>
                  <c:y val="-0.1266339869281047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74-4975-B98F-CE80D3A184AF}"/>
                </c:ext>
              </c:extLst>
            </c:dLbl>
            <c:dLbl>
              <c:idx val="2"/>
              <c:layout>
                <c:manualLayout>
                  <c:x val="8.7500000000000022E-2"/>
                  <c:y val="-1.2254901960784315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74-4975-B98F-CE80D3A184A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74-4975-B98F-CE80D3A184AF}"/>
                </c:ext>
              </c:extLst>
            </c:dLbl>
            <c:dLbl>
              <c:idx val="4"/>
              <c:layout>
                <c:manualLayout>
                  <c:x val="-0.32916666666666677"/>
                  <c:y val="-2.042483660130719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74-4975-B98F-CE80D3A184A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Sheet1!$F$19:$F$24</c:f>
              <c:strCache>
                <c:ptCount val="6"/>
                <c:pt idx="0">
                  <c:v>African American</c:v>
                </c:pt>
                <c:pt idx="1">
                  <c:v>Asian American</c:v>
                </c:pt>
                <c:pt idx="2">
                  <c:v>Hispanic or Latino</c:v>
                </c:pt>
                <c:pt idx="3">
                  <c:v>Middle Eastern</c:v>
                </c:pt>
                <c:pt idx="4">
                  <c:v>Mixed Race</c:v>
                </c:pt>
                <c:pt idx="5">
                  <c:v>White</c:v>
                </c:pt>
              </c:strCache>
            </c:strRef>
          </c:cat>
          <c:val>
            <c:numRef>
              <c:f>Sheet1!$G$19:$G$24</c:f>
              <c:numCache>
                <c:formatCode>0%</c:formatCode>
                <c:ptCount val="6"/>
                <c:pt idx="0">
                  <c:v>0.30454545454545456</c:v>
                </c:pt>
                <c:pt idx="1">
                  <c:v>9.54545454545455E-2</c:v>
                </c:pt>
                <c:pt idx="2">
                  <c:v>6.363636363636363E-2</c:v>
                </c:pt>
                <c:pt idx="3">
                  <c:v>4.5454545454545461E-3</c:v>
                </c:pt>
                <c:pt idx="4">
                  <c:v>5.9090909090909104E-2</c:v>
                </c:pt>
                <c:pt idx="5">
                  <c:v>0.47272727272727277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474-4975-B98F-CE80D3A184AF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/>
              <a:t>Gender Identity</a:t>
            </a:r>
            <a:r>
              <a:rPr lang="en-US" sz="1200" b="1" baseline="0"/>
              <a:t> of </a:t>
            </a:r>
            <a:br>
              <a:rPr lang="en-US" sz="1200" b="1" baseline="0"/>
            </a:br>
            <a:r>
              <a:rPr lang="en-US" sz="1200" b="1" baseline="0"/>
              <a:t>Entrepreneurs</a:t>
            </a:r>
            <a:endParaRPr lang="en-US" sz="1200" b="1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8898753280839897"/>
          <c:y val="0.27881928361895947"/>
          <c:w val="0.69697451050722781"/>
          <c:h val="0.6700839402373974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C4-4A76-961D-E90F04A6A7A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C4-4A76-961D-E90F04A6A7A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Sheet1!$A$19:$A$20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Sheet1!$B$19:$B$20</c:f>
              <c:numCache>
                <c:formatCode>0%</c:formatCode>
                <c:ptCount val="2"/>
                <c:pt idx="0">
                  <c:v>0.70454545454545481</c:v>
                </c:pt>
                <c:pt idx="1">
                  <c:v>0.29545454545454553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C4-4A76-961D-E90F04A6A7A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/>
              <a:t>Income Status</a:t>
            </a:r>
            <a:r>
              <a:rPr lang="en-US" sz="1200" b="1" baseline="0"/>
              <a:t> of </a:t>
            </a:r>
            <a:br>
              <a:rPr lang="en-US" sz="1200" b="1" baseline="0"/>
            </a:br>
            <a:r>
              <a:rPr lang="en-US" sz="1200" b="1" baseline="0"/>
              <a:t>Entrepreneurs</a:t>
            </a:r>
            <a:endParaRPr lang="en-US" sz="1200" b="1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573195538057742"/>
          <c:y val="0.28698921825948237"/>
          <c:w val="0.69697451050722781"/>
          <c:h val="0.6700839402373974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AE-43C3-B6BC-AA26A0F958A5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AE-43C3-B6BC-AA26A0F958A5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AE-43C3-B6BC-AA26A0F958A5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AE-43C3-B6BC-AA26A0F958A5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AE-43C3-B6BC-AA26A0F958A5}"/>
              </c:ext>
            </c:extLst>
          </c:dPt>
          <c:dLbls>
            <c:dLbl>
              <c:idx val="1"/>
              <c:layout>
                <c:manualLayout>
                  <c:x val="-2.0833333333333336E-2"/>
                  <c:y val="8.169934640522877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AE-43C3-B6BC-AA26A0F958A5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dLbl>
            <c:spPr>
              <a:solidFill>
                <a:sysClr val="window" lastClr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Sheet1!$K$19:$K$23</c:f>
              <c:strCache>
                <c:ptCount val="5"/>
                <c:pt idx="0">
                  <c:v>Low</c:v>
                </c:pt>
                <c:pt idx="1">
                  <c:v>Moderate</c:v>
                </c:pt>
                <c:pt idx="2">
                  <c:v>Middle</c:v>
                </c:pt>
                <c:pt idx="3">
                  <c:v>Upper</c:v>
                </c:pt>
                <c:pt idx="4">
                  <c:v>Undisclosed</c:v>
                </c:pt>
              </c:strCache>
            </c:strRef>
          </c:cat>
          <c:val>
            <c:numRef>
              <c:f>Sheet1!$L$19:$L$23</c:f>
              <c:numCache>
                <c:formatCode>0%</c:formatCode>
                <c:ptCount val="5"/>
                <c:pt idx="0">
                  <c:v>0.17727272727272728</c:v>
                </c:pt>
                <c:pt idx="1">
                  <c:v>0.32727272727272738</c:v>
                </c:pt>
                <c:pt idx="2">
                  <c:v>0.24545454545454545</c:v>
                </c:pt>
                <c:pt idx="3">
                  <c:v>0.19090909090909094</c:v>
                </c:pt>
                <c:pt idx="4">
                  <c:v>5.9090909090909097E-2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8AE-43C3-B6BC-AA26A0F958A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63E88-055A-4D48-A3AC-420954DC9CE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03FFBF-EBBC-40DD-804E-2D0B4CE628CF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2014</a:t>
          </a:r>
        </a:p>
      </dgm:t>
    </dgm:pt>
    <dgm:pt modelId="{FA828ABC-E41B-4B43-ACD8-9D498E125575}" type="parTrans" cxnId="{B60BD120-F059-4007-B44D-534937F109E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A8C05-BDB8-4F2A-A76F-F19A0E82CF77}" type="sibTrans" cxnId="{B60BD120-F059-4007-B44D-534937F109E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1491D-E478-4804-B045-757673123D6E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2015</a:t>
          </a:r>
        </a:p>
      </dgm:t>
    </dgm:pt>
    <dgm:pt modelId="{F1E6848F-778A-42B6-A425-11394ECCAE7A}" type="parTrans" cxnId="{EFB85D06-1794-48C5-9DC2-0705D7D68F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2E226-3F81-482B-AD69-DDA80A7DB629}" type="sibTrans" cxnId="{EFB85D06-1794-48C5-9DC2-0705D7D68F5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5E01E-6928-4730-9909-95A6E71646E6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</dgm:t>
    </dgm:pt>
    <dgm:pt modelId="{1C5EB498-C152-4DED-8A28-01045DD45833}" type="parTrans" cxnId="{12697229-41EF-4341-9DC4-4E94D6AA48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D39A8-BF69-4F18-B7FB-0A0D37838FC2}" type="sibTrans" cxnId="{12697229-41EF-4341-9DC4-4E94D6AA481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8127A-0A4D-4662-950D-D9909360E344}" type="pres">
      <dgm:prSet presAssocID="{A8C63E88-055A-4D48-A3AC-420954DC9CE2}" presName="Name0" presStyleCnt="0">
        <dgm:presLayoutVars>
          <dgm:dir/>
          <dgm:animLvl val="lvl"/>
          <dgm:resizeHandles val="exact"/>
        </dgm:presLayoutVars>
      </dgm:prSet>
      <dgm:spPr/>
    </dgm:pt>
    <dgm:pt modelId="{3A03CA7C-15A7-4A0D-8E7D-18A301CB85EE}" type="pres">
      <dgm:prSet presAssocID="{7303FFBF-EBBC-40DD-804E-2D0B4CE628C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41257-EFA3-4A55-8662-3DA5DAE49B5F}" type="pres">
      <dgm:prSet presAssocID="{9A8A8C05-BDB8-4F2A-A76F-F19A0E82CF77}" presName="parTxOnlySpace" presStyleCnt="0"/>
      <dgm:spPr/>
    </dgm:pt>
    <dgm:pt modelId="{A0468B21-6C5F-4116-9F1D-492CD00626BA}" type="pres">
      <dgm:prSet presAssocID="{4B91491D-E478-4804-B045-757673123D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FEFC-F668-4AE6-AADE-B8660D0D84CD}" type="pres">
      <dgm:prSet presAssocID="{7552E226-3F81-482B-AD69-DDA80A7DB629}" presName="parTxOnlySpace" presStyleCnt="0"/>
      <dgm:spPr/>
    </dgm:pt>
    <dgm:pt modelId="{ED9970DF-8D30-49EC-992C-566853041672}" type="pres">
      <dgm:prSet presAssocID="{AE15E01E-6928-4730-9909-95A6E71646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67A83-5814-4B32-9C4D-B34E1B7F02C1}" type="presOf" srcId="{4B91491D-E478-4804-B045-757673123D6E}" destId="{A0468B21-6C5F-4116-9F1D-492CD00626BA}" srcOrd="0" destOrd="0" presId="urn:microsoft.com/office/officeart/2005/8/layout/chevron1"/>
    <dgm:cxn modelId="{E8D442AA-489F-4440-A7CB-99524651510B}" type="presOf" srcId="{AE15E01E-6928-4730-9909-95A6E71646E6}" destId="{ED9970DF-8D30-49EC-992C-566853041672}" srcOrd="0" destOrd="0" presId="urn:microsoft.com/office/officeart/2005/8/layout/chevron1"/>
    <dgm:cxn modelId="{2484C69C-A459-443F-84D3-FE5F2DD7191F}" type="presOf" srcId="{7303FFBF-EBBC-40DD-804E-2D0B4CE628CF}" destId="{3A03CA7C-15A7-4A0D-8E7D-18A301CB85EE}" srcOrd="0" destOrd="0" presId="urn:microsoft.com/office/officeart/2005/8/layout/chevron1"/>
    <dgm:cxn modelId="{B60BD120-F059-4007-B44D-534937F109ED}" srcId="{A8C63E88-055A-4D48-A3AC-420954DC9CE2}" destId="{7303FFBF-EBBC-40DD-804E-2D0B4CE628CF}" srcOrd="0" destOrd="0" parTransId="{FA828ABC-E41B-4B43-ACD8-9D498E125575}" sibTransId="{9A8A8C05-BDB8-4F2A-A76F-F19A0E82CF77}"/>
    <dgm:cxn modelId="{41A99C5B-1B53-46F1-B37C-0F44E31C783E}" type="presOf" srcId="{A8C63E88-055A-4D48-A3AC-420954DC9CE2}" destId="{6218127A-0A4D-4662-950D-D9909360E344}" srcOrd="0" destOrd="0" presId="urn:microsoft.com/office/officeart/2005/8/layout/chevron1"/>
    <dgm:cxn modelId="{12697229-41EF-4341-9DC4-4E94D6AA481F}" srcId="{A8C63E88-055A-4D48-A3AC-420954DC9CE2}" destId="{AE15E01E-6928-4730-9909-95A6E71646E6}" srcOrd="2" destOrd="0" parTransId="{1C5EB498-C152-4DED-8A28-01045DD45833}" sibTransId="{FC9D39A8-BF69-4F18-B7FB-0A0D37838FC2}"/>
    <dgm:cxn modelId="{EFB85D06-1794-48C5-9DC2-0705D7D68F55}" srcId="{A8C63E88-055A-4D48-A3AC-420954DC9CE2}" destId="{4B91491D-E478-4804-B045-757673123D6E}" srcOrd="1" destOrd="0" parTransId="{F1E6848F-778A-42B6-A425-11394ECCAE7A}" sibTransId="{7552E226-3F81-482B-AD69-DDA80A7DB629}"/>
    <dgm:cxn modelId="{B69D195E-5ABE-4B9A-B41B-9BD02979DE54}" type="presParOf" srcId="{6218127A-0A4D-4662-950D-D9909360E344}" destId="{3A03CA7C-15A7-4A0D-8E7D-18A301CB85EE}" srcOrd="0" destOrd="0" presId="urn:microsoft.com/office/officeart/2005/8/layout/chevron1"/>
    <dgm:cxn modelId="{A6ADC6CB-3911-4834-84DC-0824B8CCF7CC}" type="presParOf" srcId="{6218127A-0A4D-4662-950D-D9909360E344}" destId="{EFF41257-EFA3-4A55-8662-3DA5DAE49B5F}" srcOrd="1" destOrd="0" presId="urn:microsoft.com/office/officeart/2005/8/layout/chevron1"/>
    <dgm:cxn modelId="{1DF6A651-054E-46E8-BD80-06BA45F4882F}" type="presParOf" srcId="{6218127A-0A4D-4662-950D-D9909360E344}" destId="{A0468B21-6C5F-4116-9F1D-492CD00626BA}" srcOrd="2" destOrd="0" presId="urn:microsoft.com/office/officeart/2005/8/layout/chevron1"/>
    <dgm:cxn modelId="{FD60B77D-F39C-4487-9134-1C24D1930C54}" type="presParOf" srcId="{6218127A-0A4D-4662-950D-D9909360E344}" destId="{972BFEFC-F668-4AE6-AADE-B8660D0D84CD}" srcOrd="3" destOrd="0" presId="urn:microsoft.com/office/officeart/2005/8/layout/chevron1"/>
    <dgm:cxn modelId="{8441E227-D2E5-4588-91CA-02D2C02E51E5}" type="presParOf" srcId="{6218127A-0A4D-4662-950D-D9909360E344}" destId="{ED9970DF-8D30-49EC-992C-56685304167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03CA7C-15A7-4A0D-8E7D-18A301CB85EE}">
      <dsp:nvSpPr>
        <dsp:cNvPr id="0" name=""/>
        <dsp:cNvSpPr/>
      </dsp:nvSpPr>
      <dsp:spPr>
        <a:xfrm>
          <a:off x="2619" y="0"/>
          <a:ext cx="3190919" cy="574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2014</a:t>
          </a:r>
        </a:p>
      </dsp:txBody>
      <dsp:txXfrm>
        <a:off x="2619" y="0"/>
        <a:ext cx="3190919" cy="574513"/>
      </dsp:txXfrm>
    </dsp:sp>
    <dsp:sp modelId="{A0468B21-6C5F-4116-9F1D-492CD00626BA}">
      <dsp:nvSpPr>
        <dsp:cNvPr id="0" name=""/>
        <dsp:cNvSpPr/>
      </dsp:nvSpPr>
      <dsp:spPr>
        <a:xfrm>
          <a:off x="2874447" y="0"/>
          <a:ext cx="3190919" cy="574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2015</a:t>
          </a:r>
        </a:p>
      </dsp:txBody>
      <dsp:txXfrm>
        <a:off x="2874447" y="0"/>
        <a:ext cx="3190919" cy="574513"/>
      </dsp:txXfrm>
    </dsp:sp>
    <dsp:sp modelId="{ED9970DF-8D30-49EC-992C-566853041672}">
      <dsp:nvSpPr>
        <dsp:cNvPr id="0" name=""/>
        <dsp:cNvSpPr/>
      </dsp:nvSpPr>
      <dsp:spPr>
        <a:xfrm>
          <a:off x="5746274" y="0"/>
          <a:ext cx="3190919" cy="574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</dsp:txBody>
      <dsp:txXfrm>
        <a:off x="5746274" y="0"/>
        <a:ext cx="3190919" cy="574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48A3-CA6C-4FDC-96C8-D63F6A8C969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DA020-6E10-45C4-A6D0-68807149A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47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29BC-B967-4BC6-B44B-558EB2128B30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B79F9-9523-41F2-A2EC-82EC673FA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42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561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445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77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51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05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966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337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24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78F1-597D-4CDD-898D-D4E05DAC521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1221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21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78F1-597D-4CDD-898D-D4E05DAC52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27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11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8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77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095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00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25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79F9-9523-41F2-A2EC-82EC673FAA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697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676999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3114" y="1116777"/>
            <a:ext cx="2997772" cy="20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66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55108-C79D-4EF4-B7FB-4E73241E62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142" y="247836"/>
            <a:ext cx="1084208" cy="7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3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81101"/>
            <a:ext cx="3886200" cy="468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81101"/>
            <a:ext cx="3886200" cy="468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55108-C79D-4EF4-B7FB-4E73241E62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142" y="247836"/>
            <a:ext cx="1084208" cy="7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0213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" userDrawn="1">
          <p15:clr>
            <a:srgbClr val="FBAE40"/>
          </p15:clr>
        </p15:guide>
        <p15:guide id="2" pos="43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8"/>
            <a:ext cx="6313883" cy="625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1103"/>
            <a:ext cx="3868340" cy="47014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31962"/>
            <a:ext cx="3868340" cy="403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181103"/>
            <a:ext cx="3887391" cy="47014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31962"/>
            <a:ext cx="3887391" cy="403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55108-C79D-4EF4-B7FB-4E73241E62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142" y="247836"/>
            <a:ext cx="1084208" cy="7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9465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3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55108-C79D-4EF4-B7FB-4E73241E62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142" y="247836"/>
            <a:ext cx="1084208" cy="7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21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309249" cy="62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1103"/>
            <a:ext cx="7886700" cy="468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16344" y="6267635"/>
            <a:ext cx="302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Accelerate</a:t>
            </a:r>
            <a:r>
              <a:rPr lang="en-US" sz="2000" b="1" baseline="0" dirty="0">
                <a:solidFill>
                  <a:schemeClr val="bg1"/>
                </a:solidFill>
              </a:rPr>
              <a:t> your business.  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6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624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44" userDrawn="1">
          <p15:clr>
            <a:srgbClr val="F26B43"/>
          </p15:clr>
        </p15:guide>
        <p15:guide id="4" orient="horz" pos="3696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timabootcamp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akland.uptimabootcamp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4109" y="3602041"/>
            <a:ext cx="8275782" cy="169792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CAMEO:</a:t>
            </a:r>
          </a:p>
          <a:p>
            <a:r>
              <a:rPr lang="en-US" sz="4000" dirty="0"/>
              <a:t>New Era Workforce Symposium</a:t>
            </a:r>
          </a:p>
          <a:p>
            <a:r>
              <a:rPr lang="en-US" sz="2400" dirty="0"/>
              <a:t>January 18,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17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7839" r="874" b="4998"/>
          <a:stretch/>
        </p:blipFill>
        <p:spPr>
          <a:xfrm>
            <a:off x="0" y="1181100"/>
            <a:ext cx="9143999" cy="4266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Learning: Online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Online learning allows entrepreneurs to review weekly background materials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and complete business development activities at their convenience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648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26246" cy="625474"/>
          </a:xfrm>
        </p:spPr>
        <p:txBody>
          <a:bodyPr/>
          <a:lstStyle/>
          <a:p>
            <a:r>
              <a:rPr lang="en-US" dirty="0"/>
              <a:t>Hybrid Learning: In-Person Classes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3533" y="1373934"/>
            <a:ext cx="5756398" cy="3889993"/>
            <a:chOff x="203533" y="997150"/>
            <a:chExt cx="5756398" cy="32100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40" y="2648034"/>
              <a:ext cx="2821259" cy="155920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38672" y="2660931"/>
              <a:ext cx="2821259" cy="154631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3533" y="1010046"/>
              <a:ext cx="2821259" cy="154631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38672" y="997150"/>
              <a:ext cx="2821259" cy="157210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Weekly in-person classes consist of mindfulness exercises, group discussion,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creative activities and reflection on each unit’s topics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3811" y="1389563"/>
            <a:ext cx="2821259" cy="1889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9395" y="3374477"/>
            <a:ext cx="2825675" cy="1889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147450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Membership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87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43227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Each of our accelerators is a multi-stakeholder cooperative comprised of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worker members, accelerator program members and investor members</a:t>
            </a:r>
          </a:p>
        </p:txBody>
      </p:sp>
    </p:spTree>
    <p:extLst>
      <p:ext uri="{BB962C8B-B14F-4D97-AF65-F5344CB8AC3E}">
        <p14:creationId xmlns:p14="http://schemas.microsoft.com/office/powerpoint/2010/main" xmlns="" val="104028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Membership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43227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 keep our accelerator membership accessible by offering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 sliding scale fee structure based on the current annual revenue of the business 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7170" y="1165860"/>
            <a:ext cx="8618220" cy="4125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Small Business &amp; Enterprise Accelerator Membership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Freelancer Accelerator Membership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7789075"/>
              </p:ext>
            </p:extLst>
          </p:nvPr>
        </p:nvGraphicFramePr>
        <p:xfrm>
          <a:off x="331470" y="1925423"/>
          <a:ext cx="8503920" cy="1198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$100,000 Annual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$100,000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$500,000 Annual Revenue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$500,000 Annual Revenue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 / month cash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 / month cash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 /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month cash fee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5.0%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one-time equity stake contribution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4.0% one-time equity stake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3.0%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one-time equity stake contribution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9277366"/>
              </p:ext>
            </p:extLst>
          </p:nvPr>
        </p:nvGraphicFramePr>
        <p:xfrm>
          <a:off x="320040" y="4162913"/>
          <a:ext cx="850392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$50,000 Annual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$100,000 Annual Revenue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$100,000 Annual Revenue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$450 cash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 cash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$750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fee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538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Network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36"/>
          <a:stretch/>
        </p:blipFill>
        <p:spPr>
          <a:xfrm>
            <a:off x="0" y="1171852"/>
            <a:ext cx="9144000" cy="4687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power is in the community network effect – how we connect business owners with a diverse community of mentors, freelancers, founders and partner organizations who will support them throughout their entire entrepreneurial journey</a:t>
            </a:r>
          </a:p>
        </p:txBody>
      </p:sp>
    </p:spTree>
    <p:extLst>
      <p:ext uri="{BB962C8B-B14F-4D97-AF65-F5344CB8AC3E}">
        <p14:creationId xmlns:p14="http://schemas.microsoft.com/office/powerpoint/2010/main" xmlns="" val="180446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00758" y="2404603"/>
            <a:ext cx="2522920" cy="2532624"/>
          </a:xfrm>
          <a:prstGeom prst="donut">
            <a:avLst>
              <a:gd name="adj" fmla="val 1961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</a:p>
        </p:txBody>
      </p:sp>
      <p:sp>
        <p:nvSpPr>
          <p:cNvPr id="6" name="Donut 5"/>
          <p:cNvSpPr/>
          <p:nvPr/>
        </p:nvSpPr>
        <p:spPr>
          <a:xfrm>
            <a:off x="3290009" y="2404603"/>
            <a:ext cx="2522920" cy="2532624"/>
          </a:xfrm>
          <a:prstGeom prst="donut">
            <a:avLst>
              <a:gd name="adj" fmla="val 1763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7" name="Donut 6"/>
          <p:cNvSpPr/>
          <p:nvPr/>
        </p:nvSpPr>
        <p:spPr>
          <a:xfrm>
            <a:off x="6072326" y="2404603"/>
            <a:ext cx="2522920" cy="2532624"/>
          </a:xfrm>
          <a:prstGeom prst="donut">
            <a:avLst>
              <a:gd name="adj" fmla="val 1708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$228,105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590" y="1503887"/>
            <a:ext cx="234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Entrepreneurs Served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6841" y="1503886"/>
            <a:ext cx="234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9158" y="1503886"/>
            <a:ext cx="234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Funding Received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43227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Uptima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started, we have served 220 entrepreneurs,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who have created 56 jobs and raised over $228,000 in funding</a:t>
            </a:r>
          </a:p>
        </p:txBody>
      </p:sp>
      <p:sp>
        <p:nvSpPr>
          <p:cNvPr id="12" name="Donut 11"/>
          <p:cNvSpPr/>
          <p:nvPr/>
        </p:nvSpPr>
        <p:spPr>
          <a:xfrm>
            <a:off x="704945" y="2609571"/>
            <a:ext cx="2117506" cy="2125650"/>
          </a:xfrm>
          <a:prstGeom prst="donut">
            <a:avLst>
              <a:gd name="adj" fmla="val 19615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494196" y="2609571"/>
            <a:ext cx="2117506" cy="2125650"/>
          </a:xfrm>
          <a:prstGeom prst="donut">
            <a:avLst>
              <a:gd name="adj" fmla="val 17635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276513" y="2609571"/>
            <a:ext cx="2117506" cy="2125650"/>
          </a:xfrm>
          <a:prstGeom prst="donut">
            <a:avLst>
              <a:gd name="adj" fmla="val 17082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99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3227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Uptima’s programs serve a diverse group of entrepreneurs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1399391"/>
              </p:ext>
            </p:extLst>
          </p:nvPr>
        </p:nvGraphicFramePr>
        <p:xfrm>
          <a:off x="3048000" y="1664579"/>
          <a:ext cx="30480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0880500"/>
              </p:ext>
            </p:extLst>
          </p:nvPr>
        </p:nvGraphicFramePr>
        <p:xfrm>
          <a:off x="0" y="1745602"/>
          <a:ext cx="30480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9551540"/>
              </p:ext>
            </p:extLst>
          </p:nvPr>
        </p:nvGraphicFramePr>
        <p:xfrm>
          <a:off x="6096000" y="1664579"/>
          <a:ext cx="30480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351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543076" cy="625474"/>
          </a:xfrm>
        </p:spPr>
        <p:txBody>
          <a:bodyPr/>
          <a:lstStyle/>
          <a:p>
            <a:r>
              <a:rPr lang="en-US" dirty="0"/>
              <a:t>Runway Project Partnership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12"/>
          <a:stretch/>
        </p:blipFill>
        <p:spPr>
          <a:xfrm>
            <a:off x="0" y="1181100"/>
            <a:ext cx="91440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3227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Recently announced a partnership with Runway Project, Impact HUB Oakland and Self-Help Federal Credit Union to pilot a Friends &amp; Family Loan Program for African-American entrepreneurs in Oakland</a:t>
            </a:r>
          </a:p>
        </p:txBody>
      </p:sp>
    </p:spTree>
    <p:extLst>
      <p:ext uri="{BB962C8B-B14F-4D97-AF65-F5344CB8AC3E}">
        <p14:creationId xmlns:p14="http://schemas.microsoft.com/office/powerpoint/2010/main" xmlns="" val="262969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Expansion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02957" y="1332667"/>
            <a:ext cx="2338086" cy="7477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Uptima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Business Bootcamp, LLC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7317" y="2959158"/>
            <a:ext cx="2338086" cy="7477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Uptima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Oakland Cooperative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02957" y="2971179"/>
            <a:ext cx="2338086" cy="74775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Uptima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[City/Region] Cooperative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8597" y="2959157"/>
            <a:ext cx="2338086" cy="74775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Uptima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[City/Region] Cooperative</a:t>
            </a:r>
          </a:p>
        </p:txBody>
      </p:sp>
      <p:cxnSp>
        <p:nvCxnSpPr>
          <p:cNvPr id="10" name="Elbow Connector 9"/>
          <p:cNvCxnSpPr>
            <a:stCxn id="6" idx="2"/>
            <a:endCxn id="7" idx="0"/>
          </p:cNvCxnSpPr>
          <p:nvPr/>
        </p:nvCxnSpPr>
        <p:spPr>
          <a:xfrm rot="5400000">
            <a:off x="2829814" y="1216972"/>
            <a:ext cx="878732" cy="2605640"/>
          </a:xfrm>
          <a:prstGeom prst="bentConnector3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2"/>
            <a:endCxn id="9" idx="0"/>
          </p:cNvCxnSpPr>
          <p:nvPr/>
        </p:nvCxnSpPr>
        <p:spPr>
          <a:xfrm rot="16200000" flipH="1">
            <a:off x="5435455" y="1216971"/>
            <a:ext cx="878731" cy="2605640"/>
          </a:xfrm>
          <a:prstGeom prst="bentConnector3">
            <a:avLst/>
          </a:prstGeom>
          <a:ln w="25400">
            <a:solidFill>
              <a:schemeClr val="tx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>
          <a:xfrm>
            <a:off x="4572000" y="2080426"/>
            <a:ext cx="0" cy="890753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10927" y="4368415"/>
            <a:ext cx="1204201" cy="7477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Accelerator Member Classes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64260" y="4368415"/>
            <a:ext cx="1204201" cy="7477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Worker Member Class</a:t>
            </a:r>
          </a:p>
        </p:txBody>
      </p:sp>
      <p:cxnSp>
        <p:nvCxnSpPr>
          <p:cNvPr id="15" name="Elbow Connector 14"/>
          <p:cNvCxnSpPr>
            <a:stCxn id="7" idx="2"/>
            <a:endCxn id="13" idx="0"/>
          </p:cNvCxnSpPr>
          <p:nvPr/>
        </p:nvCxnSpPr>
        <p:spPr>
          <a:xfrm rot="5400000">
            <a:off x="1008945" y="3411000"/>
            <a:ext cx="661498" cy="1253332"/>
          </a:xfrm>
          <a:prstGeom prst="bentConnector3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2"/>
            <a:endCxn id="14" idx="0"/>
          </p:cNvCxnSpPr>
          <p:nvPr/>
        </p:nvCxnSpPr>
        <p:spPr>
          <a:xfrm rot="16200000" flipH="1">
            <a:off x="1635611" y="4037665"/>
            <a:ext cx="661498" cy="1"/>
          </a:xfrm>
          <a:prstGeom prst="bentConnector3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41508" y="1124604"/>
            <a:ext cx="3209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Licenses intellectual property of accelerator model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Service agreement to provide infrastructure to each cooperative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Longer term conversion to shared services cooperative and franchise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0563" y="3969432"/>
            <a:ext cx="5100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Each member class has its own membership requirements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Small Business &amp; Enterprise Accelerator and Freelancer Accelerator members share in operating profits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Small Business &amp; Enterprise Accelerator members and Worker members receive capital distributions from investment fund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Representatives from each member class on the cooperative’s governing board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43227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business structure enables future expansion of programs and geographic locations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17593" y="4368414"/>
            <a:ext cx="1204201" cy="7477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Investor Member Class</a:t>
            </a:r>
          </a:p>
        </p:txBody>
      </p:sp>
      <p:cxnSp>
        <p:nvCxnSpPr>
          <p:cNvPr id="34" name="Elbow Connector 33"/>
          <p:cNvCxnSpPr>
            <a:stCxn id="7" idx="2"/>
            <a:endCxn id="22" idx="0"/>
          </p:cNvCxnSpPr>
          <p:nvPr/>
        </p:nvCxnSpPr>
        <p:spPr>
          <a:xfrm rot="16200000" flipH="1">
            <a:off x="2262279" y="3410998"/>
            <a:ext cx="661497" cy="1253334"/>
          </a:xfrm>
          <a:prstGeom prst="bentConnector3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62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Expansion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1100"/>
            <a:ext cx="9144000" cy="48398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43227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Currently working on a potential partnership to open our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second cooperative in San Francisco before the end of 2017</a:t>
            </a:r>
          </a:p>
        </p:txBody>
      </p:sp>
    </p:spTree>
    <p:extLst>
      <p:ext uri="{BB962C8B-B14F-4D97-AF65-F5344CB8AC3E}">
        <p14:creationId xmlns:p14="http://schemas.microsoft.com/office/powerpoint/2010/main" xmlns="" val="232678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63" b="18228"/>
          <a:stretch/>
        </p:blipFill>
        <p:spPr>
          <a:xfrm>
            <a:off x="0" y="1192192"/>
            <a:ext cx="9144000" cy="4849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97137"/>
            <a:ext cx="9144000" cy="6531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Uptima Business Bootcamp is a network of member-owned business accelerators,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dedicated to providing entrepreneurs with greater access to hands-on education, resources, mentorship and community to create thriving businesses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0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71021" y="3602040"/>
            <a:ext cx="9286042" cy="1937625"/>
          </a:xfrm>
        </p:spPr>
        <p:txBody>
          <a:bodyPr>
            <a:normAutofit/>
          </a:bodyPr>
          <a:lstStyle/>
          <a:p>
            <a:r>
              <a:rPr lang="en-US" sz="2400" dirty="0"/>
              <a:t>Thank you!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Uptima</a:t>
            </a:r>
            <a:r>
              <a:rPr lang="en-US" sz="2400" dirty="0"/>
              <a:t> Network: </a:t>
            </a:r>
            <a:r>
              <a:rPr lang="en-US" sz="2400" dirty="0">
                <a:hlinkClick r:id="rId3"/>
              </a:rPr>
              <a:t>http://uptimabootcamp.com</a:t>
            </a:r>
            <a:endParaRPr lang="en-US" sz="2400" dirty="0"/>
          </a:p>
          <a:p>
            <a:r>
              <a:rPr lang="en-US" sz="2400" dirty="0" err="1"/>
              <a:t>Uptima</a:t>
            </a:r>
            <a:r>
              <a:rPr lang="en-US" sz="2400" dirty="0"/>
              <a:t> Oakland: </a:t>
            </a:r>
            <a:r>
              <a:rPr lang="en-US" sz="2400" dirty="0">
                <a:hlinkClick r:id="rId4"/>
              </a:rPr>
              <a:t>http://oakland.uptimabootcamp.com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906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81100"/>
            <a:ext cx="9144000" cy="4216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397137"/>
            <a:ext cx="9144000" cy="6531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Entrepreneurship is a path to wealth creation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21451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Uptima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was started out of Impact HUB Oakland in early 2014 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5425412"/>
              </p:ext>
            </p:extLst>
          </p:nvPr>
        </p:nvGraphicFramePr>
        <p:xfrm>
          <a:off x="106532" y="2999658"/>
          <a:ext cx="8939814" cy="57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31293" y="1205583"/>
            <a:ext cx="1822420" cy="1619047"/>
            <a:chOff x="1641367" y="3751326"/>
            <a:chExt cx="1352730" cy="1619047"/>
          </a:xfrm>
        </p:grpSpPr>
        <p:sp>
          <p:nvSpPr>
            <p:cNvPr id="8" name="Rounded Rectangle 7"/>
            <p:cNvSpPr/>
            <p:nvPr/>
          </p:nvSpPr>
          <p:spPr>
            <a:xfrm>
              <a:off x="1641367" y="3751326"/>
              <a:ext cx="1352730" cy="1619047"/>
            </a:xfrm>
            <a:prstGeom prst="roundRect">
              <a:avLst>
                <a:gd name="adj" fmla="val 847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1367" y="3939487"/>
              <a:ext cx="1352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Launched out of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4009" y="3746766"/>
            <a:ext cx="1822420" cy="1619047"/>
            <a:chOff x="1641367" y="3751326"/>
            <a:chExt cx="1352730" cy="1619047"/>
          </a:xfrm>
        </p:grpSpPr>
        <p:sp>
          <p:nvSpPr>
            <p:cNvPr id="12" name="Rounded Rectangle 11"/>
            <p:cNvSpPr/>
            <p:nvPr/>
          </p:nvSpPr>
          <p:spPr>
            <a:xfrm>
              <a:off x="1641367" y="3751326"/>
              <a:ext cx="1352730" cy="1619047"/>
            </a:xfrm>
            <a:prstGeom prst="roundRect">
              <a:avLst>
                <a:gd name="adj" fmla="val 847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41367" y="3840189"/>
              <a:ext cx="1352730" cy="14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Piloted Oakland Small Business &amp; Enterprise Accelerator 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Received 30 applications for first cohort of 9 entrepreneurs</a:t>
              </a:r>
            </a:p>
          </p:txBody>
        </p:sp>
      </p:grpSp>
      <p:cxnSp>
        <p:nvCxnSpPr>
          <p:cNvPr id="14" name="Straight Connector 13"/>
          <p:cNvCxnSpPr>
            <a:stCxn id="12" idx="0"/>
          </p:cNvCxnSpPr>
          <p:nvPr/>
        </p:nvCxnSpPr>
        <p:spPr>
          <a:xfrm flipH="1" flipV="1">
            <a:off x="2118731" y="3564784"/>
            <a:ext cx="6488" cy="181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938947" y="1198629"/>
            <a:ext cx="1874626" cy="1619047"/>
            <a:chOff x="5937120" y="3770361"/>
            <a:chExt cx="1391481" cy="1619047"/>
          </a:xfrm>
        </p:grpSpPr>
        <p:sp>
          <p:nvSpPr>
            <p:cNvPr id="17" name="TextBox 16"/>
            <p:cNvSpPr txBox="1"/>
            <p:nvPr/>
          </p:nvSpPr>
          <p:spPr>
            <a:xfrm>
              <a:off x="5937120" y="3801013"/>
              <a:ext cx="1391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Announced Joint MBA + Accelerator Program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975871" y="3770361"/>
              <a:ext cx="1352730" cy="1619047"/>
            </a:xfrm>
            <a:prstGeom prst="roundRect">
              <a:avLst>
                <a:gd name="adj" fmla="val 847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9" name="Straight Connector 18"/>
          <p:cNvCxnSpPr>
            <a:stCxn id="18" idx="2"/>
          </p:cNvCxnSpPr>
          <p:nvPr/>
        </p:nvCxnSpPr>
        <p:spPr>
          <a:xfrm flipH="1">
            <a:off x="3899421" y="2817676"/>
            <a:ext cx="2942" cy="19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2"/>
          </p:cNvCxnSpPr>
          <p:nvPr/>
        </p:nvCxnSpPr>
        <p:spPr>
          <a:xfrm>
            <a:off x="1042503" y="2824630"/>
            <a:ext cx="0" cy="336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051662" y="3732313"/>
            <a:ext cx="1993932" cy="1728152"/>
            <a:chOff x="1594500" y="3751326"/>
            <a:chExt cx="1457219" cy="1728152"/>
          </a:xfrm>
        </p:grpSpPr>
        <p:sp>
          <p:nvSpPr>
            <p:cNvPr id="24" name="Rounded Rectangle 23"/>
            <p:cNvSpPr/>
            <p:nvPr/>
          </p:nvSpPr>
          <p:spPr>
            <a:xfrm>
              <a:off x="1641367" y="3751326"/>
              <a:ext cx="1352730" cy="1619047"/>
            </a:xfrm>
            <a:prstGeom prst="roundRect">
              <a:avLst>
                <a:gd name="adj" fmla="val 847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94500" y="3940595"/>
              <a:ext cx="1457219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Piloted Freelancer Accelerator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Graduated 40 entrepreneurs from Oakland accelerator programs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>
            <a:stCxn id="24" idx="0"/>
          </p:cNvCxnSpPr>
          <p:nvPr/>
        </p:nvCxnSpPr>
        <p:spPr>
          <a:xfrm flipH="1" flipV="1">
            <a:off x="5032934" y="3559161"/>
            <a:ext cx="8336" cy="173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845" y="1726300"/>
            <a:ext cx="985580" cy="98558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793811" y="1188757"/>
            <a:ext cx="1874626" cy="1619047"/>
            <a:chOff x="5937120" y="3770361"/>
            <a:chExt cx="1391481" cy="1619047"/>
          </a:xfrm>
        </p:grpSpPr>
        <p:sp>
          <p:nvSpPr>
            <p:cNvPr id="29" name="TextBox 28"/>
            <p:cNvSpPr txBox="1"/>
            <p:nvPr/>
          </p:nvSpPr>
          <p:spPr>
            <a:xfrm>
              <a:off x="5937120" y="4147574"/>
              <a:ext cx="1391481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Oakland business accelerator officially became a California Cooperative Corporation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975871" y="3770361"/>
              <a:ext cx="1352730" cy="1619047"/>
            </a:xfrm>
            <a:prstGeom prst="roundRect">
              <a:avLst>
                <a:gd name="adj" fmla="val 847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31" name="Straight Connector 30"/>
          <p:cNvCxnSpPr>
            <a:stCxn id="30" idx="2"/>
          </p:cNvCxnSpPr>
          <p:nvPr/>
        </p:nvCxnSpPr>
        <p:spPr>
          <a:xfrm flipH="1">
            <a:off x="6754285" y="2807804"/>
            <a:ext cx="2942" cy="19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002028" y="3724122"/>
            <a:ext cx="1850958" cy="1619047"/>
          </a:xfrm>
          <a:prstGeom prst="roundRect">
            <a:avLst>
              <a:gd name="adj" fmla="val 8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9" name="Straight Connector 38"/>
          <p:cNvCxnSpPr>
            <a:stCxn id="37" idx="0"/>
          </p:cNvCxnSpPr>
          <p:nvPr/>
        </p:nvCxnSpPr>
        <p:spPr>
          <a:xfrm flipH="1" flipV="1">
            <a:off x="7919172" y="3550970"/>
            <a:ext cx="8336" cy="173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9091" y="3843587"/>
            <a:ext cx="1620162" cy="8240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849" y="1797037"/>
            <a:ext cx="1637676" cy="66442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960355" y="4769978"/>
            <a:ext cx="199393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Served 220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entrepreneurs to date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39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Winning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334"/>
          <a:stretch/>
        </p:blipFill>
        <p:spPr>
          <a:xfrm>
            <a:off x="0" y="1181100"/>
            <a:ext cx="9144000" cy="487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04757"/>
            <a:ext cx="9144000" cy="6531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 2016,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Uptima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was recognized as Innovative Newcomer at the Oakland Indie Awards</a:t>
            </a:r>
          </a:p>
        </p:txBody>
      </p:sp>
    </p:spTree>
    <p:extLst>
      <p:ext uri="{BB962C8B-B14F-4D97-AF65-F5344CB8AC3E}">
        <p14:creationId xmlns:p14="http://schemas.microsoft.com/office/powerpoint/2010/main" xmlns="" val="421348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Accelerator Programs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30" y="1847850"/>
            <a:ext cx="27432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847850"/>
            <a:ext cx="27432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9340" y="1860406"/>
            <a:ext cx="2743200" cy="1821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0030" y="3752850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Designed for individuals seeking to be their own bosses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6-week program to support economic sustainability as an independent worker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3774231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Designed for small business owners and social entrepreneurs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Four 12-week modules to support launching, business planning, building operational capacity and funding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9340" y="3774231"/>
            <a:ext cx="27432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Designed for entrepreneurs who are on a faster track or need specific coaching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Customized hourly mentoring sessions to meet their specific business needs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0030" y="1181100"/>
            <a:ext cx="2743200" cy="548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Freelancer Accelerator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0400" y="1181100"/>
            <a:ext cx="2743200" cy="548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Small Business &amp; Enterprise Accelerator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15050" y="1181100"/>
            <a:ext cx="2743200" cy="548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Business Advising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404757"/>
            <a:ext cx="9144000" cy="6531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accelerators provide education, resources and mentorship to freelancers, small business owners and social entrepreneurs in developing their businesses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651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Accelerator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flexible programs meet entrepreneurs where they are at and encourage them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think holistically about developing their businesses </a:t>
            </a:r>
          </a:p>
        </p:txBody>
      </p:sp>
      <p:sp>
        <p:nvSpPr>
          <p:cNvPr id="5" name="Oval 4"/>
          <p:cNvSpPr/>
          <p:nvPr/>
        </p:nvSpPr>
        <p:spPr>
          <a:xfrm>
            <a:off x="3188970" y="1181100"/>
            <a:ext cx="2766060" cy="12687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Holistic Thinking</a:t>
            </a:r>
          </a:p>
        </p:txBody>
      </p:sp>
      <p:sp>
        <p:nvSpPr>
          <p:cNvPr id="6" name="Oval 5"/>
          <p:cNvSpPr/>
          <p:nvPr/>
        </p:nvSpPr>
        <p:spPr>
          <a:xfrm>
            <a:off x="3188970" y="4040356"/>
            <a:ext cx="2766060" cy="12687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Cooperative Membership</a:t>
            </a:r>
          </a:p>
        </p:txBody>
      </p:sp>
      <p:sp>
        <p:nvSpPr>
          <p:cNvPr id="7" name="Oval 6"/>
          <p:cNvSpPr/>
          <p:nvPr/>
        </p:nvSpPr>
        <p:spPr>
          <a:xfrm>
            <a:off x="6130213" y="2625798"/>
            <a:ext cx="2766060" cy="12687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Hybrid Learning</a:t>
            </a:r>
          </a:p>
        </p:txBody>
      </p:sp>
      <p:sp>
        <p:nvSpPr>
          <p:cNvPr id="8" name="Oval 7"/>
          <p:cNvSpPr/>
          <p:nvPr/>
        </p:nvSpPr>
        <p:spPr>
          <a:xfrm>
            <a:off x="247727" y="2625798"/>
            <a:ext cx="2766060" cy="12687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Network Effect</a:t>
            </a:r>
          </a:p>
        </p:txBody>
      </p:sp>
      <p:sp>
        <p:nvSpPr>
          <p:cNvPr id="9" name="Oval 8"/>
          <p:cNvSpPr/>
          <p:nvPr/>
        </p:nvSpPr>
        <p:spPr>
          <a:xfrm>
            <a:off x="3474720" y="2650046"/>
            <a:ext cx="2194560" cy="12202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stCxn id="5" idx="4"/>
            <a:endCxn id="9" idx="0"/>
          </p:cNvCxnSpPr>
          <p:nvPr/>
        </p:nvCxnSpPr>
        <p:spPr>
          <a:xfrm>
            <a:off x="4572000" y="2449830"/>
            <a:ext cx="0" cy="200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6"/>
            <a:endCxn id="9" idx="2"/>
          </p:cNvCxnSpPr>
          <p:nvPr/>
        </p:nvCxnSpPr>
        <p:spPr>
          <a:xfrm>
            <a:off x="3013787" y="3260163"/>
            <a:ext cx="460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6"/>
            <a:endCxn id="7" idx="2"/>
          </p:cNvCxnSpPr>
          <p:nvPr/>
        </p:nvCxnSpPr>
        <p:spPr>
          <a:xfrm>
            <a:off x="5669280" y="3260163"/>
            <a:ext cx="460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6" idx="0"/>
          </p:cNvCxnSpPr>
          <p:nvPr/>
        </p:nvCxnSpPr>
        <p:spPr>
          <a:xfrm>
            <a:off x="4572000" y="3870280"/>
            <a:ext cx="0" cy="170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094" y="2760051"/>
            <a:ext cx="1584962" cy="10685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241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1406" r="1068"/>
          <a:stretch/>
        </p:blipFill>
        <p:spPr>
          <a:xfrm>
            <a:off x="0" y="1127460"/>
            <a:ext cx="9046346" cy="4556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881858" cy="625474"/>
          </a:xfrm>
        </p:spPr>
        <p:txBody>
          <a:bodyPr/>
          <a:lstStyle/>
          <a:p>
            <a:r>
              <a:rPr lang="en-US" dirty="0"/>
              <a:t>Holistic Thinking: Business Success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Our programs encourage entrepreneurs to think critically about “business as usual”,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exploring what it means to be successful in business and how we can co-create a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world in which we can all flourish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601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Thinking: Lean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27"/>
          <a:stretch/>
        </p:blipFill>
        <p:spPr>
          <a:xfrm>
            <a:off x="0" y="1181103"/>
            <a:ext cx="9144000" cy="4266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47519"/>
            <a:ext cx="9144000" cy="6103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Systems thinking is at the foundation of all of our curriculum and is complemented by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design thinking, lean startup and data-driven decision making methodologies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55108-C79D-4EF4-B7FB-4E73241E62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265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tima New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5453E"/>
      </a:accent1>
      <a:accent2>
        <a:srgbClr val="E86C39"/>
      </a:accent2>
      <a:accent3>
        <a:srgbClr val="EF928D"/>
      </a:accent3>
      <a:accent4>
        <a:srgbClr val="F3B49B"/>
      </a:accent4>
      <a:accent5>
        <a:srgbClr val="000000"/>
      </a:accent5>
      <a:accent6>
        <a:srgbClr val="FFFFFF"/>
      </a:accent6>
      <a:hlink>
        <a:srgbClr val="00B0F0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F5B547A-ED5F-46B5-AB93-337B2E23D801}" vid="{FA4FEDB2-220C-46D7-A622-86814B937D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Uptima Business Bootcamp New</Template>
  <TotalTime>342</TotalTime>
  <Words>684</Words>
  <Application>Microsoft Office PowerPoint</Application>
  <PresentationFormat>On-screen Show (4:3)</PresentationFormat>
  <Paragraphs>151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About Us</vt:lpstr>
      <vt:lpstr>My Background</vt:lpstr>
      <vt:lpstr>Our Evolution</vt:lpstr>
      <vt:lpstr>Award Winning</vt:lpstr>
      <vt:lpstr>Our Accelerator Programs</vt:lpstr>
      <vt:lpstr>Our Accelerator Design</vt:lpstr>
      <vt:lpstr>Holistic Thinking: Business Success</vt:lpstr>
      <vt:lpstr>Holistic Thinking: Lean Systems</vt:lpstr>
      <vt:lpstr>Hybrid Learning: Online</vt:lpstr>
      <vt:lpstr>Hybrid Learning: In-Person Classes</vt:lpstr>
      <vt:lpstr>Cooperative Membership</vt:lpstr>
      <vt:lpstr>Cooperative Membership</vt:lpstr>
      <vt:lpstr>Community Network Effect</vt:lpstr>
      <vt:lpstr>Our Impact</vt:lpstr>
      <vt:lpstr>Our Impact</vt:lpstr>
      <vt:lpstr>Runway Project Partnership</vt:lpstr>
      <vt:lpstr>Our Expansion</vt:lpstr>
      <vt:lpstr>Our Expansion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Rani Croager</dc:creator>
  <cp:lastModifiedBy>Heidi</cp:lastModifiedBy>
  <cp:revision>55</cp:revision>
  <cp:lastPrinted>2016-02-08T05:54:36Z</cp:lastPrinted>
  <dcterms:created xsi:type="dcterms:W3CDTF">2016-02-04T06:02:16Z</dcterms:created>
  <dcterms:modified xsi:type="dcterms:W3CDTF">2017-01-16T19:24:38Z</dcterms:modified>
</cp:coreProperties>
</file>