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84" r:id="rId2"/>
    <p:sldId id="285" r:id="rId3"/>
    <p:sldId id="282" r:id="rId4"/>
    <p:sldId id="291" r:id="rId5"/>
    <p:sldId id="265" r:id="rId6"/>
    <p:sldId id="263" r:id="rId7"/>
    <p:sldId id="272" r:id="rId8"/>
    <p:sldId id="273" r:id="rId9"/>
    <p:sldId id="266" r:id="rId10"/>
    <p:sldId id="274" r:id="rId11"/>
    <p:sldId id="267" r:id="rId12"/>
    <p:sldId id="275" r:id="rId13"/>
    <p:sldId id="268" r:id="rId14"/>
    <p:sldId id="276" r:id="rId15"/>
    <p:sldId id="269" r:id="rId16"/>
    <p:sldId id="277" r:id="rId17"/>
    <p:sldId id="270" r:id="rId18"/>
    <p:sldId id="278" r:id="rId19"/>
    <p:sldId id="271" r:id="rId20"/>
    <p:sldId id="279" r:id="rId21"/>
    <p:sldId id="302" r:id="rId2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0079"/>
    <a:srgbClr val="34016A"/>
    <a:srgbClr val="A07BC0"/>
    <a:srgbClr val="35016D"/>
    <a:srgbClr val="118CDB"/>
    <a:srgbClr val="FC2A2B"/>
    <a:srgbClr val="3C0179"/>
    <a:srgbClr val="ED7600"/>
    <a:srgbClr val="FBBC18"/>
    <a:srgbClr val="C9034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84" autoAdjust="0"/>
    <p:restoredTop sz="84545" autoAdjust="0"/>
  </p:normalViewPr>
  <p:slideViewPr>
    <p:cSldViewPr snapToGrid="0" snapToObjects="1">
      <p:cViewPr varScale="1">
        <p:scale>
          <a:sx n="99" d="100"/>
          <a:sy n="99" d="100"/>
        </p:scale>
        <p:origin x="-408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87E03-23C1-9644-B179-9AEE89C1930A}" type="datetimeFigureOut">
              <a:rPr lang="en-US" smtClean="0"/>
              <a:pPr/>
              <a:t>1/16/2017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C5F82D-BC05-C749-B426-ABFAF42F6F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630260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D8B316-904E-C84E-8BDB-674DACD32FE3}" type="datetimeFigureOut">
              <a:rPr lang="en-US" smtClean="0"/>
              <a:pPr/>
              <a:t>1/16/2017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D72417-12A8-FB44-938F-BA363EC39E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885170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72417-12A8-FB44-938F-BA363EC39EB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13008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Note: out should be “our”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72417-12A8-FB44-938F-BA363EC39EB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0521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50162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BB2D-C89C-524C-97A7-F222E9888F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2434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50162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BB2D-C89C-524C-97A7-F222E9888F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78883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50162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BB2D-C89C-524C-97A7-F222E9888F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40860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50162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BB2D-C89C-524C-97A7-F222E9888F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694344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50162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BB2D-C89C-524C-97A7-F222E9888F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99284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50162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BB2D-C89C-524C-97A7-F222E9888F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05164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1058" y="1891142"/>
            <a:ext cx="5757524" cy="1021556"/>
          </a:xfrm>
        </p:spPr>
        <p:txBody>
          <a:bodyPr anchor="t">
            <a:noAutofit/>
          </a:bodyPr>
          <a:lstStyle>
            <a:lvl1pPr algn="r">
              <a:defRPr sz="3600" b="1" cap="all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BB2D-C89C-524C-97A7-F222E9888F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ound waves_w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354842" y="-741204"/>
            <a:ext cx="6420834" cy="6718775"/>
          </a:xfrm>
          <a:prstGeom prst="rect">
            <a:avLst/>
          </a:prstGeom>
        </p:spPr>
      </p:pic>
      <p:pic>
        <p:nvPicPr>
          <p:cNvPr id="8" name="Picture 7" descr="cloud_yellow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2313" y="532228"/>
            <a:ext cx="2198182" cy="2380470"/>
          </a:xfrm>
          <a:prstGeom prst="rect">
            <a:avLst/>
          </a:prstGeom>
        </p:spPr>
      </p:pic>
      <p:pic>
        <p:nvPicPr>
          <p:cNvPr id="9" name="Picture 8" descr="greycloud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03693" y="3810805"/>
            <a:ext cx="1330492" cy="656323"/>
          </a:xfrm>
          <a:prstGeom prst="rect">
            <a:avLst/>
          </a:prstGeom>
        </p:spPr>
      </p:pic>
      <p:pic>
        <p:nvPicPr>
          <p:cNvPr id="10" name="Picture 9" descr="purple cloud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841" y="3155414"/>
            <a:ext cx="1121392" cy="746603"/>
          </a:xfrm>
          <a:prstGeom prst="rect">
            <a:avLst/>
          </a:prstGeom>
        </p:spPr>
      </p:pic>
      <p:sp>
        <p:nvSpPr>
          <p:cNvPr id="11" name="Subtitle 14"/>
          <p:cNvSpPr txBox="1">
            <a:spLocks/>
          </p:cNvSpPr>
          <p:nvPr userDrawn="1"/>
        </p:nvSpPr>
        <p:spPr bwMode="auto">
          <a:xfrm>
            <a:off x="4402687" y="4967968"/>
            <a:ext cx="6400800" cy="422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92C83E"/>
              </a:buClr>
              <a:buFont typeface="Arial" charset="0"/>
              <a:buNone/>
            </a:pPr>
            <a:r>
              <a:rPr lang="en-US" sz="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IN-Regular"/>
                <a:cs typeface="DIN-Regular"/>
              </a:rPr>
              <a:t>© 2017 </a:t>
            </a:r>
            <a:r>
              <a:rPr lang="en-US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DIN-Regular"/>
                <a:cs typeface="DIN-Regular"/>
              </a:rPr>
              <a:t>Institute for the </a:t>
            </a:r>
            <a:r>
              <a:rPr lang="en-US" sz="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IN-Regular"/>
                <a:cs typeface="DIN-Regular"/>
              </a:rPr>
              <a:t>Future. </a:t>
            </a:r>
            <a:r>
              <a:rPr lang="en-US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DIN-Regular"/>
                <a:cs typeface="DIN-Regular"/>
              </a:rPr>
              <a:t>All rights reserved</a:t>
            </a:r>
            <a:r>
              <a:rPr lang="en-US" sz="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IN-Regular"/>
                <a:cs typeface="DIN-Regular"/>
              </a:rPr>
              <a:t>. SR-1880</a:t>
            </a:r>
            <a:endParaRPr lang="en-US" sz="700" dirty="0">
              <a:solidFill>
                <a:schemeClr val="tx1">
                  <a:lumMod val="85000"/>
                  <a:lumOff val="15000"/>
                </a:schemeClr>
              </a:solidFill>
              <a:latin typeface="DIN-Regular"/>
              <a:cs typeface="DIN-Regular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4813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212" y="21016"/>
            <a:ext cx="8229600" cy="85725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4997" y="1159061"/>
            <a:ext cx="4038600" cy="2545556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BB2D-C89C-524C-97A7-F222E9888F7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210212" y="4742555"/>
            <a:ext cx="2526978" cy="323735"/>
            <a:chOff x="210212" y="4742555"/>
            <a:chExt cx="2526978" cy="323735"/>
          </a:xfrm>
        </p:grpSpPr>
        <p:pic>
          <p:nvPicPr>
            <p:cNvPr id="9" name="Picture 8" descr="workabale futures logo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10212" y="4752434"/>
              <a:ext cx="1355656" cy="301525"/>
            </a:xfrm>
            <a:prstGeom prst="rect">
              <a:avLst/>
            </a:prstGeom>
            <a:solidFill>
              <a:schemeClr val="bg1"/>
            </a:solidFill>
          </p:spPr>
        </p:pic>
        <p:grpSp>
          <p:nvGrpSpPr>
            <p:cNvPr id="10" name="Group 9"/>
            <p:cNvGrpSpPr/>
            <p:nvPr userDrawn="1"/>
          </p:nvGrpSpPr>
          <p:grpSpPr>
            <a:xfrm>
              <a:off x="1667034" y="4742555"/>
              <a:ext cx="1070156" cy="323735"/>
              <a:chOff x="5217982" y="3837160"/>
              <a:chExt cx="1686653" cy="510232"/>
            </a:xfrm>
          </p:grpSpPr>
          <p:cxnSp>
            <p:nvCxnSpPr>
              <p:cNvPr id="11" name="Straight Connector 10"/>
              <p:cNvCxnSpPr/>
              <p:nvPr/>
            </p:nvCxnSpPr>
            <p:spPr>
              <a:xfrm>
                <a:off x="5217982" y="3837160"/>
                <a:ext cx="0" cy="510232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2" name="Picture 11" descr="bw_iftf logo.ti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5329598" y="3881095"/>
                <a:ext cx="1575037" cy="415895"/>
              </a:xfrm>
              <a:prstGeom prst="rect">
                <a:avLst/>
              </a:prstGeom>
            </p:spPr>
          </p:pic>
        </p:grpSp>
      </p:grpSp>
      <p:sp>
        <p:nvSpPr>
          <p:cNvPr id="13" name="Subtitle 14"/>
          <p:cNvSpPr txBox="1">
            <a:spLocks/>
          </p:cNvSpPr>
          <p:nvPr userDrawn="1"/>
        </p:nvSpPr>
        <p:spPr bwMode="auto">
          <a:xfrm>
            <a:off x="4402687" y="4967968"/>
            <a:ext cx="6400800" cy="422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92C83E"/>
              </a:buClr>
              <a:buFont typeface="Arial" charset="0"/>
              <a:buNone/>
            </a:pPr>
            <a:r>
              <a:rPr lang="en-US" sz="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IN-Regular"/>
                <a:cs typeface="DIN-Regular"/>
              </a:rPr>
              <a:t>© 2017 </a:t>
            </a:r>
            <a:r>
              <a:rPr lang="en-US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DIN-Regular"/>
                <a:cs typeface="DIN-Regular"/>
              </a:rPr>
              <a:t>Institute for the </a:t>
            </a:r>
            <a:r>
              <a:rPr lang="en-US" sz="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IN-Regular"/>
                <a:cs typeface="DIN-Regular"/>
              </a:rPr>
              <a:t>Future. </a:t>
            </a:r>
            <a:r>
              <a:rPr lang="en-US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DIN-Regular"/>
                <a:cs typeface="DIN-Regular"/>
              </a:rPr>
              <a:t>All rights reserved</a:t>
            </a:r>
            <a:r>
              <a:rPr lang="en-US" sz="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IN-Regular"/>
                <a:cs typeface="DIN-Regular"/>
              </a:rPr>
              <a:t>. SR-1880</a:t>
            </a:r>
            <a:endParaRPr lang="en-US" sz="700" dirty="0">
              <a:solidFill>
                <a:schemeClr val="tx1">
                  <a:lumMod val="85000"/>
                  <a:lumOff val="15000"/>
                </a:schemeClr>
              </a:solidFill>
              <a:latin typeface="DIN-Regular"/>
              <a:cs typeface="DIN-Regular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5402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w_iftf 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3693" y="4771471"/>
            <a:ext cx="1027309" cy="269975"/>
          </a:xfrm>
          <a:prstGeom prst="rect">
            <a:avLst/>
          </a:prstGeom>
        </p:spPr>
      </p:pic>
      <p:pic>
        <p:nvPicPr>
          <p:cNvPr id="15" name="Picture 14" descr="workable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276" y="4754428"/>
            <a:ext cx="1356265" cy="302063"/>
          </a:xfrm>
          <a:prstGeom prst="rect">
            <a:avLst/>
          </a:prstGeom>
        </p:spPr>
      </p:pic>
      <p:sp>
        <p:nvSpPr>
          <p:cNvPr id="13" name="Subtitle 14"/>
          <p:cNvSpPr txBox="1">
            <a:spLocks/>
          </p:cNvSpPr>
          <p:nvPr userDrawn="1"/>
        </p:nvSpPr>
        <p:spPr bwMode="auto">
          <a:xfrm>
            <a:off x="4402687" y="4967968"/>
            <a:ext cx="6400800" cy="422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92C83E"/>
              </a:buClr>
              <a:buFont typeface="Arial" charset="0"/>
              <a:buNone/>
            </a:pPr>
            <a:r>
              <a:rPr lang="en-US" sz="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IN-Regular"/>
                <a:cs typeface="DIN-Regular"/>
              </a:rPr>
              <a:t>© 2017 </a:t>
            </a:r>
            <a:r>
              <a:rPr lang="en-US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DIN-Regular"/>
                <a:cs typeface="DIN-Regular"/>
              </a:rPr>
              <a:t>Institute for the </a:t>
            </a:r>
            <a:r>
              <a:rPr lang="en-US" sz="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IN-Regular"/>
                <a:cs typeface="DIN-Regular"/>
              </a:rPr>
              <a:t>Future. </a:t>
            </a:r>
            <a:r>
              <a:rPr lang="en-US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DIN-Regular"/>
                <a:cs typeface="DIN-Regular"/>
              </a:rPr>
              <a:t>All rights reserved</a:t>
            </a:r>
            <a:r>
              <a:rPr lang="en-US" sz="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IN-Regular"/>
                <a:cs typeface="DIN-Regular"/>
              </a:rPr>
              <a:t>. SR-1880</a:t>
            </a:r>
            <a:endParaRPr lang="en-US" sz="700" dirty="0">
              <a:solidFill>
                <a:schemeClr val="tx1">
                  <a:lumMod val="85000"/>
                  <a:lumOff val="15000"/>
                </a:schemeClr>
              </a:solidFill>
              <a:latin typeface="DIN-Regular"/>
              <a:cs typeface="DIN-Regular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D6BBB2D-C89C-524C-97A7-F222E9888F7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97547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50162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BB2D-C89C-524C-97A7-F222E9888F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06449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50162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BB2D-C89C-524C-97A7-F222E9888F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34278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50162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BB2D-C89C-524C-97A7-F222E9888F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58517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BB2D-C89C-524C-97A7-F222E9888F7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ubtitle 14"/>
          <p:cNvSpPr txBox="1">
            <a:spLocks/>
          </p:cNvSpPr>
          <p:nvPr userDrawn="1"/>
        </p:nvSpPr>
        <p:spPr bwMode="auto">
          <a:xfrm>
            <a:off x="4402687" y="4967968"/>
            <a:ext cx="6400800" cy="422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92C83E"/>
              </a:buClr>
              <a:buFont typeface="Arial" charset="0"/>
              <a:buNone/>
            </a:pPr>
            <a:r>
              <a:rPr lang="en-US" sz="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IN-Regular"/>
                <a:cs typeface="DIN-Regular"/>
              </a:rPr>
              <a:t>© 2017 </a:t>
            </a:r>
            <a:r>
              <a:rPr lang="en-US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DIN-Regular"/>
                <a:cs typeface="DIN-Regular"/>
              </a:rPr>
              <a:t>Institute for the </a:t>
            </a:r>
            <a:r>
              <a:rPr lang="en-US" sz="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IN-Regular"/>
                <a:cs typeface="DIN-Regular"/>
              </a:rPr>
              <a:t>Future. </a:t>
            </a:r>
            <a:r>
              <a:rPr lang="en-US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DIN-Regular"/>
                <a:cs typeface="DIN-Regular"/>
              </a:rPr>
              <a:t>All rights reserved</a:t>
            </a:r>
            <a:r>
              <a:rPr lang="en-US" sz="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IN-Regular"/>
                <a:cs typeface="DIN-Regular"/>
              </a:rPr>
              <a:t>. SR-1880</a:t>
            </a:r>
            <a:endParaRPr lang="en-US" sz="700" dirty="0">
              <a:solidFill>
                <a:schemeClr val="tx1">
                  <a:lumMod val="85000"/>
                  <a:lumOff val="15000"/>
                </a:schemeClr>
              </a:solidFill>
              <a:latin typeface="DIN-Regular"/>
              <a:cs typeface="DIN-Regular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210212" y="4742555"/>
            <a:ext cx="2526978" cy="323735"/>
            <a:chOff x="210212" y="4742555"/>
            <a:chExt cx="2526978" cy="323735"/>
          </a:xfrm>
        </p:grpSpPr>
        <p:pic>
          <p:nvPicPr>
            <p:cNvPr id="7" name="Picture 6" descr="workabale futures logo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10212" y="4752434"/>
              <a:ext cx="1355656" cy="301525"/>
            </a:xfrm>
            <a:prstGeom prst="rect">
              <a:avLst/>
            </a:prstGeom>
            <a:solidFill>
              <a:schemeClr val="bg1"/>
            </a:solidFill>
          </p:spPr>
        </p:pic>
        <p:grpSp>
          <p:nvGrpSpPr>
            <p:cNvPr id="8" name="Group 7"/>
            <p:cNvGrpSpPr/>
            <p:nvPr userDrawn="1"/>
          </p:nvGrpSpPr>
          <p:grpSpPr>
            <a:xfrm>
              <a:off x="1667034" y="4742555"/>
              <a:ext cx="1070156" cy="323735"/>
              <a:chOff x="5217982" y="3837160"/>
              <a:chExt cx="1686653" cy="510232"/>
            </a:xfrm>
          </p:grpSpPr>
          <p:cxnSp>
            <p:nvCxnSpPr>
              <p:cNvPr id="9" name="Straight Connector 8"/>
              <p:cNvCxnSpPr/>
              <p:nvPr/>
            </p:nvCxnSpPr>
            <p:spPr>
              <a:xfrm>
                <a:off x="5217982" y="3837160"/>
                <a:ext cx="0" cy="510232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" name="Picture 9" descr="bw_iftf logo.ti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5329598" y="3881095"/>
                <a:ext cx="1575037" cy="41589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xmlns="" val="1821504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tif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oundwaves_black.png"/>
          <p:cNvPicPr>
            <a:picLocks noChangeAspect="1"/>
          </p:cNvPicPr>
          <p:nvPr userDrawn="1"/>
        </p:nvPicPr>
        <p:blipFill>
          <a:blip r:embed="rId15">
            <a:alphaModFix amt="5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879479" y="1461314"/>
            <a:ext cx="7758958" cy="775895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0497" y="2101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43533" y="1200151"/>
            <a:ext cx="5966564" cy="1709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ubtitle 14"/>
          <p:cNvSpPr txBox="1">
            <a:spLocks/>
          </p:cNvSpPr>
          <p:nvPr userDrawn="1"/>
        </p:nvSpPr>
        <p:spPr bwMode="auto">
          <a:xfrm>
            <a:off x="4402687" y="4967968"/>
            <a:ext cx="6400800" cy="422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92C83E"/>
              </a:buClr>
              <a:buFont typeface="Arial" charset="0"/>
              <a:buNone/>
            </a:pPr>
            <a:r>
              <a:rPr lang="en-US" sz="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IN-Regular"/>
                <a:cs typeface="DIN-Regular"/>
              </a:rPr>
              <a:t>© 2017 </a:t>
            </a:r>
            <a:r>
              <a:rPr lang="en-US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DIN-Regular"/>
                <a:cs typeface="DIN-Regular"/>
              </a:rPr>
              <a:t>Institute for the </a:t>
            </a:r>
            <a:r>
              <a:rPr lang="en-US" sz="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IN-Regular"/>
                <a:cs typeface="DIN-Regular"/>
              </a:rPr>
              <a:t>Future. </a:t>
            </a:r>
            <a:r>
              <a:rPr lang="en-US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DIN-Regular"/>
                <a:cs typeface="DIN-Regular"/>
              </a:rPr>
              <a:t>All rights reserved</a:t>
            </a:r>
            <a:r>
              <a:rPr lang="en-US" sz="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IN-Regular"/>
                <a:cs typeface="DIN-Regular"/>
              </a:rPr>
              <a:t>. SR-1880</a:t>
            </a:r>
            <a:endParaRPr lang="en-US" sz="700" dirty="0">
              <a:solidFill>
                <a:schemeClr val="tx1">
                  <a:lumMod val="85000"/>
                  <a:lumOff val="15000"/>
                </a:schemeClr>
              </a:solidFill>
              <a:latin typeface="DIN-Regular"/>
              <a:cs typeface="DIN-Regular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2459" y="4905460"/>
            <a:ext cx="53688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fld id="{CD6BBB2D-C89C-524C-97A7-F222E9888F7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210212" y="4742555"/>
            <a:ext cx="2526978" cy="323735"/>
            <a:chOff x="210212" y="4742555"/>
            <a:chExt cx="2526978" cy="323735"/>
          </a:xfrm>
        </p:grpSpPr>
        <p:pic>
          <p:nvPicPr>
            <p:cNvPr id="10" name="Picture 9" descr="workabale futures logo.png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10212" y="4752434"/>
              <a:ext cx="1355656" cy="301525"/>
            </a:xfrm>
            <a:prstGeom prst="rect">
              <a:avLst/>
            </a:prstGeom>
            <a:solidFill>
              <a:schemeClr val="bg1"/>
            </a:solidFill>
          </p:spPr>
        </p:pic>
        <p:grpSp>
          <p:nvGrpSpPr>
            <p:cNvPr id="11" name="Group 10"/>
            <p:cNvGrpSpPr/>
            <p:nvPr userDrawn="1"/>
          </p:nvGrpSpPr>
          <p:grpSpPr>
            <a:xfrm>
              <a:off x="1667034" y="4742555"/>
              <a:ext cx="1070156" cy="323735"/>
              <a:chOff x="5217982" y="3837160"/>
              <a:chExt cx="1686653" cy="510232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5217982" y="3837160"/>
                <a:ext cx="0" cy="510232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Picture 12" descr="bw_iftf logo.tif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5329598" y="3881095"/>
                <a:ext cx="1575037" cy="41589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xmlns="" val="3132963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0" r:id="rId5"/>
    <p:sldLayoutId id="2147483653" r:id="rId6"/>
    <p:sldLayoutId id="2147483654" r:id="rId7"/>
    <p:sldLayoutId id="2147483655" r:id="rId8"/>
    <p:sldLayoutId id="2147483661" r:id="rId9"/>
    <p:sldLayoutId id="2147483656" r:id="rId10"/>
    <p:sldLayoutId id="2147483657" r:id="rId11"/>
    <p:sldLayoutId id="2147483658" r:id="rId12"/>
    <p:sldLayoutId id="2147483659" r:id="rId13"/>
  </p:sldLayoutIdLst>
  <p:hf sldNum="0" hdr="0" ftr="0" dt="0"/>
  <p:txStyles>
    <p:titleStyle>
      <a:lvl1pPr algn="r" defTabSz="457200" rtl="0" eaLnBrk="1" latinLnBrk="0" hangingPunct="1">
        <a:spcBef>
          <a:spcPct val="0"/>
        </a:spcBef>
        <a:buNone/>
        <a:defRPr sz="3600" b="0" i="0" kern="1200">
          <a:solidFill>
            <a:srgbClr val="118CDB"/>
          </a:solidFill>
          <a:latin typeface="SimianText Chimpanzee"/>
          <a:ea typeface="+mj-ea"/>
          <a:cs typeface="SimianText Chimpanzee"/>
        </a:defRPr>
      </a:lvl1pPr>
    </p:titleStyle>
    <p:bodyStyle>
      <a:lvl1pPr marL="234950" indent="-234950" algn="l" defTabSz="457200" rtl="0" eaLnBrk="1" latinLnBrk="0" hangingPunct="1">
        <a:spcBef>
          <a:spcPct val="20000"/>
        </a:spcBef>
        <a:spcAft>
          <a:spcPts val="600"/>
        </a:spcAft>
        <a:buClr>
          <a:srgbClr val="ED7600"/>
        </a:buClr>
        <a:buFont typeface="Arial"/>
        <a:buChar char="•"/>
        <a:defRPr sz="24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image" Target="../media/image6.png"/><Relationship Id="rId18" Type="http://schemas.openxmlformats.org/officeDocument/2006/relationships/image" Target="../media/image21.png"/><Relationship Id="rId3" Type="http://schemas.openxmlformats.org/officeDocument/2006/relationships/image" Target="../media/image4.png"/><Relationship Id="rId21" Type="http://schemas.openxmlformats.org/officeDocument/2006/relationships/image" Target="../media/image24.png"/><Relationship Id="rId7" Type="http://schemas.openxmlformats.org/officeDocument/2006/relationships/image" Target="../media/image13.emf"/><Relationship Id="rId12" Type="http://schemas.openxmlformats.org/officeDocument/2006/relationships/image" Target="../media/image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emf"/><Relationship Id="rId11" Type="http://schemas.openxmlformats.org/officeDocument/2006/relationships/image" Target="../media/image17.emf"/><Relationship Id="rId5" Type="http://schemas.openxmlformats.org/officeDocument/2006/relationships/image" Target="../media/image11.emf"/><Relationship Id="rId15" Type="http://schemas.openxmlformats.org/officeDocument/2006/relationships/image" Target="../media/image18.png"/><Relationship Id="rId10" Type="http://schemas.openxmlformats.org/officeDocument/2006/relationships/image" Target="../media/image16.emf"/><Relationship Id="rId19" Type="http://schemas.openxmlformats.org/officeDocument/2006/relationships/image" Target="../media/image22.png"/><Relationship Id="rId4" Type="http://schemas.openxmlformats.org/officeDocument/2006/relationships/image" Target="../media/image10.png"/><Relationship Id="rId9" Type="http://schemas.openxmlformats.org/officeDocument/2006/relationships/image" Target="../media/image15.emf"/><Relationship Id="rId14" Type="http://schemas.openxmlformats.org/officeDocument/2006/relationships/image" Target="../media/image7.png"/><Relationship Id="rId22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7286"/>
            <a:ext cx="9144000" cy="4579596"/>
          </a:xfrm>
          <a:prstGeom prst="rect">
            <a:avLst/>
          </a:prstGeom>
          <a:solidFill>
            <a:srgbClr val="118CDB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sound waves_w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830474" y="-1816344"/>
            <a:ext cx="7448297" cy="7793915"/>
          </a:xfrm>
          <a:prstGeom prst="rect">
            <a:avLst/>
          </a:prstGeom>
        </p:spPr>
      </p:pic>
      <p:pic>
        <p:nvPicPr>
          <p:cNvPr id="50" name="Picture 49" descr="Vector Smart Object-1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16570" y="69171"/>
            <a:ext cx="914400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01948" y="-68165"/>
            <a:ext cx="914400" cy="787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46125" y="-55465"/>
            <a:ext cx="939800" cy="774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160648" y="1945084"/>
            <a:ext cx="673100" cy="673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389248" y="947763"/>
            <a:ext cx="901700" cy="774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46125" y="947763"/>
            <a:ext cx="901700" cy="7747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309076" y="2846712"/>
            <a:ext cx="939800" cy="774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274495" y="2846712"/>
            <a:ext cx="914400" cy="7747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221706" y="4038859"/>
            <a:ext cx="3480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>
                <a:latin typeface="Helvetica"/>
                <a:cs typeface="Helvetica"/>
              </a:rPr>
              <a:t>Institute for the Future | January 18, 2017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16435" y="1660145"/>
            <a:ext cx="42090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000" dirty="0" smtClean="0">
                <a:latin typeface="SimianText Orangutan"/>
                <a:cs typeface="SimianText Orangutan"/>
              </a:rPr>
              <a:t>SEVEN ARCHETYPES</a:t>
            </a:r>
            <a:br>
              <a:rPr lang="en-US" sz="3000" dirty="0" smtClean="0">
                <a:latin typeface="SimianText Orangutan"/>
                <a:cs typeface="SimianText Orangutan"/>
              </a:rPr>
            </a:br>
            <a:r>
              <a:rPr lang="en-US" sz="3000" dirty="0" smtClean="0">
                <a:latin typeface="SimianText Orangutan"/>
                <a:cs typeface="SimianText Orangutan"/>
              </a:rPr>
              <a:t>of the platform economy</a:t>
            </a:r>
            <a:endParaRPr lang="en-US" sz="3000" dirty="0">
              <a:latin typeface="SimianText Orangutan"/>
              <a:cs typeface="SimianText Orangutan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64672" y="3143932"/>
            <a:ext cx="223747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smtClean="0">
                <a:solidFill>
                  <a:schemeClr val="bg1"/>
                </a:solidFill>
                <a:latin typeface="Helvetica"/>
                <a:cs typeface="Helvetica"/>
              </a:rPr>
              <a:t>Eri Gentry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Helvetica"/>
                <a:cs typeface="Helvetica"/>
              </a:rPr>
              <a:t>Research Manager</a:t>
            </a:r>
            <a:endParaRPr lang="en-US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pic>
        <p:nvPicPr>
          <p:cNvPr id="27" name="Picture 26" descr="cloud_yellow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39599" y="3045309"/>
            <a:ext cx="1834934" cy="1987099"/>
          </a:xfrm>
          <a:prstGeom prst="rect">
            <a:avLst/>
          </a:prstGeom>
        </p:spPr>
      </p:pic>
      <p:pic>
        <p:nvPicPr>
          <p:cNvPr id="30" name="Picture 29" descr="greycloud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37657" y="3815823"/>
            <a:ext cx="1330492" cy="656323"/>
          </a:xfrm>
          <a:prstGeom prst="rect">
            <a:avLst/>
          </a:prstGeom>
        </p:spPr>
      </p:pic>
      <p:pic>
        <p:nvPicPr>
          <p:cNvPr id="31" name="Picture 30" descr="purple cloud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35191" y="4327658"/>
            <a:ext cx="1121392" cy="746603"/>
          </a:xfrm>
          <a:prstGeom prst="rect">
            <a:avLst/>
          </a:prstGeom>
        </p:spPr>
      </p:pic>
      <p:pic>
        <p:nvPicPr>
          <p:cNvPr id="32" name="Picture 31" descr="white speech bubble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39599" y="303736"/>
            <a:ext cx="1764792" cy="1641348"/>
          </a:xfrm>
          <a:prstGeom prst="rect">
            <a:avLst/>
          </a:prstGeom>
        </p:spPr>
      </p:pic>
      <p:pic>
        <p:nvPicPr>
          <p:cNvPr id="33" name="Picture 32" descr="alternative yellow speech bubble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4034" y="303736"/>
            <a:ext cx="1927318" cy="1792506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338483" y="182817"/>
            <a:ext cx="4486100" cy="1569660"/>
            <a:chOff x="4224323" y="182817"/>
            <a:chExt cx="4486100" cy="1569660"/>
          </a:xfrm>
        </p:grpSpPr>
        <p:sp>
          <p:nvSpPr>
            <p:cNvPr id="19" name="TextBox 18"/>
            <p:cNvSpPr txBox="1"/>
            <p:nvPr/>
          </p:nvSpPr>
          <p:spPr>
            <a:xfrm>
              <a:off x="4224323" y="182817"/>
              <a:ext cx="4486100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6000" dirty="0" smtClean="0">
                  <a:solidFill>
                    <a:schemeClr val="bg1"/>
                  </a:solidFill>
                  <a:latin typeface="SimianText Chimpanzee"/>
                  <a:cs typeface="SimianText Chimpanzee"/>
                </a:rPr>
                <a:t>V     ICES</a:t>
              </a:r>
              <a:r>
                <a:rPr lang="en-US" sz="5400" dirty="0" smtClean="0">
                  <a:solidFill>
                    <a:schemeClr val="bg1"/>
                  </a:solidFill>
                  <a:latin typeface="SimianText Chimpanzee"/>
                  <a:cs typeface="SimianText Chimpanzee"/>
                </a:rPr>
                <a:t> </a:t>
              </a:r>
              <a:r>
                <a:rPr lang="en-US" sz="3600" dirty="0" smtClean="0">
                  <a:solidFill>
                    <a:schemeClr val="bg1"/>
                  </a:solidFill>
                  <a:latin typeface="SimianText Chimpanzee"/>
                  <a:cs typeface="SimianText Chimpanzee"/>
                </a:rPr>
                <a:t/>
              </a:r>
              <a:br>
                <a:rPr lang="en-US" sz="3600" dirty="0" smtClean="0">
                  <a:solidFill>
                    <a:schemeClr val="bg1"/>
                  </a:solidFill>
                  <a:latin typeface="SimianText Chimpanzee"/>
                  <a:cs typeface="SimianText Chimpanzee"/>
                </a:rPr>
              </a:br>
              <a:r>
                <a:rPr lang="en-US" sz="3600" dirty="0" smtClean="0">
                  <a:solidFill>
                    <a:schemeClr val="bg1"/>
                  </a:solidFill>
                  <a:latin typeface="SimianText Chimpanzee"/>
                  <a:cs typeface="SimianText Chimpanzee"/>
                </a:rPr>
                <a:t>of Workable Futures</a:t>
              </a:r>
              <a:endParaRPr lang="en-US" sz="3600" dirty="0">
                <a:solidFill>
                  <a:schemeClr val="bg1"/>
                </a:solidFill>
                <a:latin typeface="SimianText Chimpanzee"/>
                <a:cs typeface="SimianText Chimpanzee"/>
              </a:endParaRPr>
            </a:p>
          </p:txBody>
        </p:sp>
        <p:pic>
          <p:nvPicPr>
            <p:cNvPr id="35" name="Picture 34" descr="white logo speech bubble.pn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425591" y="484347"/>
              <a:ext cx="554763" cy="600768"/>
            </a:xfrm>
            <a:prstGeom prst="rect">
              <a:avLst/>
            </a:prstGeom>
          </p:spPr>
        </p:pic>
      </p:grpSp>
      <p:pic>
        <p:nvPicPr>
          <p:cNvPr id="36" name="Picture 35" descr="Vector Smart Object-11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4034" y="3229585"/>
            <a:ext cx="914400" cy="914400"/>
          </a:xfrm>
          <a:prstGeom prst="rect">
            <a:avLst/>
          </a:prstGeom>
        </p:spPr>
      </p:pic>
      <p:pic>
        <p:nvPicPr>
          <p:cNvPr id="45" name="Picture 44" descr="Vector Smart Object-7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563" y="1932312"/>
            <a:ext cx="913075" cy="914400"/>
          </a:xfrm>
          <a:prstGeom prst="rect">
            <a:avLst/>
          </a:prstGeom>
        </p:spPr>
      </p:pic>
      <p:pic>
        <p:nvPicPr>
          <p:cNvPr id="48" name="Picture 47" descr="Vector Smart Object-2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4072" y="1487884"/>
            <a:ext cx="914400" cy="914400"/>
          </a:xfrm>
          <a:prstGeom prst="rect">
            <a:avLst/>
          </a:prstGeom>
        </p:spPr>
      </p:pic>
      <p:pic>
        <p:nvPicPr>
          <p:cNvPr id="49" name="Picture 48" descr="Vector Smart Object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68149" y="3010642"/>
            <a:ext cx="915714" cy="914400"/>
          </a:xfrm>
          <a:prstGeom prst="rect">
            <a:avLst/>
          </a:prstGeom>
        </p:spPr>
      </p:pic>
      <p:pic>
        <p:nvPicPr>
          <p:cNvPr id="51" name="Picture 50" descr="Vector Smart Object-5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0666" y="2166314"/>
            <a:ext cx="913088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8202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ctor Smart Object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9822" y="452217"/>
            <a:ext cx="6364356" cy="408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412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ctor Smart Object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746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ctor Smart Object-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3430" y="184620"/>
            <a:ext cx="5497482" cy="457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275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ctor Smart Object-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979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ctor Smart Object-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7845" y="333825"/>
            <a:ext cx="6593068" cy="41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413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ctor Smart Object-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145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ctor Smart Object-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7032" y="399565"/>
            <a:ext cx="7309936" cy="407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003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ctor Smart Object-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675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ctor Smart Object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84099" y="363889"/>
            <a:ext cx="4892178" cy="43729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84881" y="2702560"/>
            <a:ext cx="1747519" cy="320474"/>
          </a:xfrm>
          <a:prstGeom prst="rect">
            <a:avLst/>
          </a:prstGeom>
          <a:solidFill>
            <a:srgbClr val="3B0079"/>
          </a:solidFill>
        </p:spPr>
        <p:txBody>
          <a:bodyPr wrap="square" lIns="0" tIns="0" rIns="182880" bIns="0" rtlCol="0" anchor="ctr" anchorCtr="0">
            <a:noAutofit/>
          </a:bodyPr>
          <a:lstStyle/>
          <a:p>
            <a:r>
              <a:rPr lang="en-US" sz="2000" dirty="0" smtClean="0">
                <a:gradFill flip="none" rotWithShape="1">
                  <a:gsLst>
                    <a:gs pos="0">
                      <a:srgbClr val="A07BC0"/>
                    </a:gs>
                    <a:gs pos="100000">
                      <a:srgbClr val="FFFFFF"/>
                    </a:gs>
                  </a:gsLst>
                  <a:lin ang="0" scaled="1"/>
                  <a:tileRect/>
                </a:gradFill>
                <a:latin typeface="SimianText Orangutan"/>
                <a:cs typeface="SimianText Orangutan"/>
              </a:rPr>
              <a:t>our own brand.”</a:t>
            </a:r>
            <a:endParaRPr lang="en-US" sz="2000" dirty="0">
              <a:gradFill flip="none" rotWithShape="1">
                <a:gsLst>
                  <a:gs pos="0">
                    <a:srgbClr val="A07BC0"/>
                  </a:gs>
                  <a:gs pos="100000">
                    <a:srgbClr val="FFFFFF"/>
                  </a:gs>
                </a:gsLst>
                <a:lin ang="0" scaled="1"/>
                <a:tileRect/>
              </a:gradFill>
              <a:latin typeface="SimianText Orangutan"/>
              <a:cs typeface="SimianText Orangut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666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ctor Smart Object-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505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BB2D-C89C-524C-97A7-F222E9888F72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7286"/>
            <a:ext cx="9144000" cy="5136214"/>
          </a:xfrm>
          <a:prstGeom prst="rect">
            <a:avLst/>
          </a:prstGeom>
          <a:solidFill>
            <a:srgbClr val="118CDB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096" y="314622"/>
            <a:ext cx="5500730" cy="268924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345781" y="3999949"/>
            <a:ext cx="6395360" cy="924910"/>
            <a:chOff x="847761" y="3927923"/>
            <a:chExt cx="7391400" cy="106896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7761" y="4234884"/>
              <a:ext cx="7391400" cy="762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13223" y="3927923"/>
              <a:ext cx="1790700" cy="469900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3253766" y="3060948"/>
            <a:ext cx="25793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Helvetica"/>
                <a:cs typeface="Helvetica"/>
              </a:rPr>
              <a:t>For more information,</a:t>
            </a:r>
            <a:r>
              <a:rPr lang="en-US" sz="1400" dirty="0">
                <a:latin typeface="Helvetica"/>
                <a:cs typeface="Helvetica"/>
              </a:rPr>
              <a:t> </a:t>
            </a:r>
            <a:r>
              <a:rPr lang="en-US" sz="1400" dirty="0" smtClean="0">
                <a:latin typeface="Helvetica"/>
                <a:cs typeface="Helvetica"/>
              </a:rPr>
              <a:t>contact: </a:t>
            </a:r>
          </a:p>
          <a:p>
            <a:pPr algn="ctr"/>
            <a:r>
              <a:rPr lang="en-US" sz="1400" dirty="0" smtClean="0">
                <a:latin typeface="Helvetica"/>
                <a:cs typeface="Helvetica"/>
              </a:rPr>
              <a:t>Eri Gentry | </a:t>
            </a:r>
            <a:r>
              <a:rPr lang="en-US" sz="1400" b="1" dirty="0" err="1" smtClean="0">
                <a:latin typeface="Helvetica"/>
                <a:cs typeface="Helvetica"/>
              </a:rPr>
              <a:t>egentry@iftf.org</a:t>
            </a:r>
            <a:endParaRPr lang="en-US" sz="14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53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ctor Smart Object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6419" y="375137"/>
            <a:ext cx="4906584" cy="425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193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BB2D-C89C-524C-97A7-F222E9888F72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7286"/>
            <a:ext cx="9144000" cy="5136214"/>
          </a:xfrm>
          <a:prstGeom prst="rect">
            <a:avLst/>
          </a:prstGeom>
          <a:solidFill>
            <a:srgbClr val="118CDB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069" y="526289"/>
            <a:ext cx="6370318" cy="311437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345781" y="3999949"/>
            <a:ext cx="6395360" cy="924910"/>
            <a:chOff x="847761" y="3927923"/>
            <a:chExt cx="7391400" cy="106896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7761" y="4234884"/>
              <a:ext cx="7391400" cy="762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13223" y="3927923"/>
              <a:ext cx="1790700" cy="469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89128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1200" y="1403997"/>
            <a:ext cx="8001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 smtClean="0">
                <a:solidFill>
                  <a:schemeClr val="bg1"/>
                </a:solidFill>
                <a:latin typeface="SimianText Orangutan"/>
                <a:cs typeface="SimianText Orangutan"/>
              </a:rPr>
              <a:t>The </a:t>
            </a:r>
            <a:r>
              <a:rPr lang="en-US" sz="3200" b="1" i="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SimianText Orangutan"/>
                <a:cs typeface="SimianText Orangutan"/>
              </a:rPr>
              <a:t>Workable Futures Initiative </a:t>
            </a:r>
            <a:r>
              <a:rPr lang="en-US" sz="3200" b="0" i="0" dirty="0" smtClean="0">
                <a:solidFill>
                  <a:schemeClr val="bg1"/>
                </a:solidFill>
                <a:latin typeface="SimianText Orangutan"/>
                <a:cs typeface="SimianText Orangutan"/>
              </a:rPr>
              <a:t>seeks to understand emerging work patterns and to blueprint a generation of positive platforms that can create equitable opportunities and enable sustainable livelihoods.</a:t>
            </a:r>
            <a:r>
              <a:rPr lang="en-US" sz="3200" b="0" i="0" baseline="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SimianText Orangutan"/>
                <a:cs typeface="SimianText Orangutan"/>
              </a:rPr>
              <a:t>”</a:t>
            </a:r>
            <a:endParaRPr lang="en-US" sz="3200" b="0" i="0" dirty="0">
              <a:solidFill>
                <a:schemeClr val="accent1">
                  <a:lumMod val="60000"/>
                  <a:lumOff val="40000"/>
                </a:schemeClr>
              </a:solidFill>
              <a:latin typeface="SimianText Orangutan"/>
              <a:cs typeface="SimianText Orangut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30506" y="3769893"/>
            <a:ext cx="2687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—Institute for the Future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2100" y="740828"/>
            <a:ext cx="9398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799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- Clickworker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46885" y="3134965"/>
            <a:ext cx="2094416" cy="803671"/>
          </a:xfrm>
          <a:prstGeom prst="rect">
            <a:avLst/>
          </a:prstGeom>
        </p:spPr>
      </p:pic>
      <p:pic>
        <p:nvPicPr>
          <p:cNvPr id="3" name="Picture 2" descr="image - hourlynerd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9843" y="3229174"/>
            <a:ext cx="2094416" cy="803671"/>
          </a:xfrm>
          <a:prstGeom prst="rect">
            <a:avLst/>
          </a:prstGeom>
        </p:spPr>
      </p:pic>
      <p:pic>
        <p:nvPicPr>
          <p:cNvPr id="4" name="Picture 3" descr="image - Roost 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4259" y="2279835"/>
            <a:ext cx="2094416" cy="803671"/>
          </a:xfrm>
          <a:prstGeom prst="rect">
            <a:avLst/>
          </a:prstGeom>
        </p:spPr>
      </p:pic>
      <p:pic>
        <p:nvPicPr>
          <p:cNvPr id="5" name="Picture 4" descr="image - Upwork 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9843" y="2279835"/>
            <a:ext cx="2094416" cy="803671"/>
          </a:xfrm>
          <a:prstGeom prst="rect">
            <a:avLst/>
          </a:prstGeom>
        </p:spPr>
      </p:pic>
      <p:pic>
        <p:nvPicPr>
          <p:cNvPr id="6" name="Picture 5" descr="Layer 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46885" y="2279835"/>
            <a:ext cx="2094416" cy="803671"/>
          </a:xfrm>
          <a:prstGeom prst="rect">
            <a:avLst/>
          </a:prstGeom>
        </p:spPr>
      </p:pic>
      <p:pic>
        <p:nvPicPr>
          <p:cNvPr id="7" name="Picture 6" descr="Layer 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958" y="2279835"/>
            <a:ext cx="2094416" cy="803671"/>
          </a:xfrm>
          <a:prstGeom prst="rect">
            <a:avLst/>
          </a:prstGeom>
        </p:spPr>
      </p:pic>
      <p:pic>
        <p:nvPicPr>
          <p:cNvPr id="8" name="Picture 7" descr="Layer 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4259" y="1287016"/>
            <a:ext cx="2094416" cy="803671"/>
          </a:xfrm>
          <a:prstGeom prst="rect">
            <a:avLst/>
          </a:prstGeom>
        </p:spPr>
      </p:pic>
      <p:pic>
        <p:nvPicPr>
          <p:cNvPr id="9" name="Picture 8" descr="Layer 5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9843" y="1229041"/>
            <a:ext cx="2094416" cy="803671"/>
          </a:xfrm>
          <a:prstGeom prst="rect">
            <a:avLst/>
          </a:prstGeom>
        </p:spPr>
      </p:pic>
      <p:pic>
        <p:nvPicPr>
          <p:cNvPr id="10" name="Picture 9" descr="Unknown-3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46885" y="1229041"/>
            <a:ext cx="2094416" cy="803671"/>
          </a:xfrm>
          <a:prstGeom prst="rect">
            <a:avLst/>
          </a:prstGeom>
        </p:spPr>
      </p:pic>
      <p:pic>
        <p:nvPicPr>
          <p:cNvPr id="11" name="Picture 10" descr="Unknown-2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958" y="1229041"/>
            <a:ext cx="2094416" cy="80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617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oic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966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 who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527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ctor Smart Objec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387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ector Smart Objec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1914" y="518596"/>
            <a:ext cx="6700172" cy="380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639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ctor Smart Object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549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6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18BDA"/>
      </a:accent1>
      <a:accent2>
        <a:srgbClr val="C90345"/>
      </a:accent2>
      <a:accent3>
        <a:srgbClr val="A8B302"/>
      </a:accent3>
      <a:accent4>
        <a:srgbClr val="3C0179"/>
      </a:accent4>
      <a:accent5>
        <a:srgbClr val="026DBD"/>
      </a:accent5>
      <a:accent6>
        <a:srgbClr val="ED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3272</TotalTime>
  <Words>76</Words>
  <Application>Microsoft Office PowerPoint</Application>
  <PresentationFormat>On-screen Show (16:9)</PresentationFormat>
  <Paragraphs>15</Paragraphs>
  <Slides>21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>Institute for the Future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Robin Bogott</dc:creator>
  <cp:lastModifiedBy>Heidi</cp:lastModifiedBy>
  <cp:revision>83</cp:revision>
  <dcterms:created xsi:type="dcterms:W3CDTF">2016-06-01T18:35:47Z</dcterms:created>
  <dcterms:modified xsi:type="dcterms:W3CDTF">2017-01-16T19:14:03Z</dcterms:modified>
</cp:coreProperties>
</file>