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7" r:id="rId3"/>
    <p:sldId id="266" r:id="rId4"/>
    <p:sldId id="267" r:id="rId5"/>
    <p:sldId id="258" r:id="rId6"/>
    <p:sldId id="260" r:id="rId7"/>
    <p:sldId id="264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8427" autoAdjust="0"/>
  </p:normalViewPr>
  <p:slideViewPr>
    <p:cSldViewPr snapToGrid="0">
      <p:cViewPr>
        <p:scale>
          <a:sx n="68" d="100"/>
          <a:sy n="68" d="100"/>
        </p:scale>
        <p:origin x="-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 sz="1400" b="1" dirty="0"/>
          </a:p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 sz="1200" dirty="0"/>
          </a:p>
        </c:rich>
      </c:tx>
      <c:layout>
        <c:manualLayout>
          <c:xMode val="edge"/>
          <c:yMode val="edge"/>
          <c:x val="0.28037386247186286"/>
          <c:y val="3.2570608334331398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354825571720108"/>
          <c:y val="0.30430103859206753"/>
          <c:w val="0.51953307699718843"/>
          <c:h val="0.608497440899092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Current Financial Situation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4A4-4411-B310-05A4672193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4A4-4411-B310-05A4672193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4A4-4411-B310-05A4672193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4A4-4411-B310-05A4672193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4A4-4411-B310-05A467219385}"/>
              </c:ext>
            </c:extLst>
          </c:dPt>
          <c:dLbls>
            <c:dLbl>
              <c:idx val="0"/>
              <c:layout>
                <c:manualLayout>
                  <c:x val="8.7840601543272057E-2"/>
                  <c:y val="1.063597062079835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A4-4411-B310-05A467219385}"/>
                </c:ext>
              </c:extLst>
            </c:dLbl>
            <c:dLbl>
              <c:idx val="1"/>
              <c:layout>
                <c:manualLayout>
                  <c:x val="-7.5252029814404453E-3"/>
                  <c:y val="-1.658305594886773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A4-4411-B310-05A467219385}"/>
                </c:ext>
              </c:extLst>
            </c:dLbl>
            <c:dLbl>
              <c:idx val="2"/>
              <c:layout>
                <c:manualLayout>
                  <c:x val="-0.12175886593152496"/>
                  <c:y val="-2.4599785444323367E-3"/>
                </c:manualLayout>
              </c:layout>
              <c:tx>
                <c:rich>
                  <a:bodyPr/>
                  <a:lstStyle/>
                  <a:p>
                    <a:fld id="{84790B07-5FBE-4DE5-864D-5FE676EC7FC0}" type="CATEGORYNAME">
                      <a:rPr lang="en-US"/>
                      <a:pPr/>
                      <a:t>[CATEGORY NAME]</a:t>
                    </a:fld>
                    <a:r>
                      <a:rPr lang="en-US"/>
                      <a:t>, </a:t>
                    </a:r>
                    <a:fld id="{E765BABF-F1D5-4583-9E3A-D784688FB1EE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4A4-4411-B310-05A467219385}"/>
                </c:ext>
              </c:extLst>
            </c:dLbl>
            <c:dLbl>
              <c:idx val="3"/>
              <c:layout>
                <c:manualLayout>
                  <c:x val="-1.2324717752883782E-2"/>
                  <c:y val="9.27180070070406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A4-4411-B310-05A467219385}"/>
                </c:ext>
              </c:extLst>
            </c:dLbl>
            <c:dLbl>
              <c:idx val="4"/>
              <c:layout>
                <c:manualLayout>
                  <c:x val="-2.9425739885962532E-2"/>
                  <c:y val="-1.346627954660687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A4-4411-B310-05A4672193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Average</c:v>
                </c:pt>
                <c:pt idx="3">
                  <c:v>Below Average</c:v>
                </c:pt>
                <c:pt idx="4">
                  <c:v>Poor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0.06</c:v>
                </c:pt>
                <c:pt idx="1">
                  <c:v>0.24</c:v>
                </c:pt>
                <c:pt idx="2">
                  <c:v>0.38</c:v>
                </c:pt>
                <c:pt idx="3">
                  <c:v>0.21</c:v>
                </c:pt>
                <c:pt idx="4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4A4-4411-B310-05A4672193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80"/>
            </a:pPr>
            <a:r>
              <a:rPr lang="en-US" sz="1800" b="0" dirty="0"/>
              <a:t>Satisfaction With</a:t>
            </a:r>
            <a:r>
              <a:rPr lang="en-US" sz="1800" b="0" baseline="0" dirty="0"/>
              <a:t> </a:t>
            </a:r>
          </a:p>
          <a:p>
            <a:pPr>
              <a:defRPr sz="1680"/>
            </a:pPr>
            <a:r>
              <a:rPr lang="en-US" sz="1800" b="0" baseline="0" dirty="0"/>
              <a:t>On-Demand Work</a:t>
            </a:r>
            <a:endParaRPr lang="en-US" sz="1800" b="0" dirty="0"/>
          </a:p>
        </c:rich>
      </c:tx>
      <c:layout>
        <c:manualLayout>
          <c:xMode val="edge"/>
          <c:yMode val="edge"/>
          <c:x val="0.28677226436364339"/>
          <c:y val="9.335020723628369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495316620040857E-2"/>
          <c:y val="0.23872316790276735"/>
          <c:w val="0.76279850035256025"/>
          <c:h val="0.7266017279754923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Satisfaction Working with Company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68D4-4167-87AF-7557A3E198CC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D4-4167-87AF-7557A3E198CC}"/>
                </c:ext>
              </c:extLst>
            </c:dLbl>
            <c:dLbl>
              <c:idx val="1"/>
              <c:layout>
                <c:manualLayout>
                  <c:x val="0.16580412992922047"/>
                  <c:y val="0.177159660021750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D4-4167-87AF-7557A3E198CC}"/>
                </c:ext>
              </c:extLst>
            </c:dLbl>
            <c:dLbl>
              <c:idx val="2"/>
              <c:layout>
                <c:manualLayout>
                  <c:x val="-9.1143874019109394E-2"/>
                  <c:y val="0.1664773231146936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/>
                      <a:t>% rating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/>
                      <a:t> 6
10%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D4-4167-87AF-7557A3E198C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% rating 8-10</c:v>
                </c:pt>
                <c:pt idx="1">
                  <c:v>% rating 7</c:v>
                </c:pt>
                <c:pt idx="2">
                  <c:v>% rating 6</c:v>
                </c:pt>
                <c:pt idx="3">
                  <c:v>% rating 1-5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</c:v>
                </c:pt>
                <c:pt idx="1">
                  <c:v>0.17</c:v>
                </c:pt>
                <c:pt idx="2">
                  <c:v>0.1</c:v>
                </c:pt>
                <c:pt idx="3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8D4-4167-87AF-7557A3E198C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16"/>
      </c:pieChart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14</c:v>
                </c:pt>
                <c:pt idx="2">
                  <c:v>28</c:v>
                </c:pt>
                <c:pt idx="3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A8-4259-AAEF-C57FF4BEBE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330176"/>
        <c:axId val="39331712"/>
      </c:barChart>
      <c:catAx>
        <c:axId val="3933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31712"/>
        <c:crosses val="autoZero"/>
        <c:auto val="1"/>
        <c:lblAlgn val="ctr"/>
        <c:lblOffset val="100"/>
        <c:noMultiLvlLbl val="0"/>
      </c:catAx>
      <c:valAx>
        <c:axId val="3933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3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Source of Emergency Funds</a:t>
            </a:r>
          </a:p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 sz="12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7406181940023453E-2"/>
          <c:y val="0.19027974811007958"/>
          <c:w val="0.94599807337912545"/>
          <c:h val="0.5159827570929679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"/>
        <c:axId val="39457536"/>
        <c:axId val="39459072"/>
      </c:barChart>
      <c:catAx>
        <c:axId val="394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59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4590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945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Largest Emergency Expense Tolerable</a:t>
            </a:r>
          </a:p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(Using cash or money in checking/savings account)</a:t>
            </a:r>
          </a:p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 sz="12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FF-458A-AE16-A24559D11E39}"/>
              </c:ext>
            </c:extLst>
          </c:dPt>
          <c:dPt>
            <c:idx val="1"/>
            <c:bubble3D val="0"/>
            <c:spPr>
              <a:solidFill>
                <a:srgbClr val="EF4D34"/>
              </a:solidFill>
              <a:ln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FF-458A-AE16-A24559D11E3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FF-458A-AE16-A24559D11E39}"/>
              </c:ext>
            </c:extLst>
          </c:dPt>
          <c:dPt>
            <c:idx val="3"/>
            <c:bubble3D val="0"/>
            <c:spPr>
              <a:solidFill>
                <a:srgbClr val="CED2E8"/>
              </a:solidFill>
              <a:ln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CFF-458A-AE16-A24559D11E39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CFF-458A-AE16-A24559D11E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Under 
$100</c:v>
                </c:pt>
                <c:pt idx="1">
                  <c:v>$100-$199</c:v>
                </c:pt>
                <c:pt idx="2">
                  <c:v>$200-$299</c:v>
                </c:pt>
                <c:pt idx="3">
                  <c:v>$300-$399</c:v>
                </c:pt>
                <c:pt idx="4">
                  <c:v>$400 or 
more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0.18</c:v>
                </c:pt>
                <c:pt idx="1">
                  <c:v>0.1</c:v>
                </c:pt>
                <c:pt idx="2">
                  <c:v>0.08</c:v>
                </c:pt>
                <c:pt idx="3">
                  <c:v>0.08</c:v>
                </c:pt>
                <c:pt idx="4">
                  <c:v>0.56000000000000005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CFF-458A-AE16-A24559D11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 sz="1400" b="1" dirty="0"/>
          </a:p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 sz="1200" dirty="0"/>
          </a:p>
        </c:rich>
      </c:tx>
      <c:layout>
        <c:manualLayout>
          <c:xMode val="edge"/>
          <c:yMode val="edge"/>
          <c:x val="0.13666528093949945"/>
          <c:y val="3.4731802091035745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063619009036276"/>
          <c:y val="0.29101714664415407"/>
          <c:w val="0.58359668037869217"/>
          <c:h val="0.5847847990070423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Current Financial Situation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46C-48DF-81FD-0586F5EC4F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46C-48DF-81FD-0586F5EC4F1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46C-48DF-81FD-0586F5EC4F1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46C-48DF-81FD-0586F5EC4F1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46C-48DF-81FD-0586F5EC4F14}"/>
              </c:ext>
            </c:extLst>
          </c:dPt>
          <c:dLbls>
            <c:dLbl>
              <c:idx val="0"/>
              <c:layout>
                <c:manualLayout>
                  <c:x val="3.8365014667902438E-2"/>
                  <c:y val="4.222052239783490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6C-48DF-81FD-0586F5EC4F14}"/>
                </c:ext>
              </c:extLst>
            </c:dLbl>
            <c:dLbl>
              <c:idx val="1"/>
              <c:layout>
                <c:manualLayout>
                  <c:x val="-6.8045877383166129E-4"/>
                  <c:y val="-0.158424786743761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6C-48DF-81FD-0586F5EC4F14}"/>
                </c:ext>
              </c:extLst>
            </c:dLbl>
            <c:dLbl>
              <c:idx val="2"/>
              <c:layout>
                <c:manualLayout>
                  <c:x val="4.2289661303460548E-2"/>
                  <c:y val="3.7043461553432611E-3"/>
                </c:manualLayout>
              </c:layout>
              <c:tx>
                <c:rich>
                  <a:bodyPr/>
                  <a:lstStyle/>
                  <a:p>
                    <a:fld id="{DFFDE0B5-D294-4550-B50F-F66328F27C09}" type="CATEGORYNAME">
                      <a:rPr lang="en-US"/>
                      <a:pPr/>
                      <a:t>[CATEGORY NAME]</a:t>
                    </a:fld>
                    <a:r>
                      <a:rPr lang="en-US"/>
                      <a:t>, </a:t>
                    </a:r>
                    <a:fld id="{A661BBFE-8A37-4E9A-98F9-62BD33681F1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46C-48DF-81FD-0586F5EC4F14}"/>
                </c:ext>
              </c:extLst>
            </c:dLbl>
            <c:dLbl>
              <c:idx val="3"/>
              <c:layout>
                <c:manualLayout>
                  <c:x val="-9.6413753793575335E-2"/>
                  <c:y val="4.197199978569939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6C-48DF-81FD-0586F5EC4F14}"/>
                </c:ext>
              </c:extLst>
            </c:dLbl>
            <c:dLbl>
              <c:idx val="4"/>
              <c:layout>
                <c:manualLayout>
                  <c:x val="-6.5174006898801484E-2"/>
                  <c:y val="1.28736129169450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6C-48DF-81FD-0586F5EC4F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Much better off</c:v>
                </c:pt>
                <c:pt idx="1">
                  <c:v>Somewhat better off</c:v>
                </c:pt>
                <c:pt idx="2">
                  <c:v>About the same</c:v>
                </c:pt>
                <c:pt idx="3">
                  <c:v>Somewhat worse off</c:v>
                </c:pt>
                <c:pt idx="4">
                  <c:v>Much worse off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0.09</c:v>
                </c:pt>
                <c:pt idx="1">
                  <c:v>0.3</c:v>
                </c:pt>
                <c:pt idx="2">
                  <c:v>0.46</c:v>
                </c:pt>
                <c:pt idx="3">
                  <c:v>0.1</c:v>
                </c:pt>
                <c:pt idx="4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46C-48DF-81FD-0586F5EC4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2FF07-7B43-4FC0-8B08-69A682334ED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85C0E-05E3-4ACE-AAAB-9D063960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89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46618-AE88-40FA-8CCC-36402F417C72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335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Fed US numbers: 12% varied quite a bit and 20% said varies occasionally.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85C0E-05E3-4ACE-AAAB-9D063960B6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21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7A1B-51E5-49B7-8286-B1670F61996C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0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4D36D-421D-4FBD-815B-599DF29E9F43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5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0988-879A-4269-B876-921450E0E06C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51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7A1B-51E5-49B7-8286-B1670F61996C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42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45D2-E323-4D15-B0B3-0113F4414D44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5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37A5-DBD9-48E8-A1BA-5509A63D82C5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3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0263-F9ED-47F0-9592-E6AAE62765AA}" type="datetime1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65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0AD3-3DDF-4507-81C8-A426BB41AB4C}" type="datetime1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4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02C3-3865-4607-A6F2-156C6AF5483A}" type="datetime1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02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5A7-A4E0-42C9-9A52-17BB8D60FFC2}" type="datetime1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77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B96B-10B6-42E7-87FC-37C121FC63D8}" type="datetime1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45D2-E323-4D15-B0B3-0113F4414D44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75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A43F-4F46-4724-88C3-E25176DBB1C2}" type="datetime1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41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4D36D-421D-4FBD-815B-599DF29E9F43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5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0988-879A-4269-B876-921450E0E06C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37A5-DBD9-48E8-A1BA-5509A63D82C5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4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0263-F9ED-47F0-9592-E6AAE62765AA}" type="datetime1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5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0AD3-3DDF-4507-81C8-A426BB41AB4C}" type="datetime1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02C3-3865-4607-A6F2-156C6AF5483A}" type="datetime1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2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5A7-A4E0-42C9-9A52-17BB8D60FFC2}" type="datetime1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4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B96B-10B6-42E7-87FC-37C121FC63D8}" type="datetime1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1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A43F-4F46-4724-88C3-E25176DBB1C2}" type="datetime1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8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F3DB9-0ACB-4D3F-928A-3CE0CE0EC5EC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Emergent Ressearch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Emergent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4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F3DB9-0ACB-4D3F-928A-3CE0CE0EC5EC}" type="datetime1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Emergent Ressearch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Emergent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5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09799" y="926432"/>
            <a:ext cx="7772400" cy="4379214"/>
          </a:xfrm>
        </p:spPr>
        <p:txBody>
          <a:bodyPr>
            <a:normAutofit/>
          </a:bodyPr>
          <a:lstStyle/>
          <a:p>
            <a:r>
              <a:rPr lang="en-US" sz="3200" dirty="0"/>
              <a:t>Dispatches from the New Economy</a:t>
            </a:r>
            <a:br>
              <a:rPr lang="en-US" sz="32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Financial Security Data from Intuit’s </a:t>
            </a:r>
            <a:br>
              <a:rPr lang="en-US" sz="2800" dirty="0"/>
            </a:br>
            <a:r>
              <a:rPr lang="en-US" sz="2800" dirty="0"/>
              <a:t>Second Annual On-Demand Economy Study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/>
              <a:t>January 18th 2016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/>
              </a:rPr>
              <a:t>Emergent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700" y="5305646"/>
            <a:ext cx="1932599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5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2764" y="888861"/>
            <a:ext cx="8591106" cy="1290814"/>
          </a:xfrm>
        </p:spPr>
        <p:txBody>
          <a:bodyPr>
            <a:normAutofit/>
          </a:bodyPr>
          <a:lstStyle/>
          <a:p>
            <a:r>
              <a:rPr lang="en-US" sz="1800" dirty="0"/>
              <a:t>A total of 6,247 on-demand economy independent workers completed an online survey between September 20th and November 18st, 2016.  </a:t>
            </a:r>
          </a:p>
          <a:p>
            <a:endParaRPr lang="en-US" sz="1500" dirty="0"/>
          </a:p>
          <a:p>
            <a:r>
              <a:rPr lang="en-US" sz="1800" dirty="0"/>
              <a:t>The survey respondents came from partner company lists of their providers.  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6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B3DF7C5-61CD-4ADB-8380-B9D247640486}" type="slidenum">
              <a:rPr lang="en-US" sz="1350" kern="0">
                <a:solidFill>
                  <a:sysClr val="windowText" lastClr="000000"/>
                </a:solidFill>
                <a:latin typeface="Calibri"/>
              </a:rPr>
              <a:pPr defTabSz="685800"/>
              <a:t>2</a:t>
            </a:fld>
            <a:endParaRPr lang="en-US" sz="135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438400" y="31610"/>
            <a:ext cx="6172200" cy="857250"/>
          </a:xfrm>
        </p:spPr>
        <p:txBody>
          <a:bodyPr>
            <a:normAutofit/>
          </a:bodyPr>
          <a:lstStyle/>
          <a:p>
            <a:r>
              <a:rPr lang="en-US" sz="2100" b="1" dirty="0"/>
              <a:t>Methodology - 2016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4436"/>
            <a:ext cx="3860800" cy="365125"/>
          </a:xfrm>
        </p:spPr>
        <p:txBody>
          <a:bodyPr/>
          <a:lstStyle/>
          <a:p>
            <a:pPr defTabSz="685800"/>
            <a:r>
              <a:rPr lang="en-US" sz="1350" kern="0" dirty="0">
                <a:solidFill>
                  <a:sysClr val="windowText" lastClr="000000"/>
                </a:solidFill>
                <a:latin typeface="Calibri"/>
              </a:rPr>
              <a:t>Emergent Research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29735" y="2399507"/>
            <a:ext cx="253253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600" dirty="0">
                <a:solidFill>
                  <a:prstClr val="black"/>
                </a:solidFill>
                <a:latin typeface="Calibri"/>
              </a:rPr>
              <a:t>Participating Platforms</a:t>
            </a: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prstClr val="black"/>
                </a:solidFill>
                <a:latin typeface="Calibri"/>
              </a:rPr>
              <a:t>Upwork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prstClr val="black"/>
                </a:solidFill>
                <a:latin typeface="Calibri"/>
              </a:rPr>
              <a:t>Wonolo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MBO Partners</a:t>
            </a: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prstClr val="black"/>
                </a:solidFill>
                <a:latin typeface="Calibri"/>
              </a:rPr>
              <a:t>OnForce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Work Market</a:t>
            </a: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prstClr val="black"/>
                </a:solidFill>
                <a:latin typeface="Calibri"/>
              </a:rPr>
              <a:t>Catalant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Field Nation</a:t>
            </a: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Amazon Mechanical Turk</a:t>
            </a: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Kelly Services</a:t>
            </a: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Lyft</a:t>
            </a: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Uber</a:t>
            </a: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prstClr val="black"/>
                </a:solidFill>
                <a:latin typeface="Calibri"/>
              </a:rPr>
              <a:t>Avvo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 </a:t>
            </a: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Task Rabbit</a:t>
            </a:r>
          </a:p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  <a:p>
            <a:pPr defTabSz="685800"/>
            <a:endParaRPr lang="en-US" sz="135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212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618"/>
            <a:ext cx="109728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Online On-Demand Work is Mostly Part-Time</a:t>
            </a:r>
            <a:br>
              <a:rPr lang="en-US" sz="2800" dirty="0"/>
            </a:br>
            <a:r>
              <a:rPr lang="en-US" sz="2800" i="1" dirty="0"/>
              <a:t>and a flexible way to earn more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1351690"/>
            <a:ext cx="11369841" cy="2126094"/>
          </a:xfrm>
        </p:spPr>
        <p:txBody>
          <a:bodyPr>
            <a:normAutofit/>
          </a:bodyPr>
          <a:lstStyle/>
          <a:p>
            <a:r>
              <a:rPr lang="en-US" sz="1800" dirty="0"/>
              <a:t>The average online on-demand worker works 11 hours per week generating 22% of their household’s income</a:t>
            </a:r>
          </a:p>
          <a:p>
            <a:r>
              <a:rPr lang="en-US" sz="1800" dirty="0"/>
              <a:t>41% have either a traditional full-time or part-time job</a:t>
            </a:r>
          </a:p>
          <a:p>
            <a:r>
              <a:rPr lang="en-US" sz="1800" dirty="0"/>
              <a:t>37% own their own business in addition to doing online gig work</a:t>
            </a:r>
          </a:p>
          <a:p>
            <a:r>
              <a:rPr lang="en-US" sz="1800" dirty="0"/>
              <a:t>Fewer than 10% work more than 30 hours per week in the online gig economy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Emergent Ressearch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590053"/>
              </p:ext>
            </p:extLst>
          </p:nvPr>
        </p:nvGraphicFramePr>
        <p:xfrm>
          <a:off x="3166110" y="3120390"/>
          <a:ext cx="5680710" cy="323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8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2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47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Reasons for Working in the Online Gig Economy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marT="27432" marB="27432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Earn more income/supplement income</a:t>
                      </a:r>
                    </a:p>
                  </a:txBody>
                  <a:tcPr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58%</a:t>
                      </a:r>
                    </a:p>
                  </a:txBody>
                  <a:tcPr marT="27432" marB="27432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3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my schedule</a:t>
                      </a:r>
                    </a:p>
                  </a:txBody>
                  <a:tcPr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51%</a:t>
                      </a:r>
                    </a:p>
                  </a:txBody>
                  <a:tcPr marT="27432" marB="27432" anchor="ctr"/>
                </a:tc>
                <a:extLst>
                  <a:ext uri="{0D108BD9-81ED-4DB2-BD59-A6C34878D82A}">
                    <a16:rowId xmlns:a16="http://schemas.microsoft.com/office/drawing/2014/main" xmlns="" val="3490418218"/>
                  </a:ext>
                </a:extLst>
              </a:tr>
              <a:tr h="373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Flexibility</a:t>
                      </a:r>
                    </a:p>
                  </a:txBody>
                  <a:tcPr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45%</a:t>
                      </a:r>
                    </a:p>
                  </a:txBody>
                  <a:tcPr marT="27432" marB="27432" anchor="ctr"/>
                </a:tc>
                <a:extLst>
                  <a:ext uri="{0D108BD9-81ED-4DB2-BD59-A6C34878D82A}">
                    <a16:rowId xmlns:a16="http://schemas.microsoft.com/office/drawing/2014/main" xmlns="" val="3897733007"/>
                  </a:ext>
                </a:extLst>
              </a:tr>
              <a:tr h="373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 being my own boss</a:t>
                      </a:r>
                    </a:p>
                  </a:txBody>
                  <a:tcPr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35%</a:t>
                      </a:r>
                    </a:p>
                  </a:txBody>
                  <a:tcPr marT="27432" marB="27432" anchor="ctr"/>
                </a:tc>
                <a:extLst>
                  <a:ext uri="{0D108BD9-81ED-4DB2-BD59-A6C34878D82A}">
                    <a16:rowId xmlns:a16="http://schemas.microsoft.com/office/drawing/2014/main" xmlns="" val="2143745316"/>
                  </a:ext>
                </a:extLst>
              </a:tr>
              <a:tr h="373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Wanted to try something new</a:t>
                      </a:r>
                    </a:p>
                  </a:txBody>
                  <a:tcPr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32%</a:t>
                      </a:r>
                    </a:p>
                  </a:txBody>
                  <a:tcPr marT="27432" marB="27432" anchor="ctr"/>
                </a:tc>
                <a:extLst>
                  <a:ext uri="{0D108BD9-81ED-4DB2-BD59-A6C34878D82A}">
                    <a16:rowId xmlns:a16="http://schemas.microsoft.com/office/drawing/2014/main" xmlns="" val="1181414080"/>
                  </a:ext>
                </a:extLst>
              </a:tr>
              <a:tr h="373035">
                <a:tc>
                  <a:txBody>
                    <a:bodyPr/>
                    <a:lstStyle/>
                    <a:p>
                      <a:r>
                        <a:rPr lang="en-US" sz="1400" dirty="0"/>
                        <a:t>Do what I love</a:t>
                      </a:r>
                    </a:p>
                  </a:txBody>
                  <a:tcPr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30%</a:t>
                      </a:r>
                    </a:p>
                  </a:txBody>
                  <a:tcPr marT="27432" marB="27432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035">
                <a:tc>
                  <a:txBody>
                    <a:bodyPr/>
                    <a:lstStyle/>
                    <a:p>
                      <a:r>
                        <a:rPr lang="en-US" sz="1400" b="0" dirty="0"/>
                        <a:t>In Response to a Financial Hardship</a:t>
                      </a:r>
                    </a:p>
                  </a:txBody>
                  <a:tcPr marT="27432" marB="27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21%</a:t>
                      </a:r>
                    </a:p>
                  </a:txBody>
                  <a:tcPr marT="27432" marB="27432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6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977" y="274638"/>
            <a:ext cx="11610753" cy="1143000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Most Online On-Demand Workers Feel Their Financial Situation is Average or Better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200" i="1" dirty="0"/>
              <a:t>And most are satisfied with their work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/>
              </a:rPr>
              <a:t>Emergent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11944368"/>
              </p:ext>
            </p:extLst>
          </p:nvPr>
        </p:nvGraphicFramePr>
        <p:xfrm>
          <a:off x="85059" y="1578954"/>
          <a:ext cx="6293679" cy="4901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26453" y="1979428"/>
            <a:ext cx="2671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Current Financial Situation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401364"/>
              </p:ext>
            </p:extLst>
          </p:nvPr>
        </p:nvGraphicFramePr>
        <p:xfrm>
          <a:off x="6983729" y="1578953"/>
          <a:ext cx="3925275" cy="4777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83408" y="5605612"/>
            <a:ext cx="803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Highly </a:t>
            </a:r>
          </a:p>
          <a:p>
            <a:pPr algn="ctr"/>
            <a:r>
              <a:rPr lang="en-US" sz="1400" dirty="0"/>
              <a:t>Satisfied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432158" y="5699051"/>
            <a:ext cx="276447" cy="202019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69065" y="2828478"/>
            <a:ext cx="803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Satisfied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386705" y="2982367"/>
            <a:ext cx="321900" cy="17231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718679" y="3659874"/>
            <a:ext cx="1014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Dissatisfied</a:t>
            </a:r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flipH="1">
            <a:off x="10435590" y="3813763"/>
            <a:ext cx="283089" cy="10168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3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221" y="370525"/>
            <a:ext cx="8975558" cy="1143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Online On-Demand Workers Report High Levels </a:t>
            </a:r>
            <a:br>
              <a:rPr lang="en-US" sz="3100" dirty="0"/>
            </a:br>
            <a:r>
              <a:rPr lang="en-US" sz="3100" dirty="0"/>
              <a:t>of Income Variability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Only One Out of Three Report Stable Monthly Income</a:t>
            </a:r>
            <a:br>
              <a:rPr lang="en-US" sz="2400" i="1" dirty="0"/>
            </a:br>
            <a:endParaRPr lang="en-US" sz="22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/>
              </a:rPr>
              <a:t>Emergent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2247900" y="1426775"/>
          <a:ext cx="7696200" cy="4382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565861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/>
              </a:rPr>
              <a:t>varies quite a bit month to month and is unpredictable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81870" y="5647984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/>
              </a:rPr>
              <a:t>varies quite a bit month to month but is predictable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6132" y="5658617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</a:rPr>
              <a:t>roughly the same but some months unusually high or low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63692" y="5702332"/>
            <a:ext cx="1366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/>
              </a:rPr>
              <a:t>more or less stable</a:t>
            </a:r>
          </a:p>
        </p:txBody>
      </p:sp>
    </p:spTree>
    <p:extLst>
      <p:ext uri="{BB962C8B-B14F-4D97-AF65-F5344CB8AC3E}">
        <p14:creationId xmlns:p14="http://schemas.microsoft.com/office/powerpoint/2010/main" val="2961951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270" y="723900"/>
            <a:ext cx="9989820" cy="1143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Like Most Americans, Many Have Limited Financial Reserves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/>
              <a:t>44% could not pay for an emergency expense greater than $400 </a:t>
            </a:r>
            <a:br>
              <a:rPr lang="en-US" sz="2000" dirty="0"/>
            </a:br>
            <a:r>
              <a:rPr lang="en-US" sz="2000" dirty="0"/>
              <a:t>using money in their checking or savings account.  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The Federal Reserve found that 46% of all Americans could not pay more than $400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/>
              </a:rPr>
              <a:t>Emergent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1676401" y="2286000"/>
          <a:ext cx="5181599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33930209"/>
              </p:ext>
            </p:extLst>
          </p:nvPr>
        </p:nvGraphicFramePr>
        <p:xfrm>
          <a:off x="3306445" y="2388870"/>
          <a:ext cx="5411470" cy="406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602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516939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41% of On-Demand Workers Reported Facing a </a:t>
            </a:r>
            <a:br>
              <a:rPr lang="en-US" sz="2700" b="1" dirty="0"/>
            </a:br>
            <a:r>
              <a:rPr lang="en-US" sz="2700" b="1" dirty="0"/>
              <a:t>Financial Hardship During the Prior Year</a:t>
            </a:r>
            <a:br>
              <a:rPr lang="en-US" sz="2700" b="1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200" i="1" dirty="0"/>
              <a:t>Only 18% of Americans reported a financial hardship in prior year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1800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25600" y="1830388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/>
              <a:t>Of those who experienced a hardship, the top hardships are:</a:t>
            </a:r>
          </a:p>
          <a:p>
            <a:pPr lvl="1"/>
            <a:r>
              <a:rPr lang="en-US" sz="1800" dirty="0"/>
              <a:t>Unexpected major expense:   36%</a:t>
            </a:r>
          </a:p>
          <a:p>
            <a:pPr lvl="1"/>
            <a:r>
              <a:rPr lang="en-US" sz="1800" dirty="0"/>
              <a:t>Job loss:                                      31%</a:t>
            </a:r>
          </a:p>
          <a:p>
            <a:pPr lvl="1"/>
            <a:r>
              <a:rPr lang="en-US" sz="1800" dirty="0"/>
              <a:t>Health emergency:                   29%</a:t>
            </a:r>
          </a:p>
          <a:p>
            <a:pPr lvl="1"/>
            <a:r>
              <a:rPr lang="en-US" sz="1800" dirty="0"/>
              <a:t>Work hours cut:                        26%</a:t>
            </a:r>
          </a:p>
          <a:p>
            <a:endParaRPr lang="en-US" sz="15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r>
              <a:rPr lang="en-US" sz="1350" kern="0" dirty="0">
                <a:solidFill>
                  <a:sysClr val="windowText" lastClr="000000"/>
                </a:solidFill>
                <a:latin typeface="Calibri"/>
              </a:rPr>
              <a:t>Emergent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216118FE-7975-42A2-B81C-0F671C128079}" type="slidenum">
              <a:rPr lang="en-US" sz="1350" kern="0">
                <a:solidFill>
                  <a:sysClr val="windowText" lastClr="000000"/>
                </a:solidFill>
                <a:latin typeface="Calibri"/>
              </a:rPr>
              <a:pPr defTabSz="685800">
                <a:defRPr/>
              </a:pPr>
              <a:t>7</a:t>
            </a:fld>
            <a:endParaRPr lang="en-US" sz="1350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5908903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0332" y="4093369"/>
            <a:ext cx="79313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Of those reporting a hardship, half (51%) listed it as </a:t>
            </a:r>
          </a:p>
          <a:p>
            <a:pPr algn="ctr"/>
            <a:r>
              <a:rPr lang="en-US" sz="2400" b="1" dirty="0"/>
              <a:t>a reason they’re working in the online on-demand economy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000" i="1" dirty="0">
                <a:solidFill>
                  <a:prstClr val="black"/>
                </a:solidFill>
                <a:ea typeface="+mj-ea"/>
                <a:cs typeface="+mj-cs"/>
              </a:rPr>
              <a:t>This equals 1 in 5 (21%) of all on-demand workers</a:t>
            </a:r>
            <a:endParaRPr lang="en-US" sz="20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6729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39% of Online On-Demand Workers Consider Themselves Better Off </a:t>
            </a:r>
            <a:br>
              <a:rPr lang="en-US" sz="2400" dirty="0"/>
            </a:br>
            <a:r>
              <a:rPr lang="en-US" sz="2400" dirty="0"/>
              <a:t>Financially Due to Online Gig Work; Few Worse Off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/>
              </a:rPr>
              <a:t>Emergent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118FE-7975-42A2-B81C-0F671C12807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25591100"/>
              </p:ext>
            </p:extLst>
          </p:nvPr>
        </p:nvGraphicFramePr>
        <p:xfrm>
          <a:off x="2839453" y="1447800"/>
          <a:ext cx="6172200" cy="5273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47458" y="1780674"/>
            <a:ext cx="715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Financial Situation Since Starting Work in the Online On-Demand Economy</a:t>
            </a:r>
          </a:p>
        </p:txBody>
      </p:sp>
    </p:spTree>
    <p:extLst>
      <p:ext uri="{BB962C8B-B14F-4D97-AF65-F5344CB8AC3E}">
        <p14:creationId xmlns:p14="http://schemas.microsoft.com/office/powerpoint/2010/main" val="29676663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458</Words>
  <Application>Microsoft Office PowerPoint</Application>
  <PresentationFormat>Custom</PresentationFormat>
  <Paragraphs>131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1_Office Theme</vt:lpstr>
      <vt:lpstr>2_Office Theme</vt:lpstr>
      <vt:lpstr>Dispatches from the New Economy  Financial Security Data from Intuit’s  Second Annual On-Demand Economy Study  January 18th 2016 </vt:lpstr>
      <vt:lpstr>Methodology - 2016</vt:lpstr>
      <vt:lpstr>Online On-Demand Work is Mostly Part-Time and a flexible way to earn more income</vt:lpstr>
      <vt:lpstr>Most Online On-Demand Workers Feel Their Financial Situation is Average or Better And most are satisfied with their work</vt:lpstr>
      <vt:lpstr>Online On-Demand Workers Report High Levels  of Income Variability Only One Out of Three Report Stable Monthly Income </vt:lpstr>
      <vt:lpstr>Like Most Americans, Many Have Limited Financial Reserves  44% could not pay for an emergency expense greater than $400  using money in their checking or savings account.    The Federal Reserve found that 46% of all Americans could not pay more than $400</vt:lpstr>
      <vt:lpstr>41% of On-Demand Workers Reported Facing a  Financial Hardship During the Prior Year  Only 18% of Americans reported a financial hardship in prior year  </vt:lpstr>
      <vt:lpstr>39% of Online On-Demand Workers Consider Themselves Better Off  Financially Due to Online Gig Work; Few Worse Off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Security Data Intuit 2016 Online Gig Economy Study</dc:title>
  <dc:creator>Steve</dc:creator>
  <cp:lastModifiedBy>user4</cp:lastModifiedBy>
  <cp:revision>23</cp:revision>
  <dcterms:created xsi:type="dcterms:W3CDTF">2017-01-04T23:49:34Z</dcterms:created>
  <dcterms:modified xsi:type="dcterms:W3CDTF">2017-01-17T22:19:22Z</dcterms:modified>
</cp:coreProperties>
</file>