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3" r:id="rId3"/>
    <p:sldId id="272" r:id="rId4"/>
    <p:sldId id="260" r:id="rId5"/>
    <p:sldId id="257" r:id="rId6"/>
    <p:sldId id="274" r:id="rId7"/>
    <p:sldId id="264" r:id="rId8"/>
    <p:sldId id="276" r:id="rId9"/>
    <p:sldId id="265" r:id="rId10"/>
    <p:sldId id="277" r:id="rId11"/>
    <p:sldId id="266" r:id="rId12"/>
    <p:sldId id="278" r:id="rId13"/>
    <p:sldId id="267" r:id="rId14"/>
    <p:sldId id="279" r:id="rId15"/>
    <p:sldId id="262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BF3"/>
    <a:srgbClr val="C72323"/>
    <a:srgbClr val="3D1779"/>
    <a:srgbClr val="F4BB28"/>
    <a:srgbClr val="B5213E"/>
    <a:srgbClr val="E97728"/>
    <a:srgbClr val="256EBD"/>
    <a:srgbClr val="2162A8"/>
    <a:srgbClr val="959F16"/>
    <a:srgbClr val="11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92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87E03-23C1-9644-B179-9AEE89C1930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F82D-BC05-C749-B426-ABFAF42F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B316-904E-C84E-8BDB-674DACD32FE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2417-12A8-FB44-938F-BA363EC3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2417-12A8-FB44-938F-BA363EC39E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CA81E99-4AA3-3449-9638-EB535B59474B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41D48D-BA96-7A41-BA3E-6FA5EFE44FE6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4B4E61-4D69-DC4E-8327-C6EEBB26FE46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5BFAAD-933F-5849-904B-EA071B1D8700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41E697-248B-1A4D-97B7-67B0591EE45F}" type="datetime1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058" y="1891142"/>
            <a:ext cx="5757524" cy="1021556"/>
          </a:xfrm>
        </p:spPr>
        <p:txBody>
          <a:bodyPr anchor="t">
            <a:noAutofit/>
          </a:bodyPr>
          <a:lstStyle>
            <a:lvl1pPr algn="r">
              <a:defRPr sz="36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ound waves_w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842" y="-741204"/>
            <a:ext cx="6420834" cy="6718775"/>
          </a:xfrm>
          <a:prstGeom prst="rect">
            <a:avLst/>
          </a:prstGeom>
        </p:spPr>
      </p:pic>
      <p:pic>
        <p:nvPicPr>
          <p:cNvPr id="8" name="Picture 7" descr="cloud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532228"/>
            <a:ext cx="2198182" cy="2380470"/>
          </a:xfrm>
          <a:prstGeom prst="rect">
            <a:avLst/>
          </a:prstGeom>
        </p:spPr>
      </p:pic>
      <p:pic>
        <p:nvPicPr>
          <p:cNvPr id="9" name="Picture 8" descr="greyclou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3" y="3810805"/>
            <a:ext cx="1330492" cy="656323"/>
          </a:xfrm>
          <a:prstGeom prst="rect">
            <a:avLst/>
          </a:prstGeom>
        </p:spPr>
      </p:pic>
      <p:pic>
        <p:nvPicPr>
          <p:cNvPr id="10" name="Picture 9" descr="purple clou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1" y="3155414"/>
            <a:ext cx="1121392" cy="746603"/>
          </a:xfrm>
          <a:prstGeom prst="rect">
            <a:avLst/>
          </a:prstGeom>
        </p:spPr>
      </p:pic>
      <p:sp>
        <p:nvSpPr>
          <p:cNvPr id="11" name="Subtitle 14"/>
          <p:cNvSpPr txBox="1">
            <a:spLocks/>
          </p:cNvSpPr>
          <p:nvPr userDrawn="1"/>
        </p:nvSpPr>
        <p:spPr bwMode="auto">
          <a:xfrm>
            <a:off x="4402687" y="4967968"/>
            <a:ext cx="64008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2C83E"/>
              </a:buClr>
              <a:buFont typeface="Arial" charset="0"/>
              <a:buNone/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© </a:t>
            </a:r>
            <a:r>
              <a:rPr lang="is-I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2017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Institute for the 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Future.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All rights reserved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. SR-1880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2481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2" y="21016"/>
            <a:ext cx="8229600" cy="85725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97" y="1159061"/>
            <a:ext cx="4038600" cy="254555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10212" y="4742555"/>
            <a:ext cx="2526978" cy="323735"/>
            <a:chOff x="210212" y="4742555"/>
            <a:chExt cx="2526978" cy="323735"/>
          </a:xfrm>
        </p:grpSpPr>
        <p:pic>
          <p:nvPicPr>
            <p:cNvPr id="9" name="Picture 8" descr="workabale futures 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12" y="4752434"/>
              <a:ext cx="1355656" cy="301525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" name="Group 9"/>
            <p:cNvGrpSpPr/>
            <p:nvPr userDrawn="1"/>
          </p:nvGrpSpPr>
          <p:grpSpPr>
            <a:xfrm>
              <a:off x="1667034" y="4742555"/>
              <a:ext cx="1070156" cy="323735"/>
              <a:chOff x="5217982" y="3837160"/>
              <a:chExt cx="1686653" cy="5102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217982" y="3837160"/>
                <a:ext cx="0" cy="51023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 descr="bw_iftf logo.t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98" y="3881095"/>
                <a:ext cx="1575037" cy="415895"/>
              </a:xfrm>
              <a:prstGeom prst="rect">
                <a:avLst/>
              </a:prstGeom>
            </p:spPr>
          </p:pic>
        </p:grpSp>
      </p:grpSp>
      <p:sp>
        <p:nvSpPr>
          <p:cNvPr id="13" name="Subtitle 14"/>
          <p:cNvSpPr txBox="1">
            <a:spLocks/>
          </p:cNvSpPr>
          <p:nvPr userDrawn="1"/>
        </p:nvSpPr>
        <p:spPr bwMode="auto">
          <a:xfrm>
            <a:off x="4402687" y="4967968"/>
            <a:ext cx="64008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2C83E"/>
              </a:buClr>
              <a:buFont typeface="Arial" charset="0"/>
              <a:buNone/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© </a:t>
            </a:r>
            <a:r>
              <a:rPr lang="is-I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2017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Institute for the 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Future.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All rights reserved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. SR-1880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540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w_iftf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3" y="4771471"/>
            <a:ext cx="1027309" cy="269975"/>
          </a:xfrm>
          <a:prstGeom prst="rect">
            <a:avLst/>
          </a:prstGeom>
        </p:spPr>
      </p:pic>
      <p:pic>
        <p:nvPicPr>
          <p:cNvPr id="15" name="Picture 14" descr="workable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6" y="4754428"/>
            <a:ext cx="1356265" cy="302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24755" y="-1738685"/>
            <a:ext cx="5613931" cy="1985302"/>
          </a:xfrm>
        </p:spPr>
        <p:txBody>
          <a:bodyPr>
            <a:normAutofit/>
          </a:bodyPr>
          <a:lstStyle>
            <a:lvl1pPr marL="0" indent="0">
              <a:buNone/>
              <a:defRPr sz="3200" b="0" i="0" baseline="0">
                <a:latin typeface="SimianText Orangutan"/>
                <a:cs typeface="SimianText Orangutan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This is a quote of one of the voices of the people transforming work in the platform economy.”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14"/>
          <p:cNvSpPr txBox="1">
            <a:spLocks/>
          </p:cNvSpPr>
          <p:nvPr userDrawn="1"/>
        </p:nvSpPr>
        <p:spPr bwMode="auto">
          <a:xfrm>
            <a:off x="4402687" y="4967968"/>
            <a:ext cx="64008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2C83E"/>
              </a:buClr>
              <a:buFont typeface="Arial" charset="0"/>
              <a:buNone/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© </a:t>
            </a:r>
            <a:r>
              <a:rPr lang="is-I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2017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Institute for the 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Future.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All rights reserved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. SR-1880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975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5CA60-9822-7348-B96B-122A0A5E6FE7}" type="datetime1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EDE10A-0CCA-644B-BE94-4ACA2E4848DF}" type="datetime1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7E8538-9E05-EC49-A782-C3692E6E8EEB}" type="datetime1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1E7325-03BC-FA44-80A6-E7A6A44A6096}" type="datetime1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50162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undwaves_black.png"/>
          <p:cNvPicPr>
            <a:picLocks noChangeAspect="1"/>
          </p:cNvPicPr>
          <p:nvPr userDrawn="1"/>
        </p:nvPicPr>
        <p:blipFill>
          <a:blip r:embed="rId1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479" y="1461314"/>
            <a:ext cx="7758958" cy="77589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97" y="210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533" y="1200151"/>
            <a:ext cx="5966564" cy="170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ubtitle 14"/>
          <p:cNvSpPr txBox="1">
            <a:spLocks/>
          </p:cNvSpPr>
          <p:nvPr userDrawn="1"/>
        </p:nvSpPr>
        <p:spPr bwMode="auto">
          <a:xfrm>
            <a:off x="4402687" y="4967968"/>
            <a:ext cx="6400800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92C83E"/>
              </a:buClr>
              <a:buFont typeface="Arial" charset="0"/>
              <a:buNone/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© </a:t>
            </a:r>
            <a:r>
              <a:rPr lang="is-I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2017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Institute for the 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Future.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All rights reserved</a:t>
            </a: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IN-Regular"/>
                <a:cs typeface="DIN-Regular"/>
              </a:rPr>
              <a:t>. SR-1880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  <a:latin typeface="DIN-Regular"/>
              <a:cs typeface="DIN-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459" y="4905460"/>
            <a:ext cx="5368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CD6BBB2D-C89C-524C-97A7-F222E9888F7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10212" y="4742555"/>
            <a:ext cx="2526978" cy="323735"/>
            <a:chOff x="210212" y="4742555"/>
            <a:chExt cx="2526978" cy="323735"/>
          </a:xfrm>
        </p:grpSpPr>
        <p:pic>
          <p:nvPicPr>
            <p:cNvPr id="10" name="Picture 9" descr="workabale futures logo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12" y="4752434"/>
              <a:ext cx="1355656" cy="301525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1667034" y="4742555"/>
              <a:ext cx="1070156" cy="323735"/>
              <a:chOff x="5217982" y="3837160"/>
              <a:chExt cx="1686653" cy="51023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217982" y="3837160"/>
                <a:ext cx="0" cy="51023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 descr="bw_iftf logo.tif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9598" y="3881095"/>
                <a:ext cx="1575037" cy="415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296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600" b="0" i="0" kern="1200">
          <a:solidFill>
            <a:srgbClr val="118CDB"/>
          </a:solidFill>
          <a:latin typeface="SimianText Chimpanzee"/>
          <a:ea typeface="+mj-ea"/>
          <a:cs typeface="SimianText Chimpanzee"/>
        </a:defRPr>
      </a:lvl1pPr>
    </p:titleStyle>
    <p:bodyStyle>
      <a:lvl1pPr marL="234950" indent="-234950" algn="l" defTabSz="457200" rtl="0" eaLnBrk="1" latinLnBrk="0" hangingPunct="1">
        <a:spcBef>
          <a:spcPct val="20000"/>
        </a:spcBef>
        <a:spcAft>
          <a:spcPts val="600"/>
        </a:spcAft>
        <a:buClr>
          <a:srgbClr val="ED7600"/>
        </a:buClr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13.emf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18.png"/><Relationship Id="rId10" Type="http://schemas.openxmlformats.org/officeDocument/2006/relationships/image" Target="../media/image16.emf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7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34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286"/>
            <a:ext cx="9144000" cy="4579596"/>
          </a:xfrm>
          <a:prstGeom prst="rect">
            <a:avLst/>
          </a:prstGeom>
          <a:solidFill>
            <a:srgbClr val="118C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ound waves_w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4149" y="-1816344"/>
            <a:ext cx="7448297" cy="7793915"/>
          </a:xfrm>
          <a:prstGeom prst="rect">
            <a:avLst/>
          </a:prstGeom>
        </p:spPr>
      </p:pic>
      <p:pic>
        <p:nvPicPr>
          <p:cNvPr id="50" name="Picture 49" descr="Vector Smart Object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70" y="69171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1948" y="-68165"/>
            <a:ext cx="9144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6125" y="-55465"/>
            <a:ext cx="93980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60648" y="1945084"/>
            <a:ext cx="6731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9248" y="947763"/>
            <a:ext cx="901700" cy="77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46125" y="947763"/>
            <a:ext cx="901700" cy="77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09076" y="2846712"/>
            <a:ext cx="939800" cy="774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74495" y="2846712"/>
            <a:ext cx="914400" cy="774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21706" y="4038859"/>
            <a:ext cx="348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Institute for the Future | January 18, 2017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5573" y="1848286"/>
            <a:ext cx="42090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latin typeface="SimianText Orangutan"/>
                <a:cs typeface="SimianText Orangutan"/>
              </a:rPr>
              <a:t>Platforms and Policies</a:t>
            </a: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imianText Orangutan"/>
                <a:cs typeface="SimianText Orangutan"/>
              </a:rPr>
              <a:t>5 Insights for Building the Workable Future</a:t>
            </a:r>
          </a:p>
          <a:p>
            <a:pPr algn="r"/>
            <a:endParaRPr lang="en-US" sz="3000" dirty="0">
              <a:latin typeface="SimianText Orangutan"/>
              <a:cs typeface="SimianText Orangut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4672" y="3143932"/>
            <a:ext cx="22374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Eri Gentry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Research Manager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7" name="Picture 26" descr="cloud_yellow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99" y="3045309"/>
            <a:ext cx="1834934" cy="1987099"/>
          </a:xfrm>
          <a:prstGeom prst="rect">
            <a:avLst/>
          </a:prstGeom>
        </p:spPr>
      </p:pic>
      <p:pic>
        <p:nvPicPr>
          <p:cNvPr id="30" name="Picture 29" descr="greyclou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57" y="3815823"/>
            <a:ext cx="1330492" cy="656323"/>
          </a:xfrm>
          <a:prstGeom prst="rect">
            <a:avLst/>
          </a:prstGeom>
        </p:spPr>
      </p:pic>
      <p:pic>
        <p:nvPicPr>
          <p:cNvPr id="31" name="Picture 30" descr="purple clou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191" y="4327658"/>
            <a:ext cx="1121392" cy="746603"/>
          </a:xfrm>
          <a:prstGeom prst="rect">
            <a:avLst/>
          </a:prstGeom>
        </p:spPr>
      </p:pic>
      <p:pic>
        <p:nvPicPr>
          <p:cNvPr id="32" name="Picture 31" descr="white speech bubbl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99" y="303736"/>
            <a:ext cx="1764792" cy="1641348"/>
          </a:xfrm>
          <a:prstGeom prst="rect">
            <a:avLst/>
          </a:prstGeom>
        </p:spPr>
      </p:pic>
      <p:pic>
        <p:nvPicPr>
          <p:cNvPr id="33" name="Picture 32" descr="alternative yellow speech bubbl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4" y="303736"/>
            <a:ext cx="1927318" cy="179250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338483" y="182817"/>
            <a:ext cx="4486100" cy="1569660"/>
            <a:chOff x="4224323" y="182817"/>
            <a:chExt cx="4486100" cy="1569660"/>
          </a:xfrm>
        </p:grpSpPr>
        <p:sp>
          <p:nvSpPr>
            <p:cNvPr id="19" name="TextBox 18"/>
            <p:cNvSpPr txBox="1"/>
            <p:nvPr/>
          </p:nvSpPr>
          <p:spPr>
            <a:xfrm>
              <a:off x="4224323" y="182817"/>
              <a:ext cx="448610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0" dirty="0" smtClean="0">
                  <a:solidFill>
                    <a:schemeClr val="bg1"/>
                  </a:solidFill>
                  <a:latin typeface="SimianText Chimpanzee"/>
                  <a:cs typeface="SimianText Chimpanzee"/>
                </a:rPr>
                <a:t>V     ICES</a:t>
              </a:r>
              <a:r>
                <a:rPr lang="en-US" sz="5400" dirty="0" smtClean="0">
                  <a:solidFill>
                    <a:schemeClr val="bg1"/>
                  </a:solidFill>
                  <a:latin typeface="SimianText Chimpanzee"/>
                  <a:cs typeface="SimianText Chimpanzee"/>
                </a:rPr>
                <a:t> </a:t>
              </a:r>
              <a:r>
                <a:rPr lang="en-US" sz="3600" dirty="0" smtClean="0">
                  <a:solidFill>
                    <a:schemeClr val="bg1"/>
                  </a:solidFill>
                  <a:latin typeface="SimianText Chimpanzee"/>
                  <a:cs typeface="SimianText Chimpanzee"/>
                </a:rPr>
                <a:t/>
              </a:r>
              <a:br>
                <a:rPr lang="en-US" sz="3600" dirty="0" smtClean="0">
                  <a:solidFill>
                    <a:schemeClr val="bg1"/>
                  </a:solidFill>
                  <a:latin typeface="SimianText Chimpanzee"/>
                  <a:cs typeface="SimianText Chimpanzee"/>
                </a:rPr>
              </a:br>
              <a:r>
                <a:rPr lang="en-US" sz="3600" dirty="0" smtClean="0">
                  <a:solidFill>
                    <a:schemeClr val="bg1"/>
                  </a:solidFill>
                  <a:latin typeface="SimianText Chimpanzee"/>
                  <a:cs typeface="SimianText Chimpanzee"/>
                </a:rPr>
                <a:t>of Workable Futures</a:t>
              </a:r>
              <a:endParaRPr lang="en-US" sz="3600" dirty="0">
                <a:solidFill>
                  <a:schemeClr val="bg1"/>
                </a:solidFill>
                <a:latin typeface="SimianText Chimpanzee"/>
                <a:cs typeface="SimianText Chimpanzee"/>
              </a:endParaRPr>
            </a:p>
          </p:txBody>
        </p:sp>
        <p:pic>
          <p:nvPicPr>
            <p:cNvPr id="35" name="Picture 34" descr="white logo speech bubble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591" y="484347"/>
              <a:ext cx="554763" cy="600768"/>
            </a:xfrm>
            <a:prstGeom prst="rect">
              <a:avLst/>
            </a:prstGeom>
          </p:spPr>
        </p:pic>
      </p:grpSp>
      <p:pic>
        <p:nvPicPr>
          <p:cNvPr id="36" name="Picture 35" descr="Vector Smart Object-1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4" y="3229585"/>
            <a:ext cx="914400" cy="914400"/>
          </a:xfrm>
          <a:prstGeom prst="rect">
            <a:avLst/>
          </a:prstGeom>
        </p:spPr>
      </p:pic>
      <p:pic>
        <p:nvPicPr>
          <p:cNvPr id="45" name="Picture 44" descr="Vector Smart Object-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" y="1932312"/>
            <a:ext cx="913075" cy="914400"/>
          </a:xfrm>
          <a:prstGeom prst="rect">
            <a:avLst/>
          </a:prstGeom>
        </p:spPr>
      </p:pic>
      <p:pic>
        <p:nvPicPr>
          <p:cNvPr id="48" name="Picture 47" descr="Vector Smart Object-2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72" y="1487884"/>
            <a:ext cx="914400" cy="914400"/>
          </a:xfrm>
          <a:prstGeom prst="rect">
            <a:avLst/>
          </a:prstGeom>
        </p:spPr>
      </p:pic>
      <p:pic>
        <p:nvPicPr>
          <p:cNvPr id="49" name="Picture 48" descr="Vector Smart Object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49" y="3010642"/>
            <a:ext cx="915714" cy="914400"/>
          </a:xfrm>
          <a:prstGeom prst="rect">
            <a:avLst/>
          </a:prstGeom>
        </p:spPr>
      </p:pic>
      <p:pic>
        <p:nvPicPr>
          <p:cNvPr id="51" name="Picture 50" descr="Vector Smart Object-5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66" y="2166314"/>
            <a:ext cx="9130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845" y="21015"/>
            <a:ext cx="2018216" cy="11791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imianDisplay Orangutan"/>
                <a:cs typeface="SimianDisplay Orangutan"/>
              </a:rPr>
              <a:t>insights for policymakers</a:t>
            </a:r>
            <a:endParaRPr lang="en-US" sz="2000" dirty="0">
              <a:solidFill>
                <a:schemeClr val="tx1"/>
              </a:solidFill>
              <a:latin typeface="SimianDisplay Orangutan"/>
              <a:cs typeface="SimianDisplay Orangut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281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118CDB"/>
                </a:solidFill>
                <a:latin typeface="SimianDisplay Orangutan"/>
                <a:ea typeface="+mj-ea"/>
                <a:cs typeface="SimianDisplay Orangutan"/>
              </a:rPr>
              <a:t>meeting workers where they are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Different platforms come with different relationships to location.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Policymakers can </a:t>
            </a:r>
            <a:r>
              <a:rPr lang="en-US" b="1" dirty="0" smtClean="0"/>
              <a:t>find ways to categorize and segment platforms by relationship to place </a:t>
            </a:r>
            <a:r>
              <a:rPr lang="en-US" dirty="0" smtClean="0"/>
              <a:t>rather than treating all platforms the same.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SR1880_WFI_Report_lm_100516_pdf__page_33_of_57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5" b="99186" l="10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>
          <a:xfrm>
            <a:off x="317491" y="164638"/>
            <a:ext cx="893673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497" y="21015"/>
            <a:ext cx="8229600" cy="1179135"/>
          </a:xfrm>
        </p:spPr>
        <p:txBody>
          <a:bodyPr>
            <a:normAutofit/>
          </a:bodyPr>
          <a:lstStyle/>
          <a:p>
            <a:r>
              <a:rPr lang="en-US" dirty="0" smtClean="0"/>
              <a:t>4. VALUE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35155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Salaries </a:t>
            </a:r>
            <a:r>
              <a:rPr lang="en-US" dirty="0" err="1" smtClean="0"/>
              <a:t>vs</a:t>
            </a:r>
            <a:r>
              <a:rPr lang="en-US" dirty="0" smtClean="0"/>
              <a:t> unpredictable incomes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Frustration that everyone takes a cut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Looking beyond the paycheck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When my doctor advised me to get stomach surgery to lose weight, “that motivated me. I was like, ‘Okay, I need to get jobs where I can move around a lot.’”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845" y="21015"/>
            <a:ext cx="2018216" cy="11791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imianDisplay Orangutan"/>
                <a:cs typeface="SimianDisplay Orangutan"/>
              </a:rPr>
              <a:t>insights for policymakers</a:t>
            </a:r>
            <a:endParaRPr lang="en-US" sz="2000" dirty="0">
              <a:solidFill>
                <a:schemeClr val="tx1"/>
              </a:solidFill>
              <a:latin typeface="SimianDisplay Orangutan"/>
              <a:cs typeface="SimianDisplay Orangut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5883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118CDB"/>
                </a:solidFill>
                <a:latin typeface="SimianDisplay Orangutan"/>
                <a:ea typeface="+mj-ea"/>
                <a:cs typeface="SimianDisplay Orangutan"/>
              </a:rPr>
              <a:t>helping workers understand financial risk and resilience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Workers often manage multiple streams of income.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Policymakers can </a:t>
            </a:r>
            <a:r>
              <a:rPr lang="en-US" b="1" dirty="0" smtClean="0"/>
              <a:t>help fund programs that build literacy around earning a living from a combination of income streams </a:t>
            </a:r>
            <a:r>
              <a:rPr lang="en-US" dirty="0" smtClean="0"/>
              <a:t>that range from reliable to risky.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SR1880_WFI_Report_lm_100516_pdf__page_33_of_57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5" b="99186" l="10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>
          <a:xfrm>
            <a:off x="317491" y="164638"/>
            <a:ext cx="893673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497" y="21015"/>
            <a:ext cx="8229600" cy="1179135"/>
          </a:xfrm>
        </p:spPr>
        <p:txBody>
          <a:bodyPr>
            <a:normAutofit/>
          </a:bodyPr>
          <a:lstStyle/>
          <a:p>
            <a:r>
              <a:rPr lang="en-US" dirty="0" smtClean="0"/>
              <a:t>5. IDENTITY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1"/>
            <a:ext cx="5966564" cy="38263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Career-based identity </a:t>
            </a:r>
            <a:r>
              <a:rPr lang="en-US" sz="2200" dirty="0" err="1" smtClean="0"/>
              <a:t>vs</a:t>
            </a:r>
            <a:r>
              <a:rPr lang="en-US" sz="2200" dirty="0" smtClean="0"/>
              <a:t> forming a new sense of self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/>
              <a:t>Driving in drag lets me “create an environment where people can fully be themselves.”</a:t>
            </a:r>
          </a:p>
          <a:p>
            <a:pPr lvl="0"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Communities with shared experience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prstClr val="black"/>
                </a:solidFill>
              </a:rPr>
              <a:t>When I meet other </a:t>
            </a:r>
            <a:r>
              <a:rPr lang="en-US" sz="2200" b="1" dirty="0" err="1" smtClean="0">
                <a:solidFill>
                  <a:prstClr val="black"/>
                </a:solidFill>
              </a:rPr>
              <a:t>Instacart</a:t>
            </a:r>
            <a:r>
              <a:rPr lang="en-US" sz="2200" b="1" dirty="0" smtClean="0">
                <a:solidFill>
                  <a:prstClr val="black"/>
                </a:solidFill>
              </a:rPr>
              <a:t> workers in the grocery store, we stop to chat, vent, and swap stories.</a:t>
            </a:r>
          </a:p>
          <a:p>
            <a:pPr lvl="0">
              <a:lnSpc>
                <a:spcPct val="12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Identifying with larger agendas: buying time to heal, financing travel, flexibility to pursue passions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845" y="21015"/>
            <a:ext cx="2018216" cy="11791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imianDisplay Orangutan"/>
                <a:cs typeface="SimianDisplay Orangutan"/>
              </a:rPr>
              <a:t>insights for policymakers</a:t>
            </a:r>
            <a:endParaRPr lang="en-US" sz="2000" dirty="0">
              <a:solidFill>
                <a:schemeClr val="tx1"/>
              </a:solidFill>
              <a:latin typeface="SimianDisplay Orangutan"/>
              <a:cs typeface="SimianDisplay Orangut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2811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dirty="0" smtClean="0">
                <a:solidFill>
                  <a:srgbClr val="118CDB"/>
                </a:solidFill>
                <a:latin typeface="SimianDisplay Orangutan"/>
                <a:ea typeface="+mj-ea"/>
                <a:cs typeface="SimianDisplay Orangutan"/>
              </a:rPr>
              <a:t>understanding portability of worker identity</a:t>
            </a:r>
            <a:endParaRPr lang="en-US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Some platform workers are more vulnerable than others.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Policymakers can help by </a:t>
            </a:r>
            <a:r>
              <a:rPr lang="en-US" b="1" dirty="0" smtClean="0"/>
              <a:t>understanding which identities are more and less portable into the platform economy</a:t>
            </a:r>
            <a:r>
              <a:rPr lang="en-US" dirty="0" smtClean="0"/>
              <a:t> and identify gaps that need addressing with supportive policy measures.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SR1880_WFI_Report_lm_100516_pdf__page_33_of_57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5" b="99186" l="10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>
          <a:xfrm>
            <a:off x="317491" y="164638"/>
            <a:ext cx="893673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ound waves_wt.pn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" y="-1241572"/>
            <a:ext cx="7448297" cy="77939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006" y="-604583"/>
            <a:ext cx="9144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306" y="182817"/>
            <a:ext cx="93980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3195" y="1829764"/>
            <a:ext cx="6731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8825" y="3323347"/>
            <a:ext cx="901700" cy="77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7306" y="983571"/>
            <a:ext cx="901700" cy="77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33195" y="4138252"/>
            <a:ext cx="939800" cy="774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58825" y="2514528"/>
            <a:ext cx="914400" cy="774700"/>
          </a:xfrm>
          <a:prstGeom prst="rect">
            <a:avLst/>
          </a:prstGeom>
        </p:spPr>
      </p:pic>
      <p:sp>
        <p:nvSpPr>
          <p:cNvPr id="4" name="Donut 3"/>
          <p:cNvSpPr>
            <a:spLocks noChangeAspect="1"/>
          </p:cNvSpPr>
          <p:nvPr/>
        </p:nvSpPr>
        <p:spPr>
          <a:xfrm>
            <a:off x="1453628" y="591171"/>
            <a:ext cx="1929289" cy="1929562"/>
          </a:xfrm>
          <a:prstGeom prst="donut">
            <a:avLst>
              <a:gd name="adj" fmla="val 6593"/>
            </a:avLst>
          </a:prstGeom>
          <a:solidFill>
            <a:srgbClr val="959F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>
            <a:spLocks noChangeAspect="1"/>
          </p:cNvSpPr>
          <p:nvPr/>
        </p:nvSpPr>
        <p:spPr>
          <a:xfrm>
            <a:off x="3899892" y="108889"/>
            <a:ext cx="1929289" cy="1929562"/>
          </a:xfrm>
          <a:prstGeom prst="donut">
            <a:avLst>
              <a:gd name="adj" fmla="val 6593"/>
            </a:avLst>
          </a:prstGeom>
          <a:solidFill>
            <a:srgbClr val="256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>
            <a:spLocks noChangeAspect="1"/>
          </p:cNvSpPr>
          <p:nvPr/>
        </p:nvSpPr>
        <p:spPr>
          <a:xfrm>
            <a:off x="6124405" y="1359666"/>
            <a:ext cx="1929289" cy="1929562"/>
          </a:xfrm>
          <a:prstGeom prst="donut">
            <a:avLst>
              <a:gd name="adj" fmla="val 659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>
            <a:spLocks noChangeAspect="1"/>
          </p:cNvSpPr>
          <p:nvPr/>
        </p:nvSpPr>
        <p:spPr>
          <a:xfrm>
            <a:off x="4384119" y="2983390"/>
            <a:ext cx="1929289" cy="1929562"/>
          </a:xfrm>
          <a:prstGeom prst="donut">
            <a:avLst>
              <a:gd name="adj" fmla="val 6593"/>
            </a:avLst>
          </a:prstGeom>
          <a:solidFill>
            <a:srgbClr val="F4BB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>
            <a:spLocks noChangeAspect="1"/>
          </p:cNvSpPr>
          <p:nvPr/>
        </p:nvSpPr>
        <p:spPr>
          <a:xfrm>
            <a:off x="1865189" y="2946486"/>
            <a:ext cx="1929289" cy="1929562"/>
          </a:xfrm>
          <a:prstGeom prst="donut">
            <a:avLst>
              <a:gd name="adj" fmla="val 6593"/>
            </a:avLst>
          </a:prstGeom>
          <a:solidFill>
            <a:srgbClr val="B52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55" y="1129905"/>
            <a:ext cx="1745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imianDisplay Chimpanzee"/>
                <a:cs typeface="SimianDisplay Chimpanzee"/>
              </a:rPr>
              <a:t>upskilling</a:t>
            </a:r>
            <a:r>
              <a:rPr lang="en-US" sz="2000" dirty="0" smtClean="0">
                <a:latin typeface="SimianDisplay Chimpanzee"/>
                <a:cs typeface="SimianDisplay Chimpanzee"/>
              </a:rPr>
              <a:t> and advancing</a:t>
            </a:r>
            <a:endParaRPr lang="en-US" sz="2000" dirty="0">
              <a:latin typeface="SimianDisplay Chimpanzee"/>
              <a:cs typeface="SimianDisplay Chimpanze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410" y="575671"/>
            <a:ext cx="1894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imianDisplay Chimpanzee"/>
                <a:cs typeface="SimianDisplay Chimpanzee"/>
              </a:rPr>
              <a:t>location-based opportunity</a:t>
            </a:r>
            <a:endParaRPr lang="en-US" sz="2000" dirty="0">
              <a:latin typeface="SimianDisplay Chimpanzee"/>
              <a:cs typeface="SimianDisplay Chimpanze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1441" y="2042314"/>
            <a:ext cx="183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imianDisplay Chimpanzee"/>
                <a:cs typeface="SimianDisplay Chimpanzee"/>
              </a:rPr>
              <a:t>portable identities</a:t>
            </a:r>
            <a:endParaRPr lang="en-US" sz="2000" dirty="0">
              <a:latin typeface="SimianDisplay Chimpanzee"/>
              <a:cs typeface="SimianDisplay Chimpanze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0601" y="3511211"/>
            <a:ext cx="1987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SimianDisplay Chimpanzee"/>
                <a:cs typeface="SimianDisplay Chimpanzee"/>
              </a:rPr>
              <a:t>navigating financial risk</a:t>
            </a:r>
            <a:endParaRPr lang="en-US" sz="1900" dirty="0">
              <a:latin typeface="SimianDisplay Chimpanzee"/>
              <a:cs typeface="SimianDisplay Chimpanze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9261" y="3414456"/>
            <a:ext cx="1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imianDisplay Chimpanzee"/>
                <a:cs typeface="SimianDisplay Chimpanzee"/>
              </a:rPr>
              <a:t>balancing complex needs</a:t>
            </a:r>
            <a:endParaRPr lang="en-US" sz="2000" dirty="0">
              <a:latin typeface="SimianDisplay Chimpanzee"/>
              <a:cs typeface="SimianDisplay Chimpanzee"/>
            </a:endParaRPr>
          </a:p>
        </p:txBody>
      </p:sp>
      <p:pic>
        <p:nvPicPr>
          <p:cNvPr id="31" name="Picture 30" descr="Screen Shot 2016-06-02 at 9.40.0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32" y="77406"/>
            <a:ext cx="1739599" cy="12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286"/>
            <a:ext cx="9144000" cy="5136214"/>
          </a:xfrm>
          <a:prstGeom prst="rect">
            <a:avLst/>
          </a:prstGeom>
          <a:solidFill>
            <a:srgbClr val="118C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17" y="642959"/>
            <a:ext cx="6609402" cy="3231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61" y="4234884"/>
            <a:ext cx="73914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223" y="3927923"/>
            <a:ext cx="1790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the platform economy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SR1880_WFI_Report_lm_100516_pdf__page_31_of_57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6" y="293998"/>
            <a:ext cx="536603" cy="487373"/>
          </a:xfrm>
          <a:prstGeom prst="rect">
            <a:avLst/>
          </a:prstGeom>
        </p:spPr>
      </p:pic>
      <p:pic>
        <p:nvPicPr>
          <p:cNvPr id="5" name="Picture 4" descr="SR1880_WFI_Report_lm_100516_pdf__page_31_of_57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6" y="849023"/>
            <a:ext cx="557137" cy="600410"/>
          </a:xfrm>
          <a:prstGeom prst="rect">
            <a:avLst/>
          </a:prstGeom>
        </p:spPr>
      </p:pic>
      <p:pic>
        <p:nvPicPr>
          <p:cNvPr id="6" name="Picture 5" descr="SR1880_WFI_Report_lm_100516_pdf__page_31_of_57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5" y="1561510"/>
            <a:ext cx="613788" cy="608955"/>
          </a:xfrm>
          <a:prstGeom prst="rect">
            <a:avLst/>
          </a:prstGeom>
        </p:spPr>
      </p:pic>
      <p:pic>
        <p:nvPicPr>
          <p:cNvPr id="7" name="Picture 6" descr="SR1880_WFI_Report_lm_100516_pdf__page_31_of_57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6" y="2219608"/>
            <a:ext cx="500378" cy="543267"/>
          </a:xfrm>
          <a:prstGeom prst="rect">
            <a:avLst/>
          </a:prstGeom>
        </p:spPr>
      </p:pic>
      <p:pic>
        <p:nvPicPr>
          <p:cNvPr id="8" name="Picture 7" descr="SR1880_WFI_Report_lm_100516_pdf__page_31_of_57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5" y="2833343"/>
            <a:ext cx="595028" cy="561026"/>
          </a:xfrm>
          <a:prstGeom prst="rect">
            <a:avLst/>
          </a:prstGeom>
        </p:spPr>
      </p:pic>
      <p:pic>
        <p:nvPicPr>
          <p:cNvPr id="9" name="Picture 8" descr="SR1880_WFI_Report_lm_100516_pdf__page_31_of_57_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6" y="3385749"/>
            <a:ext cx="589916" cy="525394"/>
          </a:xfrm>
          <a:prstGeom prst="rect">
            <a:avLst/>
          </a:prstGeom>
        </p:spPr>
      </p:pic>
      <p:pic>
        <p:nvPicPr>
          <p:cNvPr id="10" name="Picture 9" descr="SR1880_WFI_Report_lm_100516_pdf__page_31_of_57_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5" y="4195682"/>
            <a:ext cx="441449" cy="576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0418" y="293998"/>
            <a:ext cx="4264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reputation</a:t>
            </a:r>
            <a:r>
              <a:rPr lang="en-US" dirty="0" smtClean="0">
                <a:latin typeface="SimianDisplay Orangutan"/>
                <a:cs typeface="SimianDisplay Orangutan"/>
              </a:rPr>
              <a:t> | communicating qualifications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0418" y="933784"/>
            <a:ext cx="3159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learning </a:t>
            </a:r>
            <a:r>
              <a:rPr lang="en-US" dirty="0" smtClean="0">
                <a:latin typeface="SimianDisplay Orangutan"/>
                <a:cs typeface="SimianDisplay Orangutan"/>
              </a:rPr>
              <a:t>| leveling up our skills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18" y="1604287"/>
            <a:ext cx="3250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rhythms </a:t>
            </a:r>
            <a:r>
              <a:rPr lang="en-US" dirty="0" smtClean="0">
                <a:latin typeface="SimianDisplay Orangutan"/>
                <a:cs typeface="SimianDisplay Orangutan"/>
              </a:rPr>
              <a:t>| balance and patterns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0418" y="2219608"/>
            <a:ext cx="2954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location </a:t>
            </a:r>
            <a:r>
              <a:rPr lang="en-US" dirty="0" smtClean="0">
                <a:latin typeface="SimianDisplay Orangutan"/>
                <a:cs typeface="SimianDisplay Orangutan"/>
              </a:rPr>
              <a:t>| mobility and work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418" y="2833343"/>
            <a:ext cx="244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value </a:t>
            </a:r>
            <a:r>
              <a:rPr lang="en-US" dirty="0" smtClean="0">
                <a:latin typeface="SimianDisplay Orangutan"/>
                <a:cs typeface="SimianDisplay Orangutan"/>
              </a:rPr>
              <a:t>| time and money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418" y="3480256"/>
            <a:ext cx="2641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assets </a:t>
            </a:r>
            <a:r>
              <a:rPr lang="en-US" dirty="0" smtClean="0">
                <a:latin typeface="SimianDisplay Orangutan"/>
                <a:cs typeface="SimianDisplay Orangutan"/>
              </a:rPr>
              <a:t>| income potential</a:t>
            </a:r>
            <a:endParaRPr lang="en-US" dirty="0">
              <a:latin typeface="SimianDisplay Orangutan"/>
              <a:cs typeface="SimianDisplay Orangut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418" y="4195682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SimianDisplay Chimpanzee"/>
                <a:cs typeface="SimianDisplay Chimpanzee"/>
              </a:rPr>
              <a:t>identity </a:t>
            </a:r>
            <a:r>
              <a:rPr lang="en-US" dirty="0" smtClean="0">
                <a:latin typeface="SimianDisplay Orangutan"/>
                <a:cs typeface="SimianDisplay Orangutan"/>
              </a:rPr>
              <a:t>| sense of self</a:t>
            </a:r>
            <a:endParaRPr lang="en-US" dirty="0">
              <a:latin typeface="SimianDisplay Orangutan"/>
              <a:cs typeface="SimianDisplay Orangutan"/>
            </a:endParaRPr>
          </a:p>
        </p:txBody>
      </p:sp>
    </p:spTree>
    <p:extLst>
      <p:ext uri="{BB962C8B-B14F-4D97-AF65-F5344CB8AC3E}">
        <p14:creationId xmlns:p14="http://schemas.microsoft.com/office/powerpoint/2010/main" val="12095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0134" y="1509287"/>
            <a:ext cx="3798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SimianText Orangutan"/>
                <a:cs typeface="SimianText Orangutan"/>
              </a:rPr>
              <a:t>5 Insights for Building the Workable Future</a:t>
            </a:r>
            <a:endParaRPr lang="en-US" sz="3200" dirty="0">
              <a:latin typeface="SimianText Orangutan"/>
              <a:cs typeface="SimianText Orangutan"/>
            </a:endParaRPr>
          </a:p>
        </p:txBody>
      </p:sp>
    </p:spTree>
    <p:extLst>
      <p:ext uri="{BB962C8B-B14F-4D97-AF65-F5344CB8AC3E}">
        <p14:creationId xmlns:p14="http://schemas.microsoft.com/office/powerpoint/2010/main" val="28619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497" y="21015"/>
            <a:ext cx="8229600" cy="1179135"/>
          </a:xfrm>
        </p:spPr>
        <p:txBody>
          <a:bodyPr/>
          <a:lstStyle/>
          <a:p>
            <a:r>
              <a:rPr lang="en-US" dirty="0" smtClean="0"/>
              <a:t>1. LEARNING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281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Human resources </a:t>
            </a:r>
            <a:r>
              <a:rPr lang="en-US" dirty="0" err="1" smtClean="0"/>
              <a:t>vs</a:t>
            </a:r>
            <a:r>
              <a:rPr lang="en-US" dirty="0" smtClean="0"/>
              <a:t> self-directed </a:t>
            </a:r>
            <a:r>
              <a:rPr lang="en-US" dirty="0" err="1" smtClean="0"/>
              <a:t>upskilling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Instead of ascending the ladder, learning followed by advancement, “you burn out.”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</a:rPr>
              <a:t>Unique learning </a:t>
            </a:r>
            <a:r>
              <a:rPr lang="en-US" dirty="0" smtClean="0">
                <a:solidFill>
                  <a:prstClr val="black"/>
                </a:solidFill>
              </a:rPr>
              <a:t>opportunities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prstClr val="black"/>
                </a:solidFill>
              </a:rPr>
              <a:t>“I do all these on-demand platforms to learn more about other people and industries.”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845" y="21015"/>
            <a:ext cx="2018216" cy="11791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imianDisplay Orangutan"/>
                <a:cs typeface="SimianDisplay Orangutan"/>
              </a:rPr>
              <a:t>insights for policymakers</a:t>
            </a:r>
            <a:endParaRPr lang="en-US" sz="2000" dirty="0">
              <a:solidFill>
                <a:schemeClr val="tx1"/>
              </a:solidFill>
              <a:latin typeface="SimianDisplay Orangutan"/>
              <a:cs typeface="SimianDisplay Orangut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281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118CDB"/>
                </a:solidFill>
                <a:latin typeface="SimianDisplay Orangutan"/>
                <a:ea typeface="+mj-ea"/>
                <a:cs typeface="SimianDisplay Orangutan"/>
              </a:rPr>
              <a:t>helping workers learn and advance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Platforms provide new pathways into the workforce.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Policymakers can </a:t>
            </a:r>
            <a:r>
              <a:rPr lang="en-US" b="1" dirty="0" smtClean="0"/>
              <a:t>support workforce learning initiatives</a:t>
            </a:r>
            <a:r>
              <a:rPr lang="en-US" dirty="0" smtClean="0"/>
              <a:t> and </a:t>
            </a:r>
            <a:r>
              <a:rPr lang="en-US" b="1" dirty="0" smtClean="0"/>
              <a:t>forums to rethink and redefine what job readiness means </a:t>
            </a:r>
            <a:r>
              <a:rPr lang="en-US" dirty="0" smtClean="0"/>
              <a:t>in the context of the platform economy.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SR1880_WFI_Report_lm_100516_pdf__page_33_of_57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5" b="99186" l="10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>
          <a:xfrm>
            <a:off x="317491" y="164638"/>
            <a:ext cx="893673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497" y="21015"/>
            <a:ext cx="8229600" cy="1179135"/>
          </a:xfrm>
        </p:spPr>
        <p:txBody>
          <a:bodyPr/>
          <a:lstStyle/>
          <a:p>
            <a:r>
              <a:rPr lang="en-US" dirty="0" smtClean="0"/>
              <a:t>2. RHYTHMS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04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9-to-5 </a:t>
            </a:r>
            <a:r>
              <a:rPr lang="en-US" dirty="0" err="1" smtClean="0"/>
              <a:t>vs</a:t>
            </a:r>
            <a:r>
              <a:rPr lang="en-US" dirty="0" smtClean="0"/>
              <a:t> dynamic work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“10am to noon and midnight to 2am are the best windows”</a:t>
            </a:r>
          </a:p>
          <a:p>
            <a:pPr lvl="0"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Control over your schedule and prioritizing life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prstClr val="black"/>
                </a:solidFill>
              </a:rPr>
              <a:t>Accept or decline tasks based on whether they fit with children’s schedules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845" y="21015"/>
            <a:ext cx="2018216" cy="11791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SimianDisplay Orangutan"/>
                <a:cs typeface="SimianDisplay Orangutan"/>
              </a:rPr>
              <a:t>insights for policymakers</a:t>
            </a:r>
            <a:endParaRPr lang="en-US" sz="2000" dirty="0">
              <a:solidFill>
                <a:schemeClr val="tx1"/>
              </a:solidFill>
              <a:latin typeface="SimianDisplay Orangutan"/>
              <a:cs typeface="SimianDisplay Orangut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2"/>
            <a:ext cx="5966564" cy="31281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118CDB"/>
                </a:solidFill>
                <a:latin typeface="SimianDisplay Orangutan"/>
                <a:ea typeface="+mj-ea"/>
                <a:cs typeface="SimianDisplay Orangutan"/>
              </a:rPr>
              <a:t>balancing needs beyond the platform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Workers have a complex hierarchy of needs.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Policymakers can </a:t>
            </a:r>
            <a:r>
              <a:rPr lang="en-US" b="1" dirty="0" smtClean="0"/>
              <a:t>step back and look at the larger ecosystem</a:t>
            </a:r>
            <a:r>
              <a:rPr lang="en-US" dirty="0" smtClean="0"/>
              <a:t> to reveal intervention points beyond the scope of a single platform.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 descr="SR1880_WFI_Report_lm_100516_pdf__page_33_of_57_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5" b="99186" l="10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7"/>
          <a:stretch/>
        </p:blipFill>
        <p:spPr>
          <a:xfrm>
            <a:off x="317491" y="164638"/>
            <a:ext cx="893673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497" y="21015"/>
            <a:ext cx="8229600" cy="1179135"/>
          </a:xfrm>
        </p:spPr>
        <p:txBody>
          <a:bodyPr/>
          <a:lstStyle/>
          <a:p>
            <a:r>
              <a:rPr lang="en-US" dirty="0" smtClean="0"/>
              <a:t>3. 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3533" y="1317141"/>
            <a:ext cx="5966564" cy="3269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Going to work </a:t>
            </a:r>
            <a:r>
              <a:rPr lang="en-US" dirty="0" err="1" smtClean="0"/>
              <a:t>vs</a:t>
            </a:r>
            <a:r>
              <a:rPr lang="en-US" dirty="0" smtClean="0"/>
              <a:t> working where you 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One worker strategically moves to low-demand areas to apply for full-time work</a:t>
            </a:r>
          </a:p>
          <a:p>
            <a:pPr lvl="0"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A new geography of opportunity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prstClr val="black"/>
                </a:solidFill>
              </a:rPr>
              <a:t>“People in Australia and London are paying me $15/</a:t>
            </a:r>
            <a:r>
              <a:rPr lang="en-US" b="1" dirty="0" err="1" smtClean="0">
                <a:solidFill>
                  <a:prstClr val="black"/>
                </a:solidFill>
              </a:rPr>
              <a:t>hr</a:t>
            </a:r>
            <a:r>
              <a:rPr lang="en-US" b="1" dirty="0" smtClean="0">
                <a:solidFill>
                  <a:prstClr val="black"/>
                </a:solidFill>
              </a:rPr>
              <a:t> because their minimum wage is a lot higher”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BB2D-C89C-524C-97A7-F222E9888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8BDA"/>
      </a:accent1>
      <a:accent2>
        <a:srgbClr val="C90345"/>
      </a:accent2>
      <a:accent3>
        <a:srgbClr val="A8B302"/>
      </a:accent3>
      <a:accent4>
        <a:srgbClr val="3C0179"/>
      </a:accent4>
      <a:accent5>
        <a:srgbClr val="026DBD"/>
      </a:accent5>
      <a:accent6>
        <a:srgbClr val="ED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561</Words>
  <Application>Microsoft Office PowerPoint</Application>
  <PresentationFormat>On-screen Show (16:9)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Building blocks of the platform economy</vt:lpstr>
      <vt:lpstr>PowerPoint Presentation</vt:lpstr>
      <vt:lpstr>PowerPoint Presentation</vt:lpstr>
      <vt:lpstr>1. LEARNING</vt:lpstr>
      <vt:lpstr>insights for policymakers</vt:lpstr>
      <vt:lpstr>2. RHYTHMS</vt:lpstr>
      <vt:lpstr>insights for policymakers</vt:lpstr>
      <vt:lpstr>3. LOCATION</vt:lpstr>
      <vt:lpstr>insights for policymakers</vt:lpstr>
      <vt:lpstr>4. VALUE</vt:lpstr>
      <vt:lpstr>insights for policymakers</vt:lpstr>
      <vt:lpstr>5. IDENTITY</vt:lpstr>
      <vt:lpstr>insights for policymakers</vt:lpstr>
      <vt:lpstr>PowerPoint Presentation</vt:lpstr>
      <vt:lpstr>PowerPoint Presentation</vt:lpstr>
    </vt:vector>
  </TitlesOfParts>
  <Company>Institute for the 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Bogott</dc:creator>
  <cp:lastModifiedBy>user4</cp:lastModifiedBy>
  <cp:revision>65</cp:revision>
  <dcterms:created xsi:type="dcterms:W3CDTF">2016-06-01T18:35:47Z</dcterms:created>
  <dcterms:modified xsi:type="dcterms:W3CDTF">2017-01-17T20:46:28Z</dcterms:modified>
</cp:coreProperties>
</file>