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328" r:id="rId3"/>
    <p:sldId id="356" r:id="rId4"/>
    <p:sldId id="362" r:id="rId5"/>
    <p:sldId id="365" r:id="rId6"/>
    <p:sldId id="372" r:id="rId7"/>
    <p:sldId id="380" r:id="rId8"/>
    <p:sldId id="383" r:id="rId9"/>
    <p:sldId id="373" r:id="rId10"/>
    <p:sldId id="379" r:id="rId11"/>
    <p:sldId id="378" r:id="rId12"/>
    <p:sldId id="375" r:id="rId13"/>
    <p:sldId id="374" r:id="rId14"/>
    <p:sldId id="381" r:id="rId15"/>
    <p:sldId id="376" r:id="rId16"/>
    <p:sldId id="325" r:id="rId17"/>
    <p:sldId id="3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882"/>
    <a:srgbClr val="008B96"/>
    <a:srgbClr val="FFD700"/>
    <a:srgbClr val="009900"/>
    <a:srgbClr val="33CC33"/>
    <a:srgbClr val="E7E200"/>
    <a:srgbClr val="FF4D33"/>
    <a:srgbClr val="000066"/>
    <a:srgbClr val="E2A7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1EEA47-81B8-4701-81A5-04EE4F4AE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3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FDD9E-04BE-40F1-BBF2-3B8948C661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25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911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686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160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007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011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007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016C1-B3E8-42D8-BCB1-3EA1FEAD6F1E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739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016C1-B3E8-42D8-BCB1-3EA1FEAD6F1E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40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5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98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48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16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889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0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7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rgbClr val="29A6A3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ln>
            <a:solidFill>
              <a:srgbClr val="FF3300"/>
            </a:solidFill>
          </a:ln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B779-2316-4A7D-9B1E-DAEEA5051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18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F7B24-5CBD-4263-8620-F4FC0CA0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CDD95-3F90-46F1-A1B3-9F759C92B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6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ln>
            <a:noFill/>
          </a:ln>
        </p:spPr>
        <p:txBody>
          <a:bodyPr/>
          <a:lstStyle>
            <a:lvl1pPr>
              <a:buClr>
                <a:srgbClr val="FF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D235-59F4-4153-86CF-BA4EDC295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44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AE496-438D-4ADF-9B7D-39F0056A8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2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9D25-37B1-4D82-A370-A9F11A387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2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CCA5-85AA-4107-B7AA-99D1A0559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1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C163A-EF27-4636-80DB-0FDB217AB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7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0BA9A-EC1D-4967-8AAD-D69107D53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0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7C5A-DB81-418C-920C-BA0BBE5D2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3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14EE-1F7B-4499-86D1-C74BED533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67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crobiz.org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B8091788-1B29-4235-AC1F-3570931E48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29A6A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Picture 9" descr="California Association for Micro Enterprise Opportunity">
            <a:hlinkClick r:id="rId13"/>
          </p:cNvPr>
          <p:cNvSpPr>
            <a:spLocks noChangeAspect="1" noChangeArrowheads="1"/>
          </p:cNvSpPr>
          <p:nvPr userDrawn="1"/>
        </p:nvSpPr>
        <p:spPr bwMode="auto">
          <a:xfrm>
            <a:off x="3200400" y="6248400"/>
            <a:ext cx="28194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z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Picture 4" descr="California Association for Micro Enterprise Opportunit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81200" y="3810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2293" name="Picture 4" descr="California Association for Micro Enterprise Opportun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Microlending Academy</a:t>
            </a:r>
            <a:br>
              <a:rPr lang="en-US" b="1" dirty="0" smtClean="0"/>
            </a:br>
            <a:r>
              <a:rPr lang="en-US" b="1" dirty="0" smtClean="0"/>
              <a:t>Peer Discussion</a:t>
            </a:r>
            <a:endParaRPr lang="en-US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848600" cy="1752600"/>
          </a:xfrm>
        </p:spPr>
        <p:txBody>
          <a:bodyPr/>
          <a:lstStyle/>
          <a:p>
            <a:pPr algn="ctr" eaLnBrk="1" hangingPunct="1"/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OFN: </a:t>
            </a: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Acquisition</a:t>
            </a:r>
            <a:endParaRPr lang="en-US" alt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Walt </a:t>
            </a:r>
            <a:r>
              <a:rPr lang="en-US" altLang="en-US" b="1" dirty="0" err="1" smtClean="0">
                <a:solidFill>
                  <a:srgbClr val="008B96"/>
                </a:solidFill>
              </a:rPr>
              <a:t>Postlewait</a:t>
            </a:r>
            <a:r>
              <a:rPr lang="en-US" altLang="en-US" b="1" dirty="0" smtClean="0">
                <a:solidFill>
                  <a:srgbClr val="008B96"/>
                </a:solidFill>
              </a:rPr>
              <a:t>, Craft 3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altLang="en-US" sz="2800" dirty="0" smtClean="0"/>
              <a:t>Technology, Ease and Speed</a:t>
            </a:r>
            <a:endParaRPr lang="en-US" altLang="en-US" sz="2800" dirty="0" smtClean="0"/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It still takes us 30 days to do a $75K deal, whereas online lenders can do it in 48-72 hours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Borrowers want this regardless of terms because they value time over the cost of money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This is gigantic shift in business owners’ mentality and expectations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273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We Sell Loans: Growth Capital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600" dirty="0" smtClean="0"/>
              <a:t>Create a sales culture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Every staff has five business development contacts daily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D</a:t>
            </a:r>
            <a:r>
              <a:rPr lang="en-US" sz="2600" dirty="0" smtClean="0"/>
              <a:t>aily dashboard results posted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Incentives for volume and performance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Performance appraisals based on volume, quality and mission</a:t>
            </a:r>
          </a:p>
          <a:p>
            <a:pPr>
              <a:spcAft>
                <a:spcPts val="1200"/>
              </a:spcAft>
            </a:pPr>
            <a:endParaRPr lang="en-US" altLang="en-US" sz="2600" dirty="0"/>
          </a:p>
          <a:p>
            <a:endParaRPr lang="en-US" sz="2600" dirty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230233"/>
            <a:ext cx="3048000" cy="71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59" y="1203468"/>
            <a:ext cx="7579081" cy="4451063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Growth Capital Dashboard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Driving Sales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2600" dirty="0" smtClean="0"/>
              <a:t>Technology: emails, website content marketing, social media, phone calls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Personal: Phone calls, lunch, presentations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Corporate: Board meetings, events, receptions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Referral Partners: Build relationships and incentives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82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Relationships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2600" dirty="0" smtClean="0"/>
              <a:t>Relationships build trust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Once there is trust, partners will share their problems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If you can solve the problem and follow through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You have a strategic partner</a:t>
            </a:r>
            <a:endParaRPr lang="en-US" alt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4648200"/>
            <a:ext cx="17750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b="1" dirty="0" err="1" smtClean="0">
                <a:solidFill>
                  <a:srgbClr val="008B96"/>
                </a:solidFill>
              </a:rPr>
              <a:t>FinTech</a:t>
            </a:r>
            <a:r>
              <a:rPr lang="en-US" altLang="en-US" b="1" dirty="0" smtClean="0">
                <a:solidFill>
                  <a:srgbClr val="008B96"/>
                </a:solidFill>
              </a:rPr>
              <a:t> Influence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962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600" dirty="0" smtClean="0"/>
              <a:t>Craft3 re-modeled website to look like a place to get a loan.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Lowered the barrier to start the loan process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Being “accessible” means making it easier for borrowers to find you and apply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Growth Capital: online application 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2600" dirty="0" smtClean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5212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OFN Webinar Series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8325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defRPr/>
            </a:pPr>
            <a:endParaRPr lang="en-US" sz="2600" dirty="0"/>
          </a:p>
          <a:p>
            <a:pPr marL="0" indent="0" algn="ctr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Picture 2" descr="C:\Users\Owner\AppData\Local\Microsoft\Windows\Temporary Internet Files\Content.IE5\M6JR3D6L\MC900104796[1].wmf"/>
          <p:cNvSpPr>
            <a:spLocks noChangeAspect="1" noChangeArrowheads="1"/>
          </p:cNvSpPr>
          <p:nvPr/>
        </p:nvSpPr>
        <p:spPr bwMode="auto">
          <a:xfrm>
            <a:off x="4572000" y="1603375"/>
            <a:ext cx="18240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Picture 3" descr="C:\Users\Owner\AppData\Local\Microsoft\Windows\Temporary Internet Files\Content.IE5\ZLEE6GVP\MC900104818[1].wmf"/>
          <p:cNvSpPr>
            <a:spLocks noChangeAspect="1" noChangeArrowheads="1"/>
          </p:cNvSpPr>
          <p:nvPr/>
        </p:nvSpPr>
        <p:spPr bwMode="auto">
          <a:xfrm>
            <a:off x="4876800" y="3886200"/>
            <a:ext cx="18129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Picture 4" descr="C:\Users\Owner\AppData\Local\Microsoft\Windows\Temporary Internet Files\Content.IE5\MQSO3SJH\MC900104838[1].wmf"/>
          <p:cNvSpPr>
            <a:spLocks noChangeAspect="1" noChangeArrowheads="1"/>
          </p:cNvSpPr>
          <p:nvPr/>
        </p:nvSpPr>
        <p:spPr bwMode="auto">
          <a:xfrm>
            <a:off x="1600200" y="2289175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066800" y="1371600"/>
            <a:ext cx="7620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u="sng" dirty="0">
                <a:solidFill>
                  <a:srgbClr val="000000"/>
                </a:solidFill>
                <a:latin typeface="+mn-lt"/>
              </a:rPr>
              <a:t>Topic 	</a:t>
            </a:r>
            <a:r>
              <a:rPr lang="en-US" sz="2200" b="1" u="sng" dirty="0" smtClean="0">
                <a:solidFill>
                  <a:srgbClr val="000000"/>
                </a:solidFill>
                <a:latin typeface="+mn-lt"/>
              </a:rPr>
              <a:t>				Date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	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+mn-lt"/>
              </a:rPr>
              <a:t>Small 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Business Landscape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	February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11	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+mn-lt"/>
              </a:rPr>
              <a:t>Business Model Canvas	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	March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3	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Value Proposition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		March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24	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+mn-lt"/>
              </a:rPr>
              <a:t>Customer Acquisition	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		April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14	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+mn-lt"/>
              </a:rPr>
              <a:t>Lending Life Cycle–Efficiencies	May 5	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+mn-lt"/>
              </a:rPr>
              <a:t>Lending Life Cycle –Technology	May 26	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+mn-lt"/>
              </a:rPr>
              <a:t>Talent Management	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		June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16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Thanks!!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8325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defRPr/>
            </a:pPr>
            <a:endParaRPr lang="en-US" sz="2600" dirty="0"/>
          </a:p>
          <a:p>
            <a:pPr marL="0" indent="0" algn="ctr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Picture 2" descr="C:\Users\Owner\AppData\Local\Microsoft\Windows\Temporary Internet Files\Content.IE5\M6JR3D6L\MC900104796[1].wmf"/>
          <p:cNvSpPr>
            <a:spLocks noChangeAspect="1" noChangeArrowheads="1"/>
          </p:cNvSpPr>
          <p:nvPr/>
        </p:nvSpPr>
        <p:spPr bwMode="auto">
          <a:xfrm>
            <a:off x="4572000" y="1603375"/>
            <a:ext cx="18240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Picture 3" descr="C:\Users\Owner\AppData\Local\Microsoft\Windows\Temporary Internet Files\Content.IE5\ZLEE6GVP\MC900104818[1].wmf"/>
          <p:cNvSpPr>
            <a:spLocks noChangeAspect="1" noChangeArrowheads="1"/>
          </p:cNvSpPr>
          <p:nvPr/>
        </p:nvSpPr>
        <p:spPr bwMode="auto">
          <a:xfrm>
            <a:off x="4876800" y="3886200"/>
            <a:ext cx="18129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Picture 4" descr="C:\Users\Owner\AppData\Local\Microsoft\Windows\Temporary Internet Files\Content.IE5\MQSO3SJH\MC900104838[1].wmf"/>
          <p:cNvSpPr>
            <a:spLocks noChangeAspect="1" noChangeArrowheads="1"/>
          </p:cNvSpPr>
          <p:nvPr/>
        </p:nvSpPr>
        <p:spPr bwMode="auto">
          <a:xfrm>
            <a:off x="1600200" y="2289175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458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33713"/>
            <a:ext cx="329723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8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3072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key points from OFN webinar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some of their suggestions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Discuss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Give feedback on role or services CAMEO could provide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4036" y="2462766"/>
            <a:ext cx="3151340" cy="2035812"/>
          </a:xfrm>
          <a:prstGeom prst="rect">
            <a:avLst/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Today’s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In a time of unprecedented change in small business lending,</a:t>
            </a:r>
            <a:endParaRPr lang="en-US" sz="2800" i="1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Where easy, fast funding is available 24/7,</a:t>
            </a:r>
            <a:endParaRPr lang="en-US" sz="2800" i="1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How do you gain and retain quality customers,</a:t>
            </a:r>
            <a:endParaRPr lang="en-US" sz="2800" i="1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Who</a:t>
            </a:r>
            <a:r>
              <a:rPr lang="en-US" sz="2800" i="1" dirty="0" smtClean="0"/>
              <a:t> fulfill your loan volume and mission goals?</a:t>
            </a:r>
            <a:endParaRPr lang="en-US" sz="2800" i="1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800" i="1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Your Most Import Customers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038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600" dirty="0" smtClean="0"/>
              <a:t>Without clarity our loan officers chased everything and closed little.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Without clarity our referral partners sent us poor prospects.</a:t>
            </a:r>
            <a:endParaRPr lang="en-US" altLang="en-US" sz="2600" dirty="0" smtClean="0"/>
          </a:p>
          <a:p>
            <a:pPr marL="0" indent="0" algn="r">
              <a:spcAft>
                <a:spcPts val="600"/>
              </a:spcAft>
              <a:buNone/>
            </a:pPr>
            <a:r>
              <a:rPr lang="en-US" altLang="en-US" sz="2600" i="1" dirty="0" smtClean="0"/>
              <a:t>Walt </a:t>
            </a:r>
            <a:r>
              <a:rPr lang="en-US" altLang="en-US" sz="2600" i="1" dirty="0" err="1" smtClean="0"/>
              <a:t>Postlewait</a:t>
            </a:r>
            <a:r>
              <a:rPr lang="en-US" altLang="en-US" sz="2600" i="1" dirty="0"/>
              <a:t> </a:t>
            </a:r>
            <a:r>
              <a:rPr lang="en-US" altLang="en-US" sz="2600" i="1" dirty="0" smtClean="0"/>
              <a:t> 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altLang="en-US" sz="2200" i="1" dirty="0" smtClean="0"/>
              <a:t>Chief </a:t>
            </a:r>
            <a:r>
              <a:rPr lang="en-US" altLang="en-US" sz="2200" i="1" dirty="0" smtClean="0"/>
              <a:t>Lending Officer, </a:t>
            </a:r>
            <a:r>
              <a:rPr lang="en-US" altLang="en-US" sz="2200" i="1" dirty="0" smtClean="0"/>
              <a:t>Craft 3</a:t>
            </a:r>
            <a:endParaRPr lang="en-US" altLang="en-US" sz="2200" i="1" dirty="0" smtClean="0"/>
          </a:p>
          <a:p>
            <a:pPr>
              <a:spcAft>
                <a:spcPts val="600"/>
              </a:spcAft>
            </a:pPr>
            <a:endParaRPr lang="en-US" altLang="en-US" sz="26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4835124"/>
            <a:ext cx="1447800" cy="93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We’re in a Costly Business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600" dirty="0" smtClean="0"/>
              <a:t>If you c</a:t>
            </a:r>
            <a:r>
              <a:rPr lang="en-US" sz="2600" dirty="0" smtClean="0"/>
              <a:t>ouple non-strategic outreach with a lack of sales culture and an inefficient process,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You end up spending a lot of time, attracting and screening the wrong customer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Leading to high costs and low productivity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Overall low performance on volume and mission</a:t>
            </a:r>
            <a:endParaRPr lang="en-US" sz="2600" dirty="0" smtClean="0"/>
          </a:p>
          <a:p>
            <a:pPr>
              <a:spcAft>
                <a:spcPts val="1200"/>
              </a:spcAft>
            </a:pPr>
            <a:endParaRPr lang="en-US" altLang="en-US" sz="2600" dirty="0"/>
          </a:p>
          <a:p>
            <a:endParaRPr lang="en-US" sz="2600" dirty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3049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What, to Whom and How?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altLang="en-US" sz="2600" dirty="0" smtClean="0"/>
              <a:t>ID Your Target Market and Value Proposition</a:t>
            </a:r>
            <a:endParaRPr lang="en-US" altLang="en-US" sz="2600" dirty="0" smtClean="0"/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What problem are you solving?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Who are you solving it for best?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How well are you solving it compared to the competition?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Where is the competition better?  Where are you better?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How well do you communicate your advantages to borrowers and referral partners?</a:t>
            </a:r>
            <a:endParaRPr lang="en-US" altLang="en-US" sz="2600" dirty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045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Craft 3 Priorities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26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2600" dirty="0" smtClean="0"/>
              <a:t>Places: Rural </a:t>
            </a:r>
            <a:r>
              <a:rPr lang="en-US" altLang="en-US" sz="2600" dirty="0"/>
              <a:t>e</a:t>
            </a:r>
            <a:r>
              <a:rPr lang="en-US" altLang="en-US" sz="2600" dirty="0" smtClean="0"/>
              <a:t>conomic centers and Urban disadvantages neighborhoods</a:t>
            </a:r>
            <a:endParaRPr lang="en-US" altLang="en-US" sz="2600" dirty="0" smtClean="0"/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People:  people of color, women veterans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Sectors:  Manufacturing, Value-added processing, commercial scale renewable energy, land conservation.</a:t>
            </a:r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419600"/>
            <a:ext cx="213008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Growth Capital’s Value Proposition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289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2800" dirty="0"/>
              <a:t>An accessible, affordable, just-missed bank loan</a:t>
            </a:r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572000"/>
            <a:ext cx="390695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398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What </a:t>
            </a:r>
            <a:r>
              <a:rPr lang="en-US" altLang="en-US" b="1" dirty="0" smtClean="0">
                <a:solidFill>
                  <a:srgbClr val="008B96"/>
                </a:solidFill>
              </a:rPr>
              <a:t>do you do best -- </a:t>
            </a:r>
            <a:r>
              <a:rPr lang="en-US" altLang="en-US" b="1" dirty="0" smtClean="0">
                <a:solidFill>
                  <a:srgbClr val="008B96"/>
                </a:solidFill>
              </a:rPr>
              <a:t>compared to banks, credit cards, MCAs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35874"/>
            <a:ext cx="7278366" cy="383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3576</TotalTime>
  <Words>505</Words>
  <Application>Microsoft Office PowerPoint</Application>
  <PresentationFormat>On-screen Show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Tahoma</vt:lpstr>
      <vt:lpstr>Wingdings</vt:lpstr>
      <vt:lpstr>Edge</vt:lpstr>
      <vt:lpstr>Microlending Academy Peer Discussion</vt:lpstr>
      <vt:lpstr>Today’s Agenda</vt:lpstr>
      <vt:lpstr>Today’s Questions</vt:lpstr>
      <vt:lpstr>Your Most Import Customers</vt:lpstr>
      <vt:lpstr>We’re in a Costly Business</vt:lpstr>
      <vt:lpstr>What, to Whom and How?</vt:lpstr>
      <vt:lpstr>Craft 3 Priorities</vt:lpstr>
      <vt:lpstr>Growth Capital’s Value Proposition</vt:lpstr>
      <vt:lpstr>What do you do best -- compared to banks, credit cards, MCAs </vt:lpstr>
      <vt:lpstr>Walt Postlewait, Craft 3</vt:lpstr>
      <vt:lpstr>We Sell Loans: Growth Capital</vt:lpstr>
      <vt:lpstr>Growth Capital Dashboard</vt:lpstr>
      <vt:lpstr>Driving Sales</vt:lpstr>
      <vt:lpstr>Relationships</vt:lpstr>
      <vt:lpstr>FinTech Influence</vt:lpstr>
      <vt:lpstr>OFN Webinar Series</vt:lpstr>
      <vt:lpstr>Thanks!!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CAMEO’s  Rural Network</dc:title>
  <dc:creator>Susan Brown</dc:creator>
  <cp:lastModifiedBy>Susan Brown</cp:lastModifiedBy>
  <cp:revision>930</cp:revision>
  <dcterms:created xsi:type="dcterms:W3CDTF">2009-08-20T23:36:02Z</dcterms:created>
  <dcterms:modified xsi:type="dcterms:W3CDTF">2016-04-18T19:44:58Z</dcterms:modified>
</cp:coreProperties>
</file>