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 id="2147483903" r:id="rId2"/>
  </p:sldMasterIdLst>
  <p:notesMasterIdLst>
    <p:notesMasterId r:id="rId27"/>
  </p:notesMasterIdLst>
  <p:handoutMasterIdLst>
    <p:handoutMasterId r:id="rId28"/>
  </p:handoutMasterIdLst>
  <p:sldIdLst>
    <p:sldId id="284" r:id="rId3"/>
    <p:sldId id="285" r:id="rId4"/>
    <p:sldId id="286" r:id="rId5"/>
    <p:sldId id="287" r:id="rId6"/>
    <p:sldId id="288" r:id="rId7"/>
    <p:sldId id="289" r:id="rId8"/>
    <p:sldId id="290" r:id="rId9"/>
    <p:sldId id="291" r:id="rId10"/>
    <p:sldId id="292" r:id="rId11"/>
    <p:sldId id="293" r:id="rId12"/>
    <p:sldId id="294" r:id="rId13"/>
    <p:sldId id="256" r:id="rId14"/>
    <p:sldId id="259" r:id="rId15"/>
    <p:sldId id="261" r:id="rId16"/>
    <p:sldId id="266" r:id="rId17"/>
    <p:sldId id="279" r:id="rId18"/>
    <p:sldId id="280" r:id="rId19"/>
    <p:sldId id="281" r:id="rId20"/>
    <p:sldId id="282" r:id="rId21"/>
    <p:sldId id="272" r:id="rId22"/>
    <p:sldId id="283" r:id="rId23"/>
    <p:sldId id="267" r:id="rId24"/>
    <p:sldId id="295" r:id="rId25"/>
    <p:sldId id="296" r:id="rId2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EA0075"/>
    <a:srgbClr val="FF3300"/>
    <a:srgbClr val="FF9999"/>
    <a:srgbClr val="66FFCC"/>
    <a:srgbClr val="003300"/>
    <a:srgbClr val="7E63CB"/>
    <a:srgbClr val="FFB9DC"/>
    <a:srgbClr val="FF99CC"/>
    <a:srgbClr val="39E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615" autoAdjust="0"/>
    <p:restoredTop sz="86388" autoAdjust="0"/>
  </p:normalViewPr>
  <p:slideViewPr>
    <p:cSldViewPr>
      <p:cViewPr>
        <p:scale>
          <a:sx n="100" d="100"/>
          <a:sy n="100" d="100"/>
        </p:scale>
        <p:origin x="-966" y="222"/>
      </p:cViewPr>
      <p:guideLst>
        <p:guide orient="horz" pos="2160"/>
        <p:guide pos="2880"/>
      </p:guideLst>
    </p:cSldViewPr>
  </p:slideViewPr>
  <p:outlineViewPr>
    <p:cViewPr>
      <p:scale>
        <a:sx n="33" d="100"/>
        <a:sy n="33" d="100"/>
      </p:scale>
      <p:origin x="0" y="147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cat>
            <c:numRef>
              <c:f>Sheet1!$A$2:$A$4</c:f>
              <c:numCache>
                <c:formatCode>General</c:formatCode>
                <c:ptCount val="3"/>
                <c:pt idx="0">
                  <c:v>1991</c:v>
                </c:pt>
                <c:pt idx="1">
                  <c:v>2001</c:v>
                </c:pt>
                <c:pt idx="2">
                  <c:v>2011</c:v>
                </c:pt>
              </c:numCache>
            </c:numRef>
          </c:cat>
          <c:val>
            <c:numRef>
              <c:f>Sheet1!$B$2:$B$4</c:f>
              <c:numCache>
                <c:formatCode>General</c:formatCode>
                <c:ptCount val="3"/>
                <c:pt idx="0">
                  <c:v>7.6</c:v>
                </c:pt>
                <c:pt idx="1">
                  <c:v>6.8</c:v>
                </c:pt>
                <c:pt idx="2">
                  <c:v>4.7</c:v>
                </c:pt>
              </c:numCache>
            </c:numRef>
          </c:val>
        </c:ser>
        <c:dLbls>
          <c:showLegendKey val="0"/>
          <c:showVal val="0"/>
          <c:showCatName val="0"/>
          <c:showSerName val="0"/>
          <c:showPercent val="0"/>
          <c:showBubbleSize val="0"/>
        </c:dLbls>
        <c:gapWidth val="150"/>
        <c:axId val="159615232"/>
        <c:axId val="159629312"/>
      </c:barChart>
      <c:catAx>
        <c:axId val="159615232"/>
        <c:scaling>
          <c:orientation val="minMax"/>
        </c:scaling>
        <c:delete val="0"/>
        <c:axPos val="b"/>
        <c:numFmt formatCode="General" sourceLinked="1"/>
        <c:majorTickMark val="out"/>
        <c:minorTickMark val="none"/>
        <c:tickLblPos val="nextTo"/>
        <c:crossAx val="159629312"/>
        <c:crosses val="autoZero"/>
        <c:auto val="1"/>
        <c:lblAlgn val="ctr"/>
        <c:lblOffset val="100"/>
        <c:noMultiLvlLbl val="0"/>
      </c:catAx>
      <c:valAx>
        <c:axId val="159629312"/>
        <c:scaling>
          <c:orientation val="minMax"/>
        </c:scaling>
        <c:delete val="0"/>
        <c:axPos val="l"/>
        <c:majorGridlines/>
        <c:numFmt formatCode="General" sourceLinked="1"/>
        <c:majorTickMark val="out"/>
        <c:minorTickMark val="none"/>
        <c:tickLblPos val="nextTo"/>
        <c:crossAx val="1596152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F18B2-48E4-4E6F-82D0-B1276B0E6CB5}" type="doc">
      <dgm:prSet loTypeId="urn:microsoft.com/office/officeart/2005/8/layout/radial5" loCatId="cycle" qsTypeId="urn:microsoft.com/office/officeart/2005/8/quickstyle/simple2" qsCatId="simple" csTypeId="urn:microsoft.com/office/officeart/2005/8/colors/colorful1#1" csCatId="colorful" phldr="1"/>
      <dgm:spPr/>
      <dgm:t>
        <a:bodyPr/>
        <a:lstStyle/>
        <a:p>
          <a:endParaRPr lang="en-US"/>
        </a:p>
      </dgm:t>
    </dgm:pt>
    <dgm:pt modelId="{0F6B7B6A-42BB-47A8-B40A-C7C0B3A0E57F}">
      <dgm:prSet phldrT="[Text]" custT="1"/>
      <dgm:spPr/>
      <dgm:t>
        <a:bodyPr/>
        <a:lstStyle/>
        <a:p>
          <a:r>
            <a:rPr lang="en-US" sz="1100" b="1" dirty="0" smtClean="0">
              <a:solidFill>
                <a:schemeClr val="tx1"/>
              </a:solidFill>
            </a:rPr>
            <a:t>The Business Owner</a:t>
          </a:r>
        </a:p>
      </dgm:t>
    </dgm:pt>
    <dgm:pt modelId="{58BD2899-ED82-4AC8-9BC1-DFE89F906B69}" type="parTrans" cxnId="{5C39B2D8-7E07-4ADA-A7ED-44FC667CA85F}">
      <dgm:prSet/>
      <dgm:spPr/>
      <dgm:t>
        <a:bodyPr/>
        <a:lstStyle/>
        <a:p>
          <a:endParaRPr lang="en-US">
            <a:solidFill>
              <a:schemeClr val="tx1"/>
            </a:solidFill>
          </a:endParaRPr>
        </a:p>
      </dgm:t>
    </dgm:pt>
    <dgm:pt modelId="{ABC9996B-5DD2-4956-86D6-458533CC57A2}" type="sibTrans" cxnId="{5C39B2D8-7E07-4ADA-A7ED-44FC667CA85F}">
      <dgm:prSet/>
      <dgm:spPr/>
      <dgm:t>
        <a:bodyPr/>
        <a:lstStyle/>
        <a:p>
          <a:endParaRPr lang="en-US">
            <a:solidFill>
              <a:schemeClr val="tx1"/>
            </a:solidFill>
          </a:endParaRPr>
        </a:p>
      </dgm:t>
    </dgm:pt>
    <dgm:pt modelId="{F2A7C96C-0010-4BD3-84D3-5E119291C124}">
      <dgm:prSet phldrT="[Text]" custT="1"/>
      <dgm:spPr/>
      <dgm:t>
        <a:bodyPr/>
        <a:lstStyle/>
        <a:p>
          <a:r>
            <a:rPr lang="en-US" sz="2000" b="1" dirty="0" smtClean="0">
              <a:solidFill>
                <a:schemeClr val="tx1"/>
              </a:solidFill>
            </a:rPr>
            <a:t>Capital</a:t>
          </a:r>
          <a:r>
            <a:rPr lang="en-US" sz="1200" b="1" dirty="0" smtClean="0">
              <a:solidFill>
                <a:schemeClr val="tx1"/>
              </a:solidFill>
            </a:rPr>
            <a:t> Financial Resources</a:t>
          </a:r>
          <a:endParaRPr lang="en-US" sz="1200" b="0" dirty="0">
            <a:solidFill>
              <a:schemeClr val="tx1"/>
            </a:solidFill>
          </a:endParaRPr>
        </a:p>
      </dgm:t>
    </dgm:pt>
    <dgm:pt modelId="{E8CF4A14-EE3C-4C18-AEEC-DEE96C634324}" type="parTrans" cxnId="{BF0ECD02-CD03-4610-B7D1-262CE66A81F2}">
      <dgm:prSet/>
      <dgm:spPr/>
      <dgm:t>
        <a:bodyPr/>
        <a:lstStyle/>
        <a:p>
          <a:endParaRPr lang="en-US">
            <a:solidFill>
              <a:schemeClr val="tx1"/>
            </a:solidFill>
          </a:endParaRPr>
        </a:p>
      </dgm:t>
    </dgm:pt>
    <dgm:pt modelId="{407F2640-0302-4A7C-BA02-789DD8CA6D2E}" type="sibTrans" cxnId="{BF0ECD02-CD03-4610-B7D1-262CE66A81F2}">
      <dgm:prSet/>
      <dgm:spPr/>
      <dgm:t>
        <a:bodyPr/>
        <a:lstStyle/>
        <a:p>
          <a:endParaRPr lang="en-US">
            <a:solidFill>
              <a:schemeClr val="tx1"/>
            </a:solidFill>
          </a:endParaRPr>
        </a:p>
      </dgm:t>
    </dgm:pt>
    <dgm:pt modelId="{387E1727-5DCC-4CCE-9E17-BA49D902109B}">
      <dgm:prSet phldrT="[Text]" custT="1"/>
      <dgm:spPr/>
      <dgm:t>
        <a:bodyPr/>
        <a:lstStyle/>
        <a:p>
          <a:pPr>
            <a:spcBef>
              <a:spcPts val="1800"/>
            </a:spcBef>
            <a:spcAft>
              <a:spcPts val="0"/>
            </a:spcAft>
          </a:pPr>
          <a:r>
            <a:rPr lang="en-US" sz="1700" b="1" dirty="0" err="1" smtClean="0">
              <a:solidFill>
                <a:schemeClr val="tx1"/>
              </a:solidFill>
            </a:rPr>
            <a:t>Connec-tion</a:t>
          </a:r>
          <a:endParaRPr lang="en-US" sz="1700" b="1" dirty="0" smtClean="0">
            <a:solidFill>
              <a:schemeClr val="tx1"/>
            </a:solidFill>
          </a:endParaRPr>
        </a:p>
        <a:p>
          <a:pPr>
            <a:spcBef>
              <a:spcPct val="0"/>
            </a:spcBef>
            <a:spcAft>
              <a:spcPct val="35000"/>
            </a:spcAft>
          </a:pPr>
          <a:r>
            <a:rPr lang="en-US" sz="1200" b="0" dirty="0" smtClean="0">
              <a:solidFill>
                <a:schemeClr val="tx1"/>
              </a:solidFill>
            </a:rPr>
            <a:t>Resource &amp; Relationship Network</a:t>
          </a:r>
          <a:endParaRPr lang="en-US" sz="1200" b="0" dirty="0">
            <a:solidFill>
              <a:schemeClr val="tx1"/>
            </a:solidFill>
          </a:endParaRPr>
        </a:p>
      </dgm:t>
    </dgm:pt>
    <dgm:pt modelId="{DC69FFBE-E74F-49A3-89B6-53AC6ABFE761}" type="parTrans" cxnId="{26B2327D-C5FD-4113-9809-C43F027866EE}">
      <dgm:prSet/>
      <dgm:spPr/>
      <dgm:t>
        <a:bodyPr/>
        <a:lstStyle/>
        <a:p>
          <a:endParaRPr lang="en-US">
            <a:solidFill>
              <a:schemeClr val="tx1"/>
            </a:solidFill>
          </a:endParaRPr>
        </a:p>
      </dgm:t>
    </dgm:pt>
    <dgm:pt modelId="{2CD9993A-DF40-454E-A13A-D66A9210914C}" type="sibTrans" cxnId="{26B2327D-C5FD-4113-9809-C43F027866EE}">
      <dgm:prSet/>
      <dgm:spPr/>
      <dgm:t>
        <a:bodyPr/>
        <a:lstStyle/>
        <a:p>
          <a:endParaRPr lang="en-US">
            <a:solidFill>
              <a:schemeClr val="tx1"/>
            </a:solidFill>
          </a:endParaRPr>
        </a:p>
      </dgm:t>
    </dgm:pt>
    <dgm:pt modelId="{289068C5-591F-4BA6-B041-FD46ADBF622B}">
      <dgm:prSet phldrT="[Text]" custT="1"/>
      <dgm:spPr/>
      <dgm:t>
        <a:bodyPr/>
        <a:lstStyle/>
        <a:p>
          <a:r>
            <a:rPr lang="en-US" sz="2000" b="1" dirty="0" smtClean="0">
              <a:solidFill>
                <a:schemeClr val="tx1"/>
              </a:solidFill>
            </a:rPr>
            <a:t>Culture</a:t>
          </a:r>
        </a:p>
        <a:p>
          <a:r>
            <a:rPr lang="en-US" sz="1200" b="0" dirty="0" smtClean="0">
              <a:solidFill>
                <a:schemeClr val="tx1"/>
              </a:solidFill>
            </a:rPr>
            <a:t>communities’ perception and support</a:t>
          </a:r>
          <a:endParaRPr lang="en-US" sz="1200" b="0" dirty="0">
            <a:solidFill>
              <a:schemeClr val="tx1"/>
            </a:solidFill>
          </a:endParaRPr>
        </a:p>
      </dgm:t>
    </dgm:pt>
    <dgm:pt modelId="{7DD84C45-65DA-4D61-8D4D-0860601D57D1}" type="parTrans" cxnId="{6A1C40A5-406A-410D-B9E3-5FD4B5E94622}">
      <dgm:prSet/>
      <dgm:spPr/>
      <dgm:t>
        <a:bodyPr/>
        <a:lstStyle/>
        <a:p>
          <a:endParaRPr lang="en-US">
            <a:solidFill>
              <a:schemeClr val="tx1"/>
            </a:solidFill>
          </a:endParaRPr>
        </a:p>
      </dgm:t>
    </dgm:pt>
    <dgm:pt modelId="{7194A616-45EA-42E7-82F6-DA3D5AC59D12}" type="sibTrans" cxnId="{6A1C40A5-406A-410D-B9E3-5FD4B5E94622}">
      <dgm:prSet/>
      <dgm:spPr/>
      <dgm:t>
        <a:bodyPr/>
        <a:lstStyle/>
        <a:p>
          <a:endParaRPr lang="en-US">
            <a:solidFill>
              <a:schemeClr val="tx1"/>
            </a:solidFill>
          </a:endParaRPr>
        </a:p>
      </dgm:t>
    </dgm:pt>
    <dgm:pt modelId="{7CF03EAC-016B-4073-89D5-262216A4F22D}">
      <dgm:prSet phldrT="[Text]" custT="1"/>
      <dgm:spPr/>
      <dgm:t>
        <a:bodyPr/>
        <a:lstStyle/>
        <a:p>
          <a:pPr>
            <a:spcBef>
              <a:spcPts val="1200"/>
            </a:spcBef>
            <a:spcAft>
              <a:spcPts val="0"/>
            </a:spcAft>
          </a:pPr>
          <a:r>
            <a:rPr lang="en-US" sz="2000" b="1" dirty="0" smtClean="0">
              <a:solidFill>
                <a:schemeClr val="tx1"/>
              </a:solidFill>
            </a:rPr>
            <a:t>Climate</a:t>
          </a:r>
        </a:p>
        <a:p>
          <a:pPr>
            <a:spcBef>
              <a:spcPct val="0"/>
            </a:spcBef>
            <a:spcAft>
              <a:spcPct val="35000"/>
            </a:spcAft>
          </a:pPr>
          <a:r>
            <a:rPr lang="en-US" sz="1200" b="0" dirty="0" smtClean="0">
              <a:solidFill>
                <a:schemeClr val="tx1"/>
              </a:solidFill>
            </a:rPr>
            <a:t>Regulation, Economic Development, and Policy</a:t>
          </a:r>
          <a:endParaRPr lang="en-US" sz="1200" b="0" dirty="0">
            <a:solidFill>
              <a:schemeClr val="tx1"/>
            </a:solidFill>
          </a:endParaRPr>
        </a:p>
      </dgm:t>
    </dgm:pt>
    <dgm:pt modelId="{23E74D1B-7FDB-41CE-A880-30A419408304}" type="parTrans" cxnId="{ABA69B72-C12E-41B1-BDEA-FF5EE8AE23CB}">
      <dgm:prSet/>
      <dgm:spPr/>
      <dgm:t>
        <a:bodyPr/>
        <a:lstStyle/>
        <a:p>
          <a:endParaRPr lang="en-US">
            <a:solidFill>
              <a:schemeClr val="tx1"/>
            </a:solidFill>
          </a:endParaRPr>
        </a:p>
      </dgm:t>
    </dgm:pt>
    <dgm:pt modelId="{2922165C-2BF3-4547-A4F9-6878D4BB5B20}" type="sibTrans" cxnId="{ABA69B72-C12E-41B1-BDEA-FF5EE8AE23CB}">
      <dgm:prSet/>
      <dgm:spPr/>
      <dgm:t>
        <a:bodyPr/>
        <a:lstStyle/>
        <a:p>
          <a:endParaRPr lang="en-US">
            <a:solidFill>
              <a:schemeClr val="tx1"/>
            </a:solidFill>
          </a:endParaRPr>
        </a:p>
      </dgm:t>
    </dgm:pt>
    <dgm:pt modelId="{D6958F04-E436-43B7-B527-BEDFFE7F1A74}">
      <dgm:prSet phldrT="[Text]" custT="1"/>
      <dgm:spPr/>
      <dgm:t>
        <a:bodyPr/>
        <a:lstStyle/>
        <a:p>
          <a:pPr>
            <a:spcBef>
              <a:spcPts val="1200"/>
            </a:spcBef>
            <a:spcAft>
              <a:spcPts val="0"/>
            </a:spcAft>
          </a:pPr>
          <a:r>
            <a:rPr lang="en-US" sz="1800" b="1" dirty="0" smtClean="0">
              <a:solidFill>
                <a:schemeClr val="tx1"/>
              </a:solidFill>
            </a:rPr>
            <a:t>Coaching-Training</a:t>
          </a:r>
        </a:p>
        <a:p>
          <a:pPr>
            <a:spcBef>
              <a:spcPct val="0"/>
            </a:spcBef>
            <a:spcAft>
              <a:spcPct val="35000"/>
            </a:spcAft>
          </a:pPr>
          <a:r>
            <a:rPr lang="en-US" sz="1100" b="0" dirty="0" smtClean="0">
              <a:solidFill>
                <a:schemeClr val="tx1"/>
              </a:solidFill>
            </a:rPr>
            <a:t>Entrepreneur and Owner Skillset</a:t>
          </a:r>
          <a:endParaRPr lang="en-US" sz="1100" b="0" dirty="0">
            <a:solidFill>
              <a:schemeClr val="tx1"/>
            </a:solidFill>
          </a:endParaRPr>
        </a:p>
      </dgm:t>
    </dgm:pt>
    <dgm:pt modelId="{50663D31-CE1E-4CEF-8B7C-E7586CA08059}" type="sibTrans" cxnId="{35A7F478-EA42-4A22-95A3-112EF0956703}">
      <dgm:prSet/>
      <dgm:spPr/>
      <dgm:t>
        <a:bodyPr/>
        <a:lstStyle/>
        <a:p>
          <a:endParaRPr lang="en-US">
            <a:solidFill>
              <a:schemeClr val="tx1"/>
            </a:solidFill>
          </a:endParaRPr>
        </a:p>
      </dgm:t>
    </dgm:pt>
    <dgm:pt modelId="{F5CBA092-8C01-412B-A780-4D65778E5B98}" type="parTrans" cxnId="{35A7F478-EA42-4A22-95A3-112EF0956703}">
      <dgm:prSet/>
      <dgm:spPr/>
      <dgm:t>
        <a:bodyPr/>
        <a:lstStyle/>
        <a:p>
          <a:endParaRPr lang="en-US">
            <a:solidFill>
              <a:schemeClr val="tx1"/>
            </a:solidFill>
          </a:endParaRPr>
        </a:p>
      </dgm:t>
    </dgm:pt>
    <dgm:pt modelId="{61B2F4A4-8107-451F-A1A3-1AE2A72E2244}" type="pres">
      <dgm:prSet presAssocID="{247F18B2-48E4-4E6F-82D0-B1276B0E6CB5}" presName="Name0" presStyleCnt="0">
        <dgm:presLayoutVars>
          <dgm:chMax val="1"/>
          <dgm:dir/>
          <dgm:animLvl val="ctr"/>
          <dgm:resizeHandles val="exact"/>
        </dgm:presLayoutVars>
      </dgm:prSet>
      <dgm:spPr/>
      <dgm:t>
        <a:bodyPr/>
        <a:lstStyle/>
        <a:p>
          <a:endParaRPr lang="en-US"/>
        </a:p>
      </dgm:t>
    </dgm:pt>
    <dgm:pt modelId="{B6DB6886-0355-4123-9ABF-369A35665512}" type="pres">
      <dgm:prSet presAssocID="{0F6B7B6A-42BB-47A8-B40A-C7C0B3A0E57F}" presName="centerShape" presStyleLbl="node0" presStyleIdx="0" presStyleCnt="1"/>
      <dgm:spPr/>
      <dgm:t>
        <a:bodyPr/>
        <a:lstStyle/>
        <a:p>
          <a:endParaRPr lang="en-US"/>
        </a:p>
      </dgm:t>
    </dgm:pt>
    <dgm:pt modelId="{635151DA-B352-448D-B6C8-E02865074057}" type="pres">
      <dgm:prSet presAssocID="{E8CF4A14-EE3C-4C18-AEEC-DEE96C634324}" presName="parTrans" presStyleLbl="sibTrans2D1" presStyleIdx="0" presStyleCnt="5" custAng="10800000"/>
      <dgm:spPr/>
      <dgm:t>
        <a:bodyPr/>
        <a:lstStyle/>
        <a:p>
          <a:endParaRPr lang="en-US"/>
        </a:p>
      </dgm:t>
    </dgm:pt>
    <dgm:pt modelId="{12B74B9D-3FB1-40F2-9348-9AF772901D8C}" type="pres">
      <dgm:prSet presAssocID="{E8CF4A14-EE3C-4C18-AEEC-DEE96C634324}" presName="connectorText" presStyleLbl="sibTrans2D1" presStyleIdx="0" presStyleCnt="5"/>
      <dgm:spPr/>
      <dgm:t>
        <a:bodyPr/>
        <a:lstStyle/>
        <a:p>
          <a:endParaRPr lang="en-US"/>
        </a:p>
      </dgm:t>
    </dgm:pt>
    <dgm:pt modelId="{A9824C69-2FF9-4F33-8A64-1ECA2D395DC2}" type="pres">
      <dgm:prSet presAssocID="{F2A7C96C-0010-4BD3-84D3-5E119291C124}" presName="node" presStyleLbl="node1" presStyleIdx="0" presStyleCnt="5">
        <dgm:presLayoutVars>
          <dgm:bulletEnabled val="1"/>
        </dgm:presLayoutVars>
      </dgm:prSet>
      <dgm:spPr/>
      <dgm:t>
        <a:bodyPr/>
        <a:lstStyle/>
        <a:p>
          <a:endParaRPr lang="en-US"/>
        </a:p>
      </dgm:t>
    </dgm:pt>
    <dgm:pt modelId="{950C9DDC-6A93-49E4-9840-FFE716F22F9D}" type="pres">
      <dgm:prSet presAssocID="{F5CBA092-8C01-412B-A780-4D65778E5B98}" presName="parTrans" presStyleLbl="sibTrans2D1" presStyleIdx="1" presStyleCnt="5" custAng="10935138"/>
      <dgm:spPr/>
      <dgm:t>
        <a:bodyPr/>
        <a:lstStyle/>
        <a:p>
          <a:endParaRPr lang="en-US"/>
        </a:p>
      </dgm:t>
    </dgm:pt>
    <dgm:pt modelId="{5D6DF013-1981-42E2-A646-0819886E9DD4}" type="pres">
      <dgm:prSet presAssocID="{F5CBA092-8C01-412B-A780-4D65778E5B98}" presName="connectorText" presStyleLbl="sibTrans2D1" presStyleIdx="1" presStyleCnt="5"/>
      <dgm:spPr/>
      <dgm:t>
        <a:bodyPr/>
        <a:lstStyle/>
        <a:p>
          <a:endParaRPr lang="en-US"/>
        </a:p>
      </dgm:t>
    </dgm:pt>
    <dgm:pt modelId="{44D35DE9-F892-427F-B67B-ACBE593C7B15}" type="pres">
      <dgm:prSet presAssocID="{D6958F04-E436-43B7-B527-BEDFFE7F1A74}" presName="node" presStyleLbl="node1" presStyleIdx="1" presStyleCnt="5">
        <dgm:presLayoutVars>
          <dgm:bulletEnabled val="1"/>
        </dgm:presLayoutVars>
      </dgm:prSet>
      <dgm:spPr/>
      <dgm:t>
        <a:bodyPr/>
        <a:lstStyle/>
        <a:p>
          <a:endParaRPr lang="en-US"/>
        </a:p>
      </dgm:t>
    </dgm:pt>
    <dgm:pt modelId="{04EA05BB-0C45-4A6C-A869-2FC611ED6482}" type="pres">
      <dgm:prSet presAssocID="{DC69FFBE-E74F-49A3-89B6-53AC6ABFE761}" presName="parTrans" presStyleLbl="sibTrans2D1" presStyleIdx="2" presStyleCnt="5" custAng="10311754"/>
      <dgm:spPr/>
      <dgm:t>
        <a:bodyPr/>
        <a:lstStyle/>
        <a:p>
          <a:endParaRPr lang="en-US"/>
        </a:p>
      </dgm:t>
    </dgm:pt>
    <dgm:pt modelId="{1BE4B596-A557-42EC-9BD9-F512AF15BA76}" type="pres">
      <dgm:prSet presAssocID="{DC69FFBE-E74F-49A3-89B6-53AC6ABFE761}" presName="connectorText" presStyleLbl="sibTrans2D1" presStyleIdx="2" presStyleCnt="5"/>
      <dgm:spPr/>
      <dgm:t>
        <a:bodyPr/>
        <a:lstStyle/>
        <a:p>
          <a:endParaRPr lang="en-US"/>
        </a:p>
      </dgm:t>
    </dgm:pt>
    <dgm:pt modelId="{55A437C5-A220-4DB5-8EE5-212084D4117E}" type="pres">
      <dgm:prSet presAssocID="{387E1727-5DCC-4CCE-9E17-BA49D902109B}" presName="node" presStyleLbl="node1" presStyleIdx="2" presStyleCnt="5">
        <dgm:presLayoutVars>
          <dgm:bulletEnabled val="1"/>
        </dgm:presLayoutVars>
      </dgm:prSet>
      <dgm:spPr/>
      <dgm:t>
        <a:bodyPr/>
        <a:lstStyle/>
        <a:p>
          <a:endParaRPr lang="en-US"/>
        </a:p>
      </dgm:t>
    </dgm:pt>
    <dgm:pt modelId="{92F5F69D-ADC0-4FE1-AFDE-741C4E9A9505}" type="pres">
      <dgm:prSet presAssocID="{7DD84C45-65DA-4D61-8D4D-0860601D57D1}" presName="parTrans" presStyleLbl="sibTrans2D1" presStyleIdx="3" presStyleCnt="5" custAng="10324167"/>
      <dgm:spPr/>
      <dgm:t>
        <a:bodyPr/>
        <a:lstStyle/>
        <a:p>
          <a:endParaRPr lang="en-US"/>
        </a:p>
      </dgm:t>
    </dgm:pt>
    <dgm:pt modelId="{AEB8A6EF-A09B-4833-9817-09D28710C547}" type="pres">
      <dgm:prSet presAssocID="{7DD84C45-65DA-4D61-8D4D-0860601D57D1}" presName="connectorText" presStyleLbl="sibTrans2D1" presStyleIdx="3" presStyleCnt="5"/>
      <dgm:spPr/>
      <dgm:t>
        <a:bodyPr/>
        <a:lstStyle/>
        <a:p>
          <a:endParaRPr lang="en-US"/>
        </a:p>
      </dgm:t>
    </dgm:pt>
    <dgm:pt modelId="{478A74B0-891B-47B3-968F-B4826C444F07}" type="pres">
      <dgm:prSet presAssocID="{289068C5-591F-4BA6-B041-FD46ADBF622B}" presName="node" presStyleLbl="node1" presStyleIdx="3" presStyleCnt="5">
        <dgm:presLayoutVars>
          <dgm:bulletEnabled val="1"/>
        </dgm:presLayoutVars>
      </dgm:prSet>
      <dgm:spPr/>
      <dgm:t>
        <a:bodyPr/>
        <a:lstStyle/>
        <a:p>
          <a:endParaRPr lang="en-US"/>
        </a:p>
      </dgm:t>
    </dgm:pt>
    <dgm:pt modelId="{12B17FC9-0BD5-489E-94A2-755EA2C79352}" type="pres">
      <dgm:prSet presAssocID="{23E74D1B-7FDB-41CE-A880-30A419408304}" presName="parTrans" presStyleLbl="sibTrans2D1" presStyleIdx="4" presStyleCnt="5" custAng="10717294"/>
      <dgm:spPr/>
      <dgm:t>
        <a:bodyPr/>
        <a:lstStyle/>
        <a:p>
          <a:endParaRPr lang="en-US"/>
        </a:p>
      </dgm:t>
    </dgm:pt>
    <dgm:pt modelId="{4E144295-8CFD-4D7D-98DA-B0293153380E}" type="pres">
      <dgm:prSet presAssocID="{23E74D1B-7FDB-41CE-A880-30A419408304}" presName="connectorText" presStyleLbl="sibTrans2D1" presStyleIdx="4" presStyleCnt="5"/>
      <dgm:spPr/>
      <dgm:t>
        <a:bodyPr/>
        <a:lstStyle/>
        <a:p>
          <a:endParaRPr lang="en-US"/>
        </a:p>
      </dgm:t>
    </dgm:pt>
    <dgm:pt modelId="{7CB2FB5B-9F18-4005-9603-322EA8B5196A}" type="pres">
      <dgm:prSet presAssocID="{7CF03EAC-016B-4073-89D5-262216A4F22D}" presName="node" presStyleLbl="node1" presStyleIdx="4" presStyleCnt="5">
        <dgm:presLayoutVars>
          <dgm:bulletEnabled val="1"/>
        </dgm:presLayoutVars>
      </dgm:prSet>
      <dgm:spPr/>
      <dgm:t>
        <a:bodyPr/>
        <a:lstStyle/>
        <a:p>
          <a:endParaRPr lang="en-US"/>
        </a:p>
      </dgm:t>
    </dgm:pt>
  </dgm:ptLst>
  <dgm:cxnLst>
    <dgm:cxn modelId="{75322A19-44AE-4E33-90B8-2FE86D716897}" type="presOf" srcId="{387E1727-5DCC-4CCE-9E17-BA49D902109B}" destId="{55A437C5-A220-4DB5-8EE5-212084D4117E}" srcOrd="0" destOrd="0" presId="urn:microsoft.com/office/officeart/2005/8/layout/radial5"/>
    <dgm:cxn modelId="{2CC59722-6514-4FF2-A12F-F133B617AEF6}" type="presOf" srcId="{7DD84C45-65DA-4D61-8D4D-0860601D57D1}" destId="{92F5F69D-ADC0-4FE1-AFDE-741C4E9A9505}" srcOrd="0" destOrd="0" presId="urn:microsoft.com/office/officeart/2005/8/layout/radial5"/>
    <dgm:cxn modelId="{D384AEC7-C3F6-496F-8C6F-BA75F9BE3567}" type="presOf" srcId="{289068C5-591F-4BA6-B041-FD46ADBF622B}" destId="{478A74B0-891B-47B3-968F-B4826C444F07}" srcOrd="0" destOrd="0" presId="urn:microsoft.com/office/officeart/2005/8/layout/radial5"/>
    <dgm:cxn modelId="{55917175-FA3E-44FF-90AC-41577E28FCCF}" type="presOf" srcId="{F5CBA092-8C01-412B-A780-4D65778E5B98}" destId="{950C9DDC-6A93-49E4-9840-FFE716F22F9D}" srcOrd="0" destOrd="0" presId="urn:microsoft.com/office/officeart/2005/8/layout/radial5"/>
    <dgm:cxn modelId="{262EB510-FF97-4C69-A4A9-888DA6A8C636}" type="presOf" srcId="{23E74D1B-7FDB-41CE-A880-30A419408304}" destId="{12B17FC9-0BD5-489E-94A2-755EA2C79352}" srcOrd="0" destOrd="0" presId="urn:microsoft.com/office/officeart/2005/8/layout/radial5"/>
    <dgm:cxn modelId="{A84F6A27-8B30-49EF-A7D0-D796FE90CD21}" type="presOf" srcId="{D6958F04-E436-43B7-B527-BEDFFE7F1A74}" destId="{44D35DE9-F892-427F-B67B-ACBE593C7B15}" srcOrd="0" destOrd="0" presId="urn:microsoft.com/office/officeart/2005/8/layout/radial5"/>
    <dgm:cxn modelId="{26B2327D-C5FD-4113-9809-C43F027866EE}" srcId="{0F6B7B6A-42BB-47A8-B40A-C7C0B3A0E57F}" destId="{387E1727-5DCC-4CCE-9E17-BA49D902109B}" srcOrd="2" destOrd="0" parTransId="{DC69FFBE-E74F-49A3-89B6-53AC6ABFE761}" sibTransId="{2CD9993A-DF40-454E-A13A-D66A9210914C}"/>
    <dgm:cxn modelId="{09568C15-2408-47BF-AE7C-BE7A42169120}" type="presOf" srcId="{23E74D1B-7FDB-41CE-A880-30A419408304}" destId="{4E144295-8CFD-4D7D-98DA-B0293153380E}" srcOrd="1" destOrd="0" presId="urn:microsoft.com/office/officeart/2005/8/layout/radial5"/>
    <dgm:cxn modelId="{B7FEFBDD-97BD-42EA-850E-EC03670D5290}" type="presOf" srcId="{E8CF4A14-EE3C-4C18-AEEC-DEE96C634324}" destId="{12B74B9D-3FB1-40F2-9348-9AF772901D8C}" srcOrd="1" destOrd="0" presId="urn:microsoft.com/office/officeart/2005/8/layout/radial5"/>
    <dgm:cxn modelId="{5F859DD9-4938-424F-8DC3-17CEE0BF2C4A}" type="presOf" srcId="{F2A7C96C-0010-4BD3-84D3-5E119291C124}" destId="{A9824C69-2FF9-4F33-8A64-1ECA2D395DC2}" srcOrd="0" destOrd="0" presId="urn:microsoft.com/office/officeart/2005/8/layout/radial5"/>
    <dgm:cxn modelId="{BF0ECD02-CD03-4610-B7D1-262CE66A81F2}" srcId="{0F6B7B6A-42BB-47A8-B40A-C7C0B3A0E57F}" destId="{F2A7C96C-0010-4BD3-84D3-5E119291C124}" srcOrd="0" destOrd="0" parTransId="{E8CF4A14-EE3C-4C18-AEEC-DEE96C634324}" sibTransId="{407F2640-0302-4A7C-BA02-789DD8CA6D2E}"/>
    <dgm:cxn modelId="{6FB4020B-DF09-40D9-87D4-02D6017D5A9D}" type="presOf" srcId="{7CF03EAC-016B-4073-89D5-262216A4F22D}" destId="{7CB2FB5B-9F18-4005-9603-322EA8B5196A}" srcOrd="0" destOrd="0" presId="urn:microsoft.com/office/officeart/2005/8/layout/radial5"/>
    <dgm:cxn modelId="{BD9EED07-7B0A-407B-8281-B544DF93EE74}" type="presOf" srcId="{F5CBA092-8C01-412B-A780-4D65778E5B98}" destId="{5D6DF013-1981-42E2-A646-0819886E9DD4}" srcOrd="1" destOrd="0" presId="urn:microsoft.com/office/officeart/2005/8/layout/radial5"/>
    <dgm:cxn modelId="{20A6CD72-F75D-44AC-819C-74DAD5F0FFEE}" type="presOf" srcId="{DC69FFBE-E74F-49A3-89B6-53AC6ABFE761}" destId="{1BE4B596-A557-42EC-9BD9-F512AF15BA76}" srcOrd="1" destOrd="0" presId="urn:microsoft.com/office/officeart/2005/8/layout/radial5"/>
    <dgm:cxn modelId="{6A1C40A5-406A-410D-B9E3-5FD4B5E94622}" srcId="{0F6B7B6A-42BB-47A8-B40A-C7C0B3A0E57F}" destId="{289068C5-591F-4BA6-B041-FD46ADBF622B}" srcOrd="3" destOrd="0" parTransId="{7DD84C45-65DA-4D61-8D4D-0860601D57D1}" sibTransId="{7194A616-45EA-42E7-82F6-DA3D5AC59D12}"/>
    <dgm:cxn modelId="{2EE3DF95-03F3-4710-8153-CC762717A930}" type="presOf" srcId="{E8CF4A14-EE3C-4C18-AEEC-DEE96C634324}" destId="{635151DA-B352-448D-B6C8-E02865074057}" srcOrd="0" destOrd="0" presId="urn:microsoft.com/office/officeart/2005/8/layout/radial5"/>
    <dgm:cxn modelId="{9D77BE51-16E3-4A70-BB98-350432839F72}" type="presOf" srcId="{0F6B7B6A-42BB-47A8-B40A-C7C0B3A0E57F}" destId="{B6DB6886-0355-4123-9ABF-369A35665512}" srcOrd="0" destOrd="0" presId="urn:microsoft.com/office/officeart/2005/8/layout/radial5"/>
    <dgm:cxn modelId="{5C39B2D8-7E07-4ADA-A7ED-44FC667CA85F}" srcId="{247F18B2-48E4-4E6F-82D0-B1276B0E6CB5}" destId="{0F6B7B6A-42BB-47A8-B40A-C7C0B3A0E57F}" srcOrd="0" destOrd="0" parTransId="{58BD2899-ED82-4AC8-9BC1-DFE89F906B69}" sibTransId="{ABC9996B-5DD2-4956-86D6-458533CC57A2}"/>
    <dgm:cxn modelId="{746D8DC0-4EDA-4B17-B4E5-A29EA99CDB56}" type="presOf" srcId="{7DD84C45-65DA-4D61-8D4D-0860601D57D1}" destId="{AEB8A6EF-A09B-4833-9817-09D28710C547}" srcOrd="1" destOrd="0" presId="urn:microsoft.com/office/officeart/2005/8/layout/radial5"/>
    <dgm:cxn modelId="{2F8F49FD-D33A-4452-B998-646191EF9AAC}" type="presOf" srcId="{DC69FFBE-E74F-49A3-89B6-53AC6ABFE761}" destId="{04EA05BB-0C45-4A6C-A869-2FC611ED6482}" srcOrd="0" destOrd="0" presId="urn:microsoft.com/office/officeart/2005/8/layout/radial5"/>
    <dgm:cxn modelId="{69F9739E-9121-410C-8EDB-09DA7AFCCAFE}" type="presOf" srcId="{247F18B2-48E4-4E6F-82D0-B1276B0E6CB5}" destId="{61B2F4A4-8107-451F-A1A3-1AE2A72E2244}" srcOrd="0" destOrd="0" presId="urn:microsoft.com/office/officeart/2005/8/layout/radial5"/>
    <dgm:cxn modelId="{35A7F478-EA42-4A22-95A3-112EF0956703}" srcId="{0F6B7B6A-42BB-47A8-B40A-C7C0B3A0E57F}" destId="{D6958F04-E436-43B7-B527-BEDFFE7F1A74}" srcOrd="1" destOrd="0" parTransId="{F5CBA092-8C01-412B-A780-4D65778E5B98}" sibTransId="{50663D31-CE1E-4CEF-8B7C-E7586CA08059}"/>
    <dgm:cxn modelId="{ABA69B72-C12E-41B1-BDEA-FF5EE8AE23CB}" srcId="{0F6B7B6A-42BB-47A8-B40A-C7C0B3A0E57F}" destId="{7CF03EAC-016B-4073-89D5-262216A4F22D}" srcOrd="4" destOrd="0" parTransId="{23E74D1B-7FDB-41CE-A880-30A419408304}" sibTransId="{2922165C-2BF3-4547-A4F9-6878D4BB5B20}"/>
    <dgm:cxn modelId="{EDC1816C-CE38-4D2A-93F0-F91081DD3360}" type="presParOf" srcId="{61B2F4A4-8107-451F-A1A3-1AE2A72E2244}" destId="{B6DB6886-0355-4123-9ABF-369A35665512}" srcOrd="0" destOrd="0" presId="urn:microsoft.com/office/officeart/2005/8/layout/radial5"/>
    <dgm:cxn modelId="{DD41FB11-8E38-43D6-BFA0-764107D7D621}" type="presParOf" srcId="{61B2F4A4-8107-451F-A1A3-1AE2A72E2244}" destId="{635151DA-B352-448D-B6C8-E02865074057}" srcOrd="1" destOrd="0" presId="urn:microsoft.com/office/officeart/2005/8/layout/radial5"/>
    <dgm:cxn modelId="{15BD4671-844C-42BC-9F84-944E52CD4F5E}" type="presParOf" srcId="{635151DA-B352-448D-B6C8-E02865074057}" destId="{12B74B9D-3FB1-40F2-9348-9AF772901D8C}" srcOrd="0" destOrd="0" presId="urn:microsoft.com/office/officeart/2005/8/layout/radial5"/>
    <dgm:cxn modelId="{86406CC8-AA9D-4DDB-B253-21CE26C56A18}" type="presParOf" srcId="{61B2F4A4-8107-451F-A1A3-1AE2A72E2244}" destId="{A9824C69-2FF9-4F33-8A64-1ECA2D395DC2}" srcOrd="2" destOrd="0" presId="urn:microsoft.com/office/officeart/2005/8/layout/radial5"/>
    <dgm:cxn modelId="{8066909C-E630-47B8-85FB-F238BF667F21}" type="presParOf" srcId="{61B2F4A4-8107-451F-A1A3-1AE2A72E2244}" destId="{950C9DDC-6A93-49E4-9840-FFE716F22F9D}" srcOrd="3" destOrd="0" presId="urn:microsoft.com/office/officeart/2005/8/layout/radial5"/>
    <dgm:cxn modelId="{80BC7568-EDC9-499C-BC4A-7037B2805AA5}" type="presParOf" srcId="{950C9DDC-6A93-49E4-9840-FFE716F22F9D}" destId="{5D6DF013-1981-42E2-A646-0819886E9DD4}" srcOrd="0" destOrd="0" presId="urn:microsoft.com/office/officeart/2005/8/layout/radial5"/>
    <dgm:cxn modelId="{2C0E4557-343B-43B6-9040-9218440A7570}" type="presParOf" srcId="{61B2F4A4-8107-451F-A1A3-1AE2A72E2244}" destId="{44D35DE9-F892-427F-B67B-ACBE593C7B15}" srcOrd="4" destOrd="0" presId="urn:microsoft.com/office/officeart/2005/8/layout/radial5"/>
    <dgm:cxn modelId="{D8C952F8-CD7E-480C-ADDA-2E532011BE4E}" type="presParOf" srcId="{61B2F4A4-8107-451F-A1A3-1AE2A72E2244}" destId="{04EA05BB-0C45-4A6C-A869-2FC611ED6482}" srcOrd="5" destOrd="0" presId="urn:microsoft.com/office/officeart/2005/8/layout/radial5"/>
    <dgm:cxn modelId="{C8841F19-6A80-426E-9515-F736B223D711}" type="presParOf" srcId="{04EA05BB-0C45-4A6C-A869-2FC611ED6482}" destId="{1BE4B596-A557-42EC-9BD9-F512AF15BA76}" srcOrd="0" destOrd="0" presId="urn:microsoft.com/office/officeart/2005/8/layout/radial5"/>
    <dgm:cxn modelId="{F408A53A-3A4C-413B-BA6A-ED098E1EE034}" type="presParOf" srcId="{61B2F4A4-8107-451F-A1A3-1AE2A72E2244}" destId="{55A437C5-A220-4DB5-8EE5-212084D4117E}" srcOrd="6" destOrd="0" presId="urn:microsoft.com/office/officeart/2005/8/layout/radial5"/>
    <dgm:cxn modelId="{E77B19ED-A437-46F7-B5E8-1DE3FC9DB0B9}" type="presParOf" srcId="{61B2F4A4-8107-451F-A1A3-1AE2A72E2244}" destId="{92F5F69D-ADC0-4FE1-AFDE-741C4E9A9505}" srcOrd="7" destOrd="0" presId="urn:microsoft.com/office/officeart/2005/8/layout/radial5"/>
    <dgm:cxn modelId="{66F11901-45C9-4094-ACDA-AFEC70543AE6}" type="presParOf" srcId="{92F5F69D-ADC0-4FE1-AFDE-741C4E9A9505}" destId="{AEB8A6EF-A09B-4833-9817-09D28710C547}" srcOrd="0" destOrd="0" presId="urn:microsoft.com/office/officeart/2005/8/layout/radial5"/>
    <dgm:cxn modelId="{D9283227-E367-4150-8F19-A55DA8CE1471}" type="presParOf" srcId="{61B2F4A4-8107-451F-A1A3-1AE2A72E2244}" destId="{478A74B0-891B-47B3-968F-B4826C444F07}" srcOrd="8" destOrd="0" presId="urn:microsoft.com/office/officeart/2005/8/layout/radial5"/>
    <dgm:cxn modelId="{4C4BFD6E-61CF-4AA7-B977-A9BD183D4EA6}" type="presParOf" srcId="{61B2F4A4-8107-451F-A1A3-1AE2A72E2244}" destId="{12B17FC9-0BD5-489E-94A2-755EA2C79352}" srcOrd="9" destOrd="0" presId="urn:microsoft.com/office/officeart/2005/8/layout/radial5"/>
    <dgm:cxn modelId="{279D231C-B59C-44DC-87F4-1E49E1DFEAAD}" type="presParOf" srcId="{12B17FC9-0BD5-489E-94A2-755EA2C79352}" destId="{4E144295-8CFD-4D7D-98DA-B0293153380E}" srcOrd="0" destOrd="0" presId="urn:microsoft.com/office/officeart/2005/8/layout/radial5"/>
    <dgm:cxn modelId="{0F44DAC3-66D8-41EC-97FD-6E106CAA7B0A}" type="presParOf" srcId="{61B2F4A4-8107-451F-A1A3-1AE2A72E2244}" destId="{7CB2FB5B-9F18-4005-9603-322EA8B5196A}"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B6886-0355-4123-9ABF-369A35665512}">
      <dsp:nvSpPr>
        <dsp:cNvPr id="0" name=""/>
        <dsp:cNvSpPr/>
      </dsp:nvSpPr>
      <dsp:spPr>
        <a:xfrm>
          <a:off x="2739181" y="1932991"/>
          <a:ext cx="1379636" cy="137963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The Business Owner</a:t>
          </a:r>
        </a:p>
      </dsp:txBody>
      <dsp:txXfrm>
        <a:off x="2941224" y="2135034"/>
        <a:ext cx="975550" cy="975550"/>
      </dsp:txXfrm>
    </dsp:sp>
    <dsp:sp modelId="{635151DA-B352-448D-B6C8-E02865074057}">
      <dsp:nvSpPr>
        <dsp:cNvPr id="0" name=""/>
        <dsp:cNvSpPr/>
      </dsp:nvSpPr>
      <dsp:spPr>
        <a:xfrm rot="5400000">
          <a:off x="3282845" y="1430962"/>
          <a:ext cx="292309" cy="469076"/>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3326692" y="1480931"/>
        <a:ext cx="204616" cy="281446"/>
      </dsp:txXfrm>
    </dsp:sp>
    <dsp:sp modelId="{A9824C69-2FF9-4F33-8A64-1ECA2D395DC2}">
      <dsp:nvSpPr>
        <dsp:cNvPr id="0" name=""/>
        <dsp:cNvSpPr/>
      </dsp:nvSpPr>
      <dsp:spPr>
        <a:xfrm>
          <a:off x="2739181" y="1826"/>
          <a:ext cx="1379636" cy="137963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Capital</a:t>
          </a:r>
          <a:r>
            <a:rPr lang="en-US" sz="1200" b="1" kern="1200" dirty="0" smtClean="0">
              <a:solidFill>
                <a:schemeClr val="tx1"/>
              </a:solidFill>
            </a:rPr>
            <a:t> Financial Resources</a:t>
          </a:r>
          <a:endParaRPr lang="en-US" sz="1200" b="0" kern="1200" dirty="0">
            <a:solidFill>
              <a:schemeClr val="tx1"/>
            </a:solidFill>
          </a:endParaRPr>
        </a:p>
      </dsp:txBody>
      <dsp:txXfrm>
        <a:off x="2941224" y="203869"/>
        <a:ext cx="975550" cy="975550"/>
      </dsp:txXfrm>
    </dsp:sp>
    <dsp:sp modelId="{950C9DDC-6A93-49E4-9840-FFE716F22F9D}">
      <dsp:nvSpPr>
        <dsp:cNvPr id="0" name=""/>
        <dsp:cNvSpPr/>
      </dsp:nvSpPr>
      <dsp:spPr>
        <a:xfrm rot="9855138">
          <a:off x="4193300" y="2092446"/>
          <a:ext cx="292309" cy="469076"/>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4279347" y="2174361"/>
        <a:ext cx="204616" cy="281446"/>
      </dsp:txXfrm>
    </dsp:sp>
    <dsp:sp modelId="{44D35DE9-F892-427F-B67B-ACBE593C7B15}">
      <dsp:nvSpPr>
        <dsp:cNvPr id="0" name=""/>
        <dsp:cNvSpPr/>
      </dsp:nvSpPr>
      <dsp:spPr>
        <a:xfrm>
          <a:off x="4575828" y="1336228"/>
          <a:ext cx="1379636" cy="1379636"/>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ts val="0"/>
            </a:spcAft>
          </a:pPr>
          <a:r>
            <a:rPr lang="en-US" sz="1800" b="1" kern="1200" dirty="0" smtClean="0">
              <a:solidFill>
                <a:schemeClr val="tx1"/>
              </a:solidFill>
            </a:rPr>
            <a:t>Coaching-Training</a:t>
          </a:r>
        </a:p>
        <a:p>
          <a:pPr lvl="0" algn="ctr" defTabSz="800100">
            <a:lnSpc>
              <a:spcPct val="90000"/>
            </a:lnSpc>
            <a:spcBef>
              <a:spcPct val="0"/>
            </a:spcBef>
            <a:spcAft>
              <a:spcPct val="35000"/>
            </a:spcAft>
          </a:pPr>
          <a:r>
            <a:rPr lang="en-US" sz="1100" b="0" kern="1200" dirty="0" smtClean="0">
              <a:solidFill>
                <a:schemeClr val="tx1"/>
              </a:solidFill>
            </a:rPr>
            <a:t>Entrepreneur and Owner Skillset</a:t>
          </a:r>
          <a:endParaRPr lang="en-US" sz="1100" b="0" kern="1200" dirty="0">
            <a:solidFill>
              <a:schemeClr val="tx1"/>
            </a:solidFill>
          </a:endParaRPr>
        </a:p>
      </dsp:txBody>
      <dsp:txXfrm>
        <a:off x="4777871" y="1538271"/>
        <a:ext cx="975550" cy="975550"/>
      </dsp:txXfrm>
    </dsp:sp>
    <dsp:sp modelId="{04EA05BB-0C45-4A6C-A869-2FC611ED6482}">
      <dsp:nvSpPr>
        <dsp:cNvPr id="0" name=""/>
        <dsp:cNvSpPr/>
      </dsp:nvSpPr>
      <dsp:spPr>
        <a:xfrm rot="13551754">
          <a:off x="3845537" y="3162751"/>
          <a:ext cx="292309" cy="469076"/>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3919917" y="3288033"/>
        <a:ext cx="204616" cy="281446"/>
      </dsp:txXfrm>
    </dsp:sp>
    <dsp:sp modelId="{55A437C5-A220-4DB5-8EE5-212084D4117E}">
      <dsp:nvSpPr>
        <dsp:cNvPr id="0" name=""/>
        <dsp:cNvSpPr/>
      </dsp:nvSpPr>
      <dsp:spPr>
        <a:xfrm>
          <a:off x="3874291" y="3495336"/>
          <a:ext cx="1379636" cy="1379636"/>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ts val="0"/>
            </a:spcAft>
          </a:pPr>
          <a:r>
            <a:rPr lang="en-US" sz="1700" b="1" kern="1200" dirty="0" err="1" smtClean="0">
              <a:solidFill>
                <a:schemeClr val="tx1"/>
              </a:solidFill>
            </a:rPr>
            <a:t>Connec-tion</a:t>
          </a:r>
          <a:endParaRPr lang="en-US" sz="1700" b="1" kern="1200" dirty="0" smtClean="0">
            <a:solidFill>
              <a:schemeClr val="tx1"/>
            </a:solidFill>
          </a:endParaRPr>
        </a:p>
        <a:p>
          <a:pPr lvl="0" algn="ctr" defTabSz="755650">
            <a:lnSpc>
              <a:spcPct val="90000"/>
            </a:lnSpc>
            <a:spcBef>
              <a:spcPct val="0"/>
            </a:spcBef>
            <a:spcAft>
              <a:spcPct val="35000"/>
            </a:spcAft>
          </a:pPr>
          <a:r>
            <a:rPr lang="en-US" sz="1200" b="0" kern="1200" dirty="0" smtClean="0">
              <a:solidFill>
                <a:schemeClr val="tx1"/>
              </a:solidFill>
            </a:rPr>
            <a:t>Resource &amp; Relationship Network</a:t>
          </a:r>
          <a:endParaRPr lang="en-US" sz="1200" b="0" kern="1200" dirty="0">
            <a:solidFill>
              <a:schemeClr val="tx1"/>
            </a:solidFill>
          </a:endParaRPr>
        </a:p>
      </dsp:txBody>
      <dsp:txXfrm>
        <a:off x="4076334" y="3697379"/>
        <a:ext cx="975550" cy="975550"/>
      </dsp:txXfrm>
    </dsp:sp>
    <dsp:sp modelId="{92F5F69D-ADC0-4FE1-AFDE-741C4E9A9505}">
      <dsp:nvSpPr>
        <dsp:cNvPr id="0" name=""/>
        <dsp:cNvSpPr/>
      </dsp:nvSpPr>
      <dsp:spPr>
        <a:xfrm rot="17884167">
          <a:off x="2720152" y="3162751"/>
          <a:ext cx="292309" cy="469076"/>
        </a:xfrm>
        <a:prstGeom prst="righ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rot="10800000">
        <a:off x="2743367" y="3295255"/>
        <a:ext cx="204616" cy="281446"/>
      </dsp:txXfrm>
    </dsp:sp>
    <dsp:sp modelId="{478A74B0-891B-47B3-968F-B4826C444F07}">
      <dsp:nvSpPr>
        <dsp:cNvPr id="0" name=""/>
        <dsp:cNvSpPr/>
      </dsp:nvSpPr>
      <dsp:spPr>
        <a:xfrm>
          <a:off x="1604071" y="3495336"/>
          <a:ext cx="1379636" cy="1379636"/>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Culture</a:t>
          </a:r>
        </a:p>
        <a:p>
          <a:pPr lvl="0" algn="ctr" defTabSz="889000">
            <a:lnSpc>
              <a:spcPct val="90000"/>
            </a:lnSpc>
            <a:spcBef>
              <a:spcPct val="0"/>
            </a:spcBef>
            <a:spcAft>
              <a:spcPct val="35000"/>
            </a:spcAft>
          </a:pPr>
          <a:r>
            <a:rPr lang="en-US" sz="1200" b="0" kern="1200" dirty="0" smtClean="0">
              <a:solidFill>
                <a:schemeClr val="tx1"/>
              </a:solidFill>
            </a:rPr>
            <a:t>communities’ perception and support</a:t>
          </a:r>
          <a:endParaRPr lang="en-US" sz="1200" b="0" kern="1200" dirty="0">
            <a:solidFill>
              <a:schemeClr val="tx1"/>
            </a:solidFill>
          </a:endParaRPr>
        </a:p>
      </dsp:txBody>
      <dsp:txXfrm>
        <a:off x="1806114" y="3697379"/>
        <a:ext cx="975550" cy="975550"/>
      </dsp:txXfrm>
    </dsp:sp>
    <dsp:sp modelId="{12B17FC9-0BD5-489E-94A2-755EA2C79352}">
      <dsp:nvSpPr>
        <dsp:cNvPr id="0" name=""/>
        <dsp:cNvSpPr/>
      </dsp:nvSpPr>
      <dsp:spPr>
        <a:xfrm rot="997294">
          <a:off x="2372389" y="2092446"/>
          <a:ext cx="292309" cy="469076"/>
        </a:xfrm>
        <a:prstGeom prst="rightArrow">
          <a:avLst>
            <a:gd name="adj1" fmla="val 60000"/>
            <a:gd name="adj2" fmla="val 5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rot="10800000">
        <a:off x="2374221" y="2173719"/>
        <a:ext cx="204616" cy="281446"/>
      </dsp:txXfrm>
    </dsp:sp>
    <dsp:sp modelId="{7CB2FB5B-9F18-4005-9603-322EA8B5196A}">
      <dsp:nvSpPr>
        <dsp:cNvPr id="0" name=""/>
        <dsp:cNvSpPr/>
      </dsp:nvSpPr>
      <dsp:spPr>
        <a:xfrm>
          <a:off x="902534" y="1336228"/>
          <a:ext cx="1379636" cy="1379636"/>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0"/>
            </a:spcAft>
          </a:pPr>
          <a:r>
            <a:rPr lang="en-US" sz="2000" b="1" kern="1200" dirty="0" smtClean="0">
              <a:solidFill>
                <a:schemeClr val="tx1"/>
              </a:solidFill>
            </a:rPr>
            <a:t>Climate</a:t>
          </a:r>
        </a:p>
        <a:p>
          <a:pPr lvl="0" algn="ctr" defTabSz="889000">
            <a:lnSpc>
              <a:spcPct val="90000"/>
            </a:lnSpc>
            <a:spcBef>
              <a:spcPct val="0"/>
            </a:spcBef>
            <a:spcAft>
              <a:spcPct val="35000"/>
            </a:spcAft>
          </a:pPr>
          <a:r>
            <a:rPr lang="en-US" sz="1200" b="0" kern="1200" dirty="0" smtClean="0">
              <a:solidFill>
                <a:schemeClr val="tx1"/>
              </a:solidFill>
            </a:rPr>
            <a:t>Regulation, Economic Development, and Policy</a:t>
          </a:r>
          <a:endParaRPr lang="en-US" sz="1200" b="0" kern="1200" dirty="0">
            <a:solidFill>
              <a:schemeClr val="tx1"/>
            </a:solidFill>
          </a:endParaRPr>
        </a:p>
      </dsp:txBody>
      <dsp:txXfrm>
        <a:off x="1104577" y="1538271"/>
        <a:ext cx="975550" cy="97555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F99827C7-F315-4D8C-8461-3902B72E2E34}" type="datetimeFigureOut">
              <a:rPr lang="en-US" smtClean="0"/>
              <a:t>10/12/2015</a:t>
            </a:fld>
            <a:endParaRPr lang="en-US"/>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3DD5CE43-FB63-446C-9693-D958635E0C6D}" type="slidenum">
              <a:rPr lang="en-US" smtClean="0"/>
              <a:t>‹#›</a:t>
            </a:fld>
            <a:endParaRPr lang="en-US"/>
          </a:p>
        </p:txBody>
      </p:sp>
    </p:spTree>
    <p:extLst>
      <p:ext uri="{BB962C8B-B14F-4D97-AF65-F5344CB8AC3E}">
        <p14:creationId xmlns:p14="http://schemas.microsoft.com/office/powerpoint/2010/main" val="2238205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7171" name="Rectangle 3"/>
          <p:cNvSpPr>
            <a:spLocks noGrp="1" noChangeArrowheads="1"/>
          </p:cNvSpPr>
          <p:nvPr>
            <p:ph type="dt" idx="1"/>
          </p:nvPr>
        </p:nvSpPr>
        <p:spPr bwMode="auto">
          <a:xfrm>
            <a:off x="3884613"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415790"/>
            <a:ext cx="548640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967"/>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7175" name="Rectangle 7"/>
          <p:cNvSpPr>
            <a:spLocks noGrp="1" noChangeArrowheads="1"/>
          </p:cNvSpPr>
          <p:nvPr>
            <p:ph type="sldNum" sz="quarter" idx="5"/>
          </p:nvPr>
        </p:nvSpPr>
        <p:spPr bwMode="auto">
          <a:xfrm>
            <a:off x="3884613" y="8829967"/>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pPr>
              <a:defRPr/>
            </a:pPr>
            <a:fld id="{54D9593E-69A7-4DEE-94EE-2C966A73FD79}" type="slidenum">
              <a:rPr lang="en-US"/>
              <a:pPr>
                <a:defRPr/>
              </a:pPr>
              <a:t>‹#›</a:t>
            </a:fld>
            <a:endParaRPr lang="en-US" dirty="0"/>
          </a:p>
        </p:txBody>
      </p:sp>
    </p:spTree>
    <p:extLst>
      <p:ext uri="{BB962C8B-B14F-4D97-AF65-F5344CB8AC3E}">
        <p14:creationId xmlns:p14="http://schemas.microsoft.com/office/powerpoint/2010/main" val="34305763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ls.gov/opub/mlr/2012/03/art4full.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bls.gov/cew/cewind.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innercityadvisors.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a:spcBef>
                <a:spcPct val="0"/>
              </a:spcBef>
              <a:defRPr/>
            </a:pPr>
            <a:r>
              <a:rPr lang="en-US" sz="1400" dirty="0" smtClean="0"/>
              <a:t>What do we mean by DIY Economy is to</a:t>
            </a:r>
            <a:r>
              <a:rPr lang="en-US" sz="1400" baseline="0" dirty="0" smtClean="0"/>
              <a:t> harness the skills and talent in our local communities, rather than depend on attracting the mythical Tesla factory from California.  Growing local businesses offers great opportunities to create wealth.  Two trends support this – growth of self-employment and microbusiness- Dell</a:t>
            </a:r>
          </a:p>
          <a:p>
            <a:pPr defTabSz="931774">
              <a:spcBef>
                <a:spcPct val="0"/>
              </a:spcBef>
              <a:defRPr/>
            </a:pPr>
            <a:endParaRPr lang="en-US" sz="1400" baseline="0" dirty="0" smtClean="0"/>
          </a:p>
          <a:p>
            <a:pPr defTabSz="931774">
              <a:spcBef>
                <a:spcPct val="0"/>
              </a:spcBef>
              <a:defRPr/>
            </a:pPr>
            <a:r>
              <a:rPr lang="en-US" sz="1400" dirty="0" smtClean="0"/>
              <a:t>Something CAMEO is committed to … locally grow</a:t>
            </a:r>
            <a:r>
              <a:rPr lang="en-US" sz="1400" baseline="0" dirty="0" smtClean="0"/>
              <a:t>n businesses that are the lifeblood of our communities and we strongly believe that this is the foundation of a stable, sustainable 21</a:t>
            </a:r>
            <a:r>
              <a:rPr lang="en-US" sz="1400" baseline="30000" dirty="0" smtClean="0"/>
              <a:t>st</a:t>
            </a:r>
            <a:r>
              <a:rPr lang="en-US" sz="1400" baseline="0" dirty="0" smtClean="0"/>
              <a:t> century economy.</a:t>
            </a:r>
          </a:p>
          <a:p>
            <a:pPr defTabSz="931774">
              <a:spcBef>
                <a:spcPct val="0"/>
              </a:spcBef>
              <a:defRPr/>
            </a:pPr>
            <a:endParaRPr lang="en-US" sz="1400" dirty="0" smtClean="0"/>
          </a:p>
          <a:p>
            <a:pPr>
              <a:spcBef>
                <a:spcPct val="0"/>
              </a:spcBef>
            </a:pPr>
            <a:r>
              <a:rPr lang="en-US" sz="1400" baseline="0" dirty="0" smtClean="0"/>
              <a:t>No matter what the goal - Job creation, economic sustainability, reducing income inequality, closing the wealth gap – then look no further than in your own backyard and develop the entrepreneurial talent in your region.</a:t>
            </a:r>
          </a:p>
          <a:p>
            <a:pPr defTabSz="914350" fontAlgn="base">
              <a:spcBef>
                <a:spcPct val="30000"/>
              </a:spcBef>
              <a:spcAft>
                <a:spcPct val="0"/>
              </a:spcAft>
              <a:defRPr/>
            </a:pPr>
            <a:endParaRPr lang="en-US" sz="1400" dirty="0" smtClean="0"/>
          </a:p>
          <a:p>
            <a:pPr defTabSz="914350" fontAlgn="base">
              <a:spcBef>
                <a:spcPct val="30000"/>
              </a:spcBef>
              <a:spcAft>
                <a:spcPct val="0"/>
              </a:spcAft>
              <a:defRPr/>
            </a:pPr>
            <a:r>
              <a:rPr lang="en-US" sz="1400" dirty="0" smtClean="0"/>
              <a:t>DIY </a:t>
            </a:r>
            <a:r>
              <a:rPr lang="en-US" sz="1400" i="1" dirty="0" smtClean="0"/>
              <a:t>Economies</a:t>
            </a:r>
            <a:r>
              <a:rPr lang="en-US" sz="1400" dirty="0" smtClean="0"/>
              <a:t>  will result in sustainable job creation across our diverse communities, both urban and rural.  The goal is to scale up what works, to add new methodologies and be</a:t>
            </a:r>
            <a:r>
              <a:rPr lang="en-US" sz="1400" baseline="0" dirty="0" smtClean="0"/>
              <a:t> inclusive- involve new partners and perspectives</a:t>
            </a:r>
            <a:r>
              <a:rPr lang="en-US" sz="1400" dirty="0" smtClean="0"/>
              <a:t>.</a:t>
            </a:r>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BE45AE-B468-4D7F-AACD-F048BB593A3A}" type="slidenum">
              <a:rPr lang="en-US">
                <a:solidFill>
                  <a:prstClr val="black"/>
                </a:solidFill>
              </a:rPr>
              <a:pPr fontAlgn="base">
                <a:spcBef>
                  <a:spcPct val="0"/>
                </a:spcBef>
                <a:spcAft>
                  <a:spcPct val="0"/>
                </a:spcAft>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a:spcBef>
                <a:spcPct val="0"/>
              </a:spcBef>
              <a:defRPr/>
            </a:pPr>
            <a:r>
              <a:rPr lang="en-US" sz="1400" dirty="0" smtClean="0"/>
              <a:t>Have Lisa take a few minutes to explain her programs </a:t>
            </a:r>
            <a:endParaRPr lang="en-US" sz="1400" baseline="0" dirty="0" smtClean="0"/>
          </a:p>
          <a:p>
            <a:pPr defTabSz="931774">
              <a:spcBef>
                <a:spcPct val="0"/>
              </a:spcBef>
              <a:defRPr/>
            </a:pPr>
            <a:endParaRPr lang="en-US" sz="1400" dirty="0" smtClean="0"/>
          </a:p>
          <a:p>
            <a:pPr defTabSz="931774">
              <a:spcBef>
                <a:spcPct val="0"/>
              </a:spcBef>
              <a:defRPr/>
            </a:pPr>
            <a:r>
              <a:rPr lang="en-US" sz="1400" dirty="0" smtClean="0"/>
              <a:t>Q: How can cities support business incubators</a:t>
            </a:r>
            <a:r>
              <a:rPr lang="en-US" sz="1400" baseline="0" dirty="0" smtClean="0"/>
              <a:t> </a:t>
            </a:r>
          </a:p>
          <a:p>
            <a:pPr defTabSz="931774">
              <a:spcBef>
                <a:spcPct val="0"/>
              </a:spcBef>
              <a:defRPr/>
            </a:pPr>
            <a:endParaRPr lang="en-US" sz="1400" baseline="0" dirty="0" smtClean="0"/>
          </a:p>
          <a:p>
            <a:pPr defTabSz="931774">
              <a:spcBef>
                <a:spcPct val="0"/>
              </a:spcBef>
              <a:defRPr/>
            </a:pPr>
            <a:r>
              <a:rPr lang="en-US" sz="1400" baseline="0" dirty="0" smtClean="0"/>
              <a:t>Possible Questions for later</a:t>
            </a:r>
          </a:p>
          <a:p>
            <a:pPr defTabSz="931774">
              <a:spcBef>
                <a:spcPct val="0"/>
              </a:spcBef>
              <a:defRPr/>
            </a:pPr>
            <a:r>
              <a:rPr lang="en-US" sz="1400" baseline="0" dirty="0" smtClean="0"/>
              <a:t>Q: How easy is it to develop their own where there aren’t any services</a:t>
            </a:r>
          </a:p>
          <a:p>
            <a:pPr defTabSz="931774">
              <a:spcBef>
                <a:spcPct val="0"/>
              </a:spcBef>
              <a:defRPr/>
            </a:pPr>
            <a:r>
              <a:rPr lang="en-US" sz="1400" baseline="0" dirty="0" smtClean="0"/>
              <a:t>Q: Three first steps to take</a:t>
            </a:r>
          </a:p>
          <a:p>
            <a:pPr defTabSz="931774">
              <a:spcBef>
                <a:spcPct val="0"/>
              </a:spcBef>
              <a:defRPr/>
            </a:pPr>
            <a:endParaRPr lang="en-US" sz="1400" dirty="0" smtClean="0"/>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BE45AE-B468-4D7F-AACD-F048BB593A3A}" type="slidenum">
              <a:rPr lang="en-US">
                <a:solidFill>
                  <a:prstClr val="black"/>
                </a:solidFill>
              </a:rPr>
              <a:pPr fontAlgn="base">
                <a:spcBef>
                  <a:spcPct val="0"/>
                </a:spcBef>
                <a:spcAft>
                  <a:spcPct val="0"/>
                </a:spcAft>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a:spcBef>
                <a:spcPct val="0"/>
              </a:spcBef>
              <a:defRPr/>
            </a:pPr>
            <a:r>
              <a:rPr lang="en-US" sz="1400" dirty="0" smtClean="0"/>
              <a:t>Jorge</a:t>
            </a:r>
            <a:r>
              <a:rPr lang="en-US" sz="1400" baseline="0" dirty="0" smtClean="0"/>
              <a:t> will have a few slides</a:t>
            </a:r>
            <a:endParaRPr lang="en-US" sz="1400" dirty="0" smtClean="0"/>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BE45AE-B468-4D7F-AACD-F048BB593A3A}" type="slidenum">
              <a:rPr lang="en-US">
                <a:solidFill>
                  <a:prstClr val="black"/>
                </a:solidFill>
              </a:rPr>
              <a:pPr fontAlgn="base">
                <a:spcBef>
                  <a:spcPct val="0"/>
                </a:spcBef>
                <a:spcAft>
                  <a:spcPct val="0"/>
                </a:spcAft>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D9593E-69A7-4DEE-94EE-2C966A73FD79}" type="slidenum">
              <a:rPr lang="en-US"/>
              <a:pPr>
                <a:defRPr/>
              </a:pPr>
              <a:t>12</a:t>
            </a:fld>
            <a:endParaRPr lang="en-US" dirty="0"/>
          </a:p>
        </p:txBody>
      </p:sp>
    </p:spTree>
    <p:extLst>
      <p:ext uri="{BB962C8B-B14F-4D97-AF65-F5344CB8AC3E}">
        <p14:creationId xmlns:p14="http://schemas.microsoft.com/office/powerpoint/2010/main" val="3133601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pPr eaLnBrk="1" hangingPunct="1"/>
            <a:endParaRPr lang="en-US" dirty="0" smtClean="0"/>
          </a:p>
        </p:txBody>
      </p:sp>
      <p:sp>
        <p:nvSpPr>
          <p:cNvPr id="1536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75F9D951-65FA-4E99-B87B-7B1565BDA66C}" type="slidenum">
              <a:rPr lang="en-US" smtClean="0"/>
              <a:pPr eaLnBrk="1" hangingPunct="1"/>
              <a:t>13</a:t>
            </a:fld>
            <a:endParaRPr lang="en-US" dirty="0" smtClean="0"/>
          </a:p>
        </p:txBody>
      </p:sp>
    </p:spTree>
    <p:extLst>
      <p:ext uri="{BB962C8B-B14F-4D97-AF65-F5344CB8AC3E}">
        <p14:creationId xmlns:p14="http://schemas.microsoft.com/office/powerpoint/2010/main" val="3046156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627EC193-9392-40AB-9393-DDE20CF475FA}" type="slidenum">
              <a:rPr lang="en-US" smtClean="0"/>
              <a:pPr eaLnBrk="1" hangingPunct="1"/>
              <a:t>14</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63266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D9593E-69A7-4DEE-94EE-2C966A73FD79}" type="slidenum">
              <a:rPr lang="en-US"/>
              <a:pPr>
                <a:defRPr/>
              </a:pPr>
              <a:t>15</a:t>
            </a:fld>
            <a:endParaRPr lang="en-US" dirty="0"/>
          </a:p>
        </p:txBody>
      </p:sp>
    </p:spTree>
    <p:extLst>
      <p:ext uri="{BB962C8B-B14F-4D97-AF65-F5344CB8AC3E}">
        <p14:creationId xmlns:p14="http://schemas.microsoft.com/office/powerpoint/2010/main" val="882986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D9593E-69A7-4DEE-94EE-2C966A73FD79}" type="slidenum">
              <a:rPr lang="en-US"/>
              <a:pPr>
                <a:defRPr/>
              </a:pPr>
              <a:t>20</a:t>
            </a:fld>
            <a:endParaRPr lang="en-US" dirty="0"/>
          </a:p>
        </p:txBody>
      </p:sp>
    </p:spTree>
    <p:extLst>
      <p:ext uri="{BB962C8B-B14F-4D97-AF65-F5344CB8AC3E}">
        <p14:creationId xmlns:p14="http://schemas.microsoft.com/office/powerpoint/2010/main" val="543270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D9593E-69A7-4DEE-94EE-2C966A73FD79}" type="slidenum">
              <a:rPr lang="en-US"/>
              <a:pPr>
                <a:defRPr/>
              </a:pPr>
              <a:t>22</a:t>
            </a:fld>
            <a:endParaRPr lang="en-US" dirty="0"/>
          </a:p>
        </p:txBody>
      </p:sp>
    </p:spTree>
    <p:extLst>
      <p:ext uri="{BB962C8B-B14F-4D97-AF65-F5344CB8AC3E}">
        <p14:creationId xmlns:p14="http://schemas.microsoft.com/office/powerpoint/2010/main" val="2042403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Q After leaving a career in investment banking, you moved into something that was closer to your heart in the social and economic justice arena.  One of your first projects was to start a hybrid for-profit/ non-profit / community college alternative.  Can you tell us what you learned?</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profit (unprepared students/student debt) vs non-profit (great mission/can't execute)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Q: What was the business model you developed as a result and why didn't the VC's want to fund it </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1" kern="1200" dirty="0" smtClean="0">
                <a:solidFill>
                  <a:schemeClr val="tx1"/>
                </a:solidFill>
                <a:effectLst/>
                <a:latin typeface="+mn-lt"/>
                <a:ea typeface="+mn-ea"/>
                <a:cs typeface="+mn-cs"/>
              </a:rPr>
              <a:t> Multi-stakeholder Coop</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Q That led you to think about how to better serve small businesses ... that there's something between tech-focused accelerators like Y-</a:t>
            </a:r>
            <a:r>
              <a:rPr lang="en-US" sz="1200" b="0" i="0" kern="1200" dirty="0" err="1" smtClean="0">
                <a:solidFill>
                  <a:schemeClr val="tx1"/>
                </a:solidFill>
                <a:effectLst/>
                <a:latin typeface="+mn-lt"/>
                <a:ea typeface="+mn-ea"/>
                <a:cs typeface="+mn-cs"/>
              </a:rPr>
              <a:t>combinator</a:t>
            </a:r>
            <a:r>
              <a:rPr lang="en-US" sz="1200" b="0" i="0" kern="1200" dirty="0" smtClean="0">
                <a:solidFill>
                  <a:schemeClr val="tx1"/>
                </a:solidFill>
                <a:effectLst/>
                <a:latin typeface="+mn-lt"/>
                <a:ea typeface="+mn-ea"/>
                <a:cs typeface="+mn-cs"/>
              </a:rPr>
              <a:t> and non-profit business development services</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holistic approach and program description and your business model</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Q Outcomes </a:t>
            </a:r>
          </a:p>
          <a:p>
            <a:r>
              <a:rPr lang="en-US" sz="1200" b="0" i="0" kern="1200" dirty="0" smtClean="0">
                <a:solidFill>
                  <a:schemeClr val="tx1"/>
                </a:solidFill>
                <a:effectLst/>
                <a:latin typeface="+mn-lt"/>
                <a:ea typeface="+mn-ea"/>
                <a:cs typeface="+mn-cs"/>
              </a:rPr>
              <a:t> </a:t>
            </a:r>
          </a:p>
          <a:p>
            <a:r>
              <a:rPr lang="en-US" sz="1200" b="0" i="1" kern="1200" dirty="0" smtClean="0">
                <a:solidFill>
                  <a:schemeClr val="tx1"/>
                </a:solidFill>
                <a:effectLst/>
                <a:latin typeface="+mn-lt"/>
                <a:ea typeface="+mn-ea"/>
                <a:cs typeface="+mn-cs"/>
              </a:rPr>
              <a:t>Businesses, jobs, etc..</a:t>
            </a:r>
            <a:endParaRPr lang="en-US" sz="1200" b="0" i="0" kern="1200" dirty="0" smtClean="0">
              <a:solidFill>
                <a:schemeClr val="tx1"/>
              </a:solidFill>
              <a:effectLst/>
              <a:latin typeface="+mn-lt"/>
              <a:ea typeface="+mn-ea"/>
              <a:cs typeface="+mn-cs"/>
            </a:endParaRPr>
          </a:p>
          <a:p>
            <a:pPr defTabSz="931774">
              <a:spcBef>
                <a:spcPct val="0"/>
              </a:spcBef>
              <a:defRPr/>
            </a:pPr>
            <a:endParaRPr lang="en-US" sz="1400" dirty="0" smtClean="0"/>
          </a:p>
          <a:p>
            <a:pPr defTabSz="931774">
              <a:spcBef>
                <a:spcPct val="0"/>
              </a:spcBef>
              <a:defRPr/>
            </a:pPr>
            <a:r>
              <a:rPr lang="en-US" sz="1400" dirty="0" smtClean="0"/>
              <a:t>Other Questions</a:t>
            </a:r>
          </a:p>
          <a:p>
            <a:r>
              <a:rPr lang="en-US" sz="1200" b="0" i="0" kern="1200" dirty="0" smtClean="0">
                <a:solidFill>
                  <a:schemeClr val="tx1"/>
                </a:solidFill>
                <a:effectLst/>
                <a:latin typeface="+mn-lt"/>
                <a:ea typeface="+mn-ea"/>
                <a:cs typeface="+mn-cs"/>
              </a:rPr>
              <a:t>What cities can do to support and foster such types of business incubators</a:t>
            </a:r>
          </a:p>
          <a:p>
            <a:r>
              <a:rPr lang="en-US" sz="1200" b="0" i="0" kern="1200" dirty="0" smtClean="0">
                <a:solidFill>
                  <a:schemeClr val="tx1"/>
                </a:solidFill>
                <a:effectLst/>
                <a:latin typeface="+mn-lt"/>
                <a:ea typeface="+mn-ea"/>
                <a:cs typeface="+mn-cs"/>
              </a:rPr>
              <a:t>Is there something that economic development professionals can do to help your organization</a:t>
            </a:r>
          </a:p>
          <a:p>
            <a:r>
              <a:rPr lang="en-US" sz="1200" b="0" i="0" kern="1200" dirty="0" smtClean="0">
                <a:solidFill>
                  <a:schemeClr val="tx1"/>
                </a:solidFill>
                <a:effectLst/>
                <a:latin typeface="+mn-lt"/>
                <a:ea typeface="+mn-ea"/>
                <a:cs typeface="+mn-cs"/>
              </a:rPr>
              <a:t>How can you work with the city to incubate/accelerate more businesses  </a:t>
            </a:r>
          </a:p>
          <a:p>
            <a:pPr defTabSz="931774">
              <a:spcBef>
                <a:spcPct val="0"/>
              </a:spcBef>
              <a:defRPr/>
            </a:pPr>
            <a:endParaRPr lang="en-US" sz="1400" dirty="0" smtClean="0"/>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BE45AE-B468-4D7F-AACD-F048BB593A3A}" type="slidenum">
              <a:rPr lang="en-US">
                <a:solidFill>
                  <a:prstClr val="black"/>
                </a:solidFill>
              </a:rPr>
              <a:pPr fontAlgn="base">
                <a:spcBef>
                  <a:spcPct val="0"/>
                </a:spcBef>
                <a:spcAft>
                  <a:spcPct val="0"/>
                </a:spcAft>
              </a:pPr>
              <a:t>23</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marL="229275" indent="-229275">
              <a:buAutoNum type="arabicPeriod"/>
            </a:pPr>
            <a:endParaRPr lang="en-US" dirty="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7C01DF-89AC-4AE7-897F-2EFDB6C0F93C}" type="slidenum">
              <a:rPr lang="en-US">
                <a:solidFill>
                  <a:prstClr val="black"/>
                </a:solidFill>
              </a:rPr>
              <a:pPr fontAlgn="base">
                <a:spcBef>
                  <a:spcPct val="0"/>
                </a:spcBef>
                <a:spcAft>
                  <a:spcPct val="0"/>
                </a:spcAft>
              </a:pPr>
              <a:t>24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a:spcBef>
                <a:spcPct val="0"/>
              </a:spcBef>
              <a:defRPr/>
            </a:pPr>
            <a:endParaRPr lang="en-US" sz="1400" dirty="0" smtClean="0"/>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BE45AE-B468-4D7F-AACD-F048BB593A3A}" type="slidenum">
              <a:rPr lang="en-US">
                <a:solidFill>
                  <a:prstClr val="black"/>
                </a:solidFill>
              </a:rPr>
              <a:pPr fontAlgn="base">
                <a:spcBef>
                  <a:spcPct val="0"/>
                </a:spcBef>
                <a:spcAft>
                  <a:spcPct val="0"/>
                </a:spcAft>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Hidden in plain sight.  Think of those artisan businesses selling on </a:t>
            </a:r>
            <a:r>
              <a:rPr lang="en-US" baseline="0" dirty="0" err="1" smtClean="0"/>
              <a:t>Etsy</a:t>
            </a:r>
            <a:r>
              <a:rPr lang="en-US" baseline="0" dirty="0" smtClean="0"/>
              <a:t>:  1 million and over a billion dollars in sales!</a:t>
            </a:r>
          </a:p>
          <a:p>
            <a:pPr marL="0" marR="0" indent="0" algn="l" defTabSz="931774" rtl="0" eaLnBrk="1" fontAlgn="auto" latinLnBrk="0" hangingPunct="1">
              <a:lnSpc>
                <a:spcPct val="100000"/>
              </a:lnSpc>
              <a:spcBef>
                <a:spcPts val="0"/>
              </a:spcBef>
              <a:spcAft>
                <a:spcPts val="0"/>
              </a:spcAft>
              <a:buClrTx/>
              <a:buSzTx/>
              <a:buFontTx/>
              <a:buNone/>
              <a:tabLst/>
              <a:defRPr/>
            </a:pPr>
            <a:r>
              <a:rPr lang="en-US" baseline="0" dirty="0" smtClean="0"/>
              <a:t>Story of Melanie </a:t>
            </a:r>
            <a:r>
              <a:rPr lang="en-US" baseline="0" dirty="0" err="1" smtClean="0"/>
              <a:t>Findling</a:t>
            </a:r>
            <a:r>
              <a:rPr lang="en-US" baseline="0" dirty="0" smtClean="0"/>
              <a:t> -</a:t>
            </a:r>
            <a:r>
              <a:rPr lang="en-US" baseline="0" dirty="0" err="1" smtClean="0"/>
              <a:t>Quercus</a:t>
            </a:r>
            <a:r>
              <a:rPr lang="en-US" baseline="0" dirty="0" smtClean="0"/>
              <a:t> Consulting, Mt. Shasta, 12 employees – do environmental consulting</a:t>
            </a:r>
          </a:p>
          <a:p>
            <a:pPr defTabSz="931774">
              <a:defRPr/>
            </a:pPr>
            <a:endParaRPr lang="en-US" baseline="0" dirty="0" smtClean="0"/>
          </a:p>
          <a:p>
            <a:r>
              <a:rPr lang="en-US" dirty="0" smtClean="0"/>
              <a:t>A shift is needed to new innovative, creative and flexible method that will work for today’s economy – a method that is based on creating jobs based in place, one based on DIY economies.</a:t>
            </a:r>
          </a:p>
          <a:p>
            <a:endParaRPr lang="en-US" dirty="0" smtClean="0"/>
          </a:p>
        </p:txBody>
      </p:sp>
      <p:sp>
        <p:nvSpPr>
          <p:cNvPr id="4" name="Slide Number Placeholder 3"/>
          <p:cNvSpPr>
            <a:spLocks noGrp="1"/>
          </p:cNvSpPr>
          <p:nvPr>
            <p:ph type="sldNum" sz="quarter" idx="10"/>
          </p:nvPr>
        </p:nvSpPr>
        <p:spPr/>
        <p:txBody>
          <a:bodyPr/>
          <a:lstStyle/>
          <a:p>
            <a:fld id="{4B93DA5E-043F-4F4B-B7BC-5CC3FF4037F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68607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None/>
            </a:pPr>
            <a:r>
              <a:rPr lang="en-US" dirty="0" smtClean="0"/>
              <a:t>Complete</a:t>
            </a:r>
            <a:r>
              <a:rPr lang="en-US" baseline="0" dirty="0" smtClean="0"/>
              <a:t> Ecosystems</a:t>
            </a:r>
          </a:p>
          <a:p>
            <a:pPr marL="0" indent="0">
              <a:buNone/>
            </a:pPr>
            <a:endParaRPr lang="en-US" baseline="0" dirty="0" smtClean="0"/>
          </a:p>
          <a:p>
            <a:pPr marL="0" indent="0">
              <a:buNone/>
            </a:pPr>
            <a:r>
              <a:rPr lang="en-US" baseline="0" dirty="0" smtClean="0"/>
              <a:t>Only 1% of businesses turn out to be gazelles, fast growth.</a:t>
            </a:r>
          </a:p>
          <a:p>
            <a:pPr marL="0" indent="0">
              <a:buNone/>
            </a:pPr>
            <a:r>
              <a:rPr lang="en-US" baseline="0" dirty="0" smtClean="0"/>
              <a:t>The big trees need the sprouts for healthy long-term sustainability</a:t>
            </a:r>
            <a:endParaRPr lang="en-US" dirty="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7C01DF-89AC-4AE7-897F-2EFDB6C0F93C}" type="slidenum">
              <a:rPr lang="en-US">
                <a:solidFill>
                  <a:prstClr val="black"/>
                </a:solidFill>
              </a:rPr>
              <a:pPr fontAlgn="base">
                <a:spcBef>
                  <a:spcPct val="0"/>
                </a:spcBef>
                <a:spcAft>
                  <a:spcPct val="0"/>
                </a:spcAft>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marL="231102" indent="-231102" defTabSz="924407">
              <a:defRPr/>
            </a:pPr>
            <a:endParaRPr lang="en-US" dirty="0" smtClean="0"/>
          </a:p>
          <a:p>
            <a:pPr marL="231102" indent="-231102" defTabSz="924407">
              <a:buFontTx/>
              <a:buAutoNum type="arabicPeriod"/>
              <a:defRPr/>
            </a:pPr>
            <a:r>
              <a:rPr lang="en-US" dirty="0" smtClean="0"/>
              <a:t>According to a Bureau of Labor statistics report, to </a:t>
            </a:r>
            <a:r>
              <a:rPr lang="en-US" u="sng" dirty="0" smtClean="0">
                <a:hlinkClick r:id="rId3"/>
              </a:rPr>
              <a:t>4.7 employees in 2011</a:t>
            </a:r>
            <a:r>
              <a:rPr lang="en-US" dirty="0" smtClean="0"/>
              <a:t>.”</a:t>
            </a:r>
          </a:p>
          <a:p>
            <a:pPr defTabSz="924407">
              <a:defRPr/>
            </a:pPr>
            <a:endParaRPr lang="en-US" dirty="0" smtClean="0"/>
          </a:p>
          <a:p>
            <a:pPr defTabSz="924407">
              <a:defRPr/>
            </a:pPr>
            <a:r>
              <a:rPr lang="en-US" dirty="0" smtClean="0"/>
              <a:t>http</a:t>
            </a:r>
            <a:r>
              <a:rPr lang="en-US" dirty="0"/>
              <a:t>://www.bls.gov/opub/mlr/2012/03/art4full.pdf</a:t>
            </a:r>
          </a:p>
          <a:p>
            <a:endParaRPr lang="en-US" dirty="0"/>
          </a:p>
          <a:p>
            <a:endParaRPr lang="en-US" dirty="0" smtClean="0"/>
          </a:p>
          <a:p>
            <a:endParaRPr lang="en-US" dirty="0" smtClean="0"/>
          </a:p>
          <a:p>
            <a:r>
              <a:rPr lang="en-US" dirty="0" smtClean="0"/>
              <a:t>http://www.brookings.edu/opinions/2011/0125_regional_clusters_muro.aspx</a:t>
            </a:r>
          </a:p>
          <a:p>
            <a:pPr marL="231102" indent="-231102">
              <a:buAutoNum type="arabicPeriod"/>
            </a:pPr>
            <a:r>
              <a:rPr lang="en-US" dirty="0" smtClean="0"/>
              <a:t>http://www.ppic.org/main/publication.asp?i=956</a:t>
            </a:r>
          </a:p>
          <a:p>
            <a:pPr marL="231102" indent="-231102">
              <a:buAutoNum type="arabicPeriod"/>
            </a:pPr>
            <a:endParaRPr lang="en-US" dirty="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7C01DF-89AC-4AE7-897F-2EFDB6C0F93C}" type="slidenum">
              <a:rPr lang="en-US">
                <a:solidFill>
                  <a:prstClr val="black"/>
                </a:solidFill>
              </a:rPr>
              <a:pPr fontAlgn="base">
                <a:spcBef>
                  <a:spcPct val="0"/>
                </a:spcBef>
                <a:spcAft>
                  <a:spcPct val="0"/>
                </a:spcAft>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Very </a:t>
            </a:r>
            <a:r>
              <a:rPr lang="en-US" dirty="0"/>
              <a:t>small businesses created jobs every year and mostly created more jobs than any other firm </a:t>
            </a:r>
            <a:r>
              <a:rPr lang="en-US" dirty="0" smtClean="0"/>
              <a:t>size</a:t>
            </a:r>
          </a:p>
          <a:p>
            <a:endParaRPr lang="en-US" dirty="0" smtClean="0"/>
          </a:p>
          <a:p>
            <a:r>
              <a:rPr lang="en-US" dirty="0" smtClean="0"/>
              <a:t>During </a:t>
            </a:r>
            <a:r>
              <a:rPr lang="en-US" dirty="0"/>
              <a:t>2009 and 2010, micro-businesses were the only firm size that created jobs.</a:t>
            </a:r>
          </a:p>
          <a:p>
            <a:endParaRPr lang="en-US" dirty="0"/>
          </a:p>
          <a:p>
            <a:pPr defTabSz="931774">
              <a:defRPr/>
            </a:pPr>
            <a:r>
              <a:rPr lang="en-US" dirty="0"/>
              <a:t>California had the most net jobs created by micro-business, followed by Florida, Texas, New York and Illinois. </a:t>
            </a:r>
            <a:endParaRPr lang="en-US" dirty="0" smtClean="0"/>
          </a:p>
          <a:p>
            <a:pPr defTabSz="931774">
              <a:defRPr/>
            </a:pPr>
            <a:endParaRPr lang="en-US" dirty="0" smtClean="0"/>
          </a:p>
          <a:p>
            <a:pPr defTabSz="931774">
              <a:defRPr/>
            </a:pPr>
            <a:r>
              <a:rPr lang="en-US" dirty="0" smtClean="0"/>
              <a:t>92%</a:t>
            </a:r>
            <a:r>
              <a:rPr lang="en-US" baseline="0" dirty="0" smtClean="0"/>
              <a:t> of the nation’s businesses are microbusinesses</a:t>
            </a:r>
          </a:p>
          <a:p>
            <a:pPr defTabSz="931774">
              <a:defRPr/>
            </a:pPr>
            <a:endParaRPr lang="en-US" baseline="0" dirty="0" smtClean="0"/>
          </a:p>
          <a:p>
            <a:pPr defTabSz="931774">
              <a:defRPr/>
            </a:pPr>
            <a:r>
              <a:rPr lang="en-US" baseline="0" dirty="0" smtClean="0"/>
              <a:t>Microbusinesses generate about $5 trillion of our country’s GDP.</a:t>
            </a:r>
          </a:p>
          <a:p>
            <a:pPr>
              <a:spcBef>
                <a:spcPct val="0"/>
              </a:spcBef>
            </a:pPr>
            <a:endParaRPr lang="en-US" dirty="0"/>
          </a:p>
          <a:p>
            <a:pPr>
              <a:spcBef>
                <a:spcPct val="0"/>
              </a:spcBef>
            </a:pPr>
            <a:r>
              <a:rPr lang="en-US" dirty="0" smtClean="0"/>
              <a:t>AND– </a:t>
            </a:r>
            <a:r>
              <a:rPr lang="en-US" dirty="0"/>
              <a:t>these businesses pay more than double the minimum wage</a:t>
            </a:r>
          </a:p>
          <a:p>
            <a:pPr>
              <a:spcBef>
                <a:spcPct val="0"/>
              </a:spcBef>
            </a:pPr>
            <a:r>
              <a:rPr lang="en-US" dirty="0"/>
              <a:t> </a:t>
            </a:r>
            <a:r>
              <a:rPr lang="en-US" dirty="0">
                <a:hlinkClick r:id="rId3"/>
              </a:rPr>
              <a:t>http://www.bls.gov/cew/cewind.htm#year=2013&amp;qtr=1&amp;own=5&amp;ind=10&amp;size=1</a:t>
            </a:r>
            <a:endParaRPr lang="en-US" baseline="0" dirty="0" smtClean="0"/>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BE45AE-B468-4D7F-AACD-F048BB593A3A}" type="slidenum">
              <a:rPr lang="en-US">
                <a:solidFill>
                  <a:prstClr val="black"/>
                </a:solidFill>
              </a:rPr>
              <a:pPr fontAlgn="base">
                <a:spcBef>
                  <a:spcPct val="0"/>
                </a:spcBef>
                <a:spcAft>
                  <a:spcPct val="0"/>
                </a:spcAft>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30912">
              <a:defRPr sz="2300">
                <a:solidFill>
                  <a:schemeClr val="accent2"/>
                </a:solidFill>
                <a:latin typeface="Arial" charset="0"/>
                <a:ea typeface="ＭＳ Ｐゴシック" pitchFamily="34" charset="-128"/>
              </a:defRPr>
            </a:lvl1pPr>
            <a:lvl2pPr marL="733446" indent="-282095" defTabSz="930912">
              <a:defRPr sz="2300">
                <a:solidFill>
                  <a:schemeClr val="accent2"/>
                </a:solidFill>
                <a:latin typeface="Arial" charset="0"/>
                <a:ea typeface="ＭＳ Ｐゴシック" pitchFamily="34" charset="-128"/>
              </a:defRPr>
            </a:lvl2pPr>
            <a:lvl3pPr marL="1128377" indent="-225676" defTabSz="930912">
              <a:defRPr sz="2300">
                <a:solidFill>
                  <a:schemeClr val="accent2"/>
                </a:solidFill>
                <a:latin typeface="Arial" charset="0"/>
                <a:ea typeface="ＭＳ Ｐゴシック" pitchFamily="34" charset="-128"/>
              </a:defRPr>
            </a:lvl3pPr>
            <a:lvl4pPr marL="1579729" indent="-225676" defTabSz="930912">
              <a:defRPr sz="2300">
                <a:solidFill>
                  <a:schemeClr val="accent2"/>
                </a:solidFill>
                <a:latin typeface="Arial" charset="0"/>
                <a:ea typeface="ＭＳ Ｐゴシック" pitchFamily="34" charset="-128"/>
              </a:defRPr>
            </a:lvl4pPr>
            <a:lvl5pPr marL="2031080" indent="-225676" defTabSz="930912">
              <a:defRPr sz="2300">
                <a:solidFill>
                  <a:schemeClr val="accent2"/>
                </a:solidFill>
                <a:latin typeface="Arial" charset="0"/>
                <a:ea typeface="ＭＳ Ｐゴシック" pitchFamily="34" charset="-128"/>
              </a:defRPr>
            </a:lvl5pPr>
            <a:lvl6pPr marL="2482431" indent="-225676" defTabSz="930912" eaLnBrk="0" fontAlgn="base" hangingPunct="0">
              <a:spcBef>
                <a:spcPct val="0"/>
              </a:spcBef>
              <a:spcAft>
                <a:spcPct val="0"/>
              </a:spcAft>
              <a:defRPr sz="2300">
                <a:solidFill>
                  <a:schemeClr val="accent2"/>
                </a:solidFill>
                <a:latin typeface="Arial" charset="0"/>
                <a:ea typeface="ＭＳ Ｐゴシック" pitchFamily="34" charset="-128"/>
              </a:defRPr>
            </a:lvl6pPr>
            <a:lvl7pPr marL="2933783" indent="-225676" defTabSz="930912" eaLnBrk="0" fontAlgn="base" hangingPunct="0">
              <a:spcBef>
                <a:spcPct val="0"/>
              </a:spcBef>
              <a:spcAft>
                <a:spcPct val="0"/>
              </a:spcAft>
              <a:defRPr sz="2300">
                <a:solidFill>
                  <a:schemeClr val="accent2"/>
                </a:solidFill>
                <a:latin typeface="Arial" charset="0"/>
                <a:ea typeface="ＭＳ Ｐゴシック" pitchFamily="34" charset="-128"/>
              </a:defRPr>
            </a:lvl7pPr>
            <a:lvl8pPr marL="3385133" indent="-225676" defTabSz="930912" eaLnBrk="0" fontAlgn="base" hangingPunct="0">
              <a:spcBef>
                <a:spcPct val="0"/>
              </a:spcBef>
              <a:spcAft>
                <a:spcPct val="0"/>
              </a:spcAft>
              <a:defRPr sz="2300">
                <a:solidFill>
                  <a:schemeClr val="accent2"/>
                </a:solidFill>
                <a:latin typeface="Arial" charset="0"/>
                <a:ea typeface="ＭＳ Ｐゴシック" pitchFamily="34" charset="-128"/>
              </a:defRPr>
            </a:lvl8pPr>
            <a:lvl9pPr marL="3836485" indent="-225676" defTabSz="930912" eaLnBrk="0" fontAlgn="base" hangingPunct="0">
              <a:spcBef>
                <a:spcPct val="0"/>
              </a:spcBef>
              <a:spcAft>
                <a:spcPct val="0"/>
              </a:spcAft>
              <a:defRPr sz="2300">
                <a:solidFill>
                  <a:schemeClr val="accent2"/>
                </a:solidFill>
                <a:latin typeface="Arial" charset="0"/>
                <a:ea typeface="ＭＳ Ｐゴシック" pitchFamily="34" charset="-128"/>
              </a:defRPr>
            </a:lvl9pPr>
          </a:lstStyle>
          <a:p>
            <a:fld id="{04645004-A943-417A-9FE3-76F251840F7A}" type="slidenum">
              <a:rPr lang="en-US" sz="1200">
                <a:solidFill>
                  <a:prstClr val="black"/>
                </a:solidFill>
              </a:rPr>
              <a:pPr/>
              <a:t>7</a:t>
            </a:fld>
            <a:endParaRPr lang="en-US" sz="1200">
              <a:solidFill>
                <a:prstClr val="black"/>
              </a:solidFill>
            </a:endParaRPr>
          </a:p>
        </p:txBody>
      </p:sp>
      <p:sp>
        <p:nvSpPr>
          <p:cNvPr id="16387" name="Rectangle 2"/>
          <p:cNvSpPr>
            <a:spLocks noGrp="1" noRot="1" noChangeAspect="1" noChangeArrowheads="1" noTextEdit="1"/>
          </p:cNvSpPr>
          <p:nvPr>
            <p:ph type="sldImg"/>
          </p:nvPr>
        </p:nvSpPr>
        <p:spPr>
          <a:xfrm>
            <a:off x="1438275" y="955675"/>
            <a:ext cx="3946525" cy="2960688"/>
          </a:xfrm>
          <a:ln/>
        </p:spPr>
      </p:sp>
      <p:sp>
        <p:nvSpPr>
          <p:cNvPr id="16388" name="Rectangle 3"/>
          <p:cNvSpPr>
            <a:spLocks noGrp="1" noChangeArrowheads="1"/>
          </p:cNvSpPr>
          <p:nvPr>
            <p:ph type="body" idx="1"/>
          </p:nvPr>
        </p:nvSpPr>
        <p:spPr>
          <a:xfrm>
            <a:off x="685187" y="4205294"/>
            <a:ext cx="5487628" cy="4394661"/>
          </a:xfrm>
          <a:noFill/>
        </p:spPr>
        <p:txBody>
          <a:bodyPr/>
          <a:lstStyle/>
          <a:p>
            <a:pPr eaLnBrk="1" hangingPunct="1">
              <a:spcBef>
                <a:spcPct val="0"/>
              </a:spcBef>
            </a:pPr>
            <a:r>
              <a:rPr lang="en-US" sz="1000" dirty="0">
                <a:latin typeface="Arial" charset="0"/>
              </a:rPr>
              <a:t>15.9 in 2011</a:t>
            </a:r>
          </a:p>
          <a:p>
            <a:pPr eaLnBrk="1" hangingPunct="1">
              <a:spcBef>
                <a:spcPct val="0"/>
              </a:spcBef>
            </a:pPr>
            <a:r>
              <a:rPr lang="en-US" sz="1000" dirty="0">
                <a:latin typeface="Arial" charset="0"/>
              </a:rPr>
              <a:t>16.9 in </a:t>
            </a:r>
            <a:r>
              <a:rPr lang="en-US" sz="1000" dirty="0" smtClean="0">
                <a:latin typeface="Arial" charset="0"/>
              </a:rPr>
              <a:t>2012</a:t>
            </a:r>
          </a:p>
          <a:p>
            <a:pPr eaLnBrk="1" hangingPunct="1">
              <a:spcBef>
                <a:spcPct val="0"/>
              </a:spcBef>
            </a:pPr>
            <a:r>
              <a:rPr lang="en-US" sz="1000" baseline="0" dirty="0" smtClean="0">
                <a:latin typeface="Arial" charset="0"/>
              </a:rPr>
              <a:t>17.7  in 2013</a:t>
            </a:r>
            <a:endParaRPr lang="en-US" sz="1000" dirty="0" smtClean="0">
              <a:latin typeface="Arial" charset="0"/>
            </a:endParaRPr>
          </a:p>
          <a:p>
            <a:pPr eaLnBrk="1" hangingPunct="1">
              <a:spcBef>
                <a:spcPct val="0"/>
              </a:spcBef>
            </a:pPr>
            <a:endParaRPr lang="en-US" sz="1000" dirty="0" smtClean="0">
              <a:latin typeface="Arial" charset="0"/>
            </a:endParaRPr>
          </a:p>
          <a:p>
            <a:pPr eaLnBrk="1" hangingPunct="1">
              <a:spcBef>
                <a:spcPct val="0"/>
              </a:spcBef>
            </a:pPr>
            <a:r>
              <a:rPr lang="en-US" sz="1000" dirty="0" smtClean="0">
                <a:latin typeface="Arial" charset="0"/>
              </a:rPr>
              <a:t>Expected to be 23.5 million by 2018</a:t>
            </a:r>
            <a:endParaRPr lang="en-US" sz="1000" dirty="0">
              <a:latin typeface="Arial" charset="0"/>
            </a:endParaRPr>
          </a:p>
          <a:p>
            <a:pPr eaLnBrk="1" hangingPunct="1">
              <a:spcBef>
                <a:spcPct val="0"/>
              </a:spcBef>
            </a:pPr>
            <a:endParaRPr lang="en-US" sz="1000" dirty="0" smtClean="0">
              <a:latin typeface="Arial" charset="0"/>
            </a:endParaRPr>
          </a:p>
          <a:p>
            <a:pPr eaLnBrk="1" hangingPunct="1">
              <a:spcBef>
                <a:spcPct val="0"/>
              </a:spcBef>
            </a:pPr>
            <a:r>
              <a:rPr lang="en-US" sz="1000" dirty="0" smtClean="0">
                <a:latin typeface="Arial" charset="0"/>
              </a:rPr>
              <a:t>50% of workforce</a:t>
            </a:r>
            <a:r>
              <a:rPr lang="en-US" sz="1000" baseline="0" dirty="0" smtClean="0">
                <a:latin typeface="Arial" charset="0"/>
              </a:rPr>
              <a:t> </a:t>
            </a:r>
            <a:r>
              <a:rPr lang="en-US" sz="1000" dirty="0" smtClean="0">
                <a:latin typeface="Arial" charset="0"/>
              </a:rPr>
              <a:t>will have </a:t>
            </a:r>
            <a:r>
              <a:rPr lang="en-US" sz="1000" dirty="0" err="1" smtClean="0">
                <a:latin typeface="Arial" charset="0"/>
              </a:rPr>
              <a:t>beeen</a:t>
            </a:r>
            <a:r>
              <a:rPr lang="en-US" sz="1000" dirty="0" smtClean="0">
                <a:latin typeface="Arial" charset="0"/>
              </a:rPr>
              <a:t> self-employed at some point in their career by that time, too.</a:t>
            </a:r>
            <a:endParaRPr lang="en-US" sz="1000" dirty="0">
              <a:latin typeface="Arial" charset="0"/>
            </a:endParaRPr>
          </a:p>
          <a:p>
            <a:pPr>
              <a:defRPr/>
            </a:pPr>
            <a:endParaRPr lang="en-US" b="1" dirty="0" smtClean="0">
              <a:latin typeface="Arial" pitchFamily="-84" charset="0"/>
              <a:cs typeface="MS PGothic" pitchFamily="34" charset="-128"/>
            </a:endParaRPr>
          </a:p>
          <a:p>
            <a:r>
              <a:rPr lang="en-US" dirty="0" smtClean="0"/>
              <a:t>Technology making Independent work cheaper and easier</a:t>
            </a:r>
          </a:p>
          <a:p>
            <a:r>
              <a:rPr lang="en-US" dirty="0" smtClean="0"/>
              <a:t>Demographic and social shifts</a:t>
            </a:r>
          </a:p>
          <a:p>
            <a:pPr lvl="1"/>
            <a:r>
              <a:rPr lang="en-US" dirty="0" smtClean="0"/>
              <a:t>Encore careers</a:t>
            </a:r>
          </a:p>
          <a:p>
            <a:pPr lvl="1"/>
            <a:r>
              <a:rPr lang="en-US" dirty="0" smtClean="0"/>
              <a:t>Work/life flexibility</a:t>
            </a:r>
          </a:p>
          <a:p>
            <a:pPr lvl="1"/>
            <a:r>
              <a:rPr lang="en-US" dirty="0" smtClean="0"/>
              <a:t>Shifting family structures</a:t>
            </a:r>
          </a:p>
          <a:p>
            <a:r>
              <a:rPr lang="en-US" dirty="0" smtClean="0"/>
              <a:t>Companies increasingly want workforce flexibility</a:t>
            </a:r>
          </a:p>
          <a:p>
            <a:r>
              <a:rPr lang="en-US" dirty="0" smtClean="0"/>
              <a:t>Traditional jobs less attractive and/or harder to find</a:t>
            </a:r>
          </a:p>
          <a:p>
            <a:r>
              <a:rPr lang="en-US" dirty="0" smtClean="0"/>
              <a:t>Independent work perceived as viable; entrepreneurship seen as cool</a:t>
            </a:r>
          </a:p>
          <a:p>
            <a:pPr>
              <a:defRPr/>
            </a:pPr>
            <a:endParaRPr lang="en-US" b="1" dirty="0" smtClean="0">
              <a:latin typeface="Arial" pitchFamily="-84" charset="0"/>
              <a:cs typeface="MS PGothic" pitchFamily="34" charset="-128"/>
            </a:endParaRPr>
          </a:p>
          <a:p>
            <a:pPr>
              <a:defRPr/>
            </a:pPr>
            <a:r>
              <a:rPr lang="en-US" b="1" dirty="0" smtClean="0">
                <a:latin typeface="Arial" pitchFamily="-84" charset="0"/>
                <a:cs typeface="MS PGothic" pitchFamily="34" charset="-128"/>
              </a:rPr>
              <a:t>Definition of Independent Worker</a:t>
            </a:r>
            <a:r>
              <a:rPr lang="en-US" dirty="0" smtClean="0">
                <a:latin typeface="Arial" pitchFamily="-84" charset="0"/>
                <a:cs typeface="MS PGothic" pitchFamily="34" charset="-128"/>
              </a:rPr>
              <a:t>:</a:t>
            </a:r>
          </a:p>
          <a:p>
            <a:pPr>
              <a:buFont typeface="Lucida Grande"/>
              <a:buChar char="-"/>
              <a:defRPr/>
            </a:pPr>
            <a:r>
              <a:rPr lang="en-US" dirty="0" smtClean="0">
                <a:latin typeface="Arial" pitchFamily="-84" charset="0"/>
                <a:cs typeface="MS PGothic" pitchFamily="34" charset="-128"/>
              </a:rPr>
              <a:t>21+ years old </a:t>
            </a:r>
          </a:p>
          <a:p>
            <a:pPr>
              <a:buFont typeface="Lucida Grande"/>
              <a:buChar char="-"/>
              <a:defRPr/>
            </a:pPr>
            <a:r>
              <a:rPr lang="en-US" dirty="0" smtClean="0">
                <a:latin typeface="Arial" pitchFamily="-84" charset="0"/>
                <a:cs typeface="MS PGothic" pitchFamily="34" charset="-128"/>
              </a:rPr>
              <a:t>Works 15+ hours a week</a:t>
            </a:r>
          </a:p>
          <a:p>
            <a:pPr>
              <a:buFont typeface="Lucida Grande"/>
              <a:buChar char="-"/>
              <a:defRPr/>
            </a:pPr>
            <a:r>
              <a:rPr lang="en-US" dirty="0" smtClean="0">
                <a:latin typeface="Arial" pitchFamily="-84" charset="0"/>
                <a:cs typeface="MS PGothic" pitchFamily="34" charset="-128"/>
              </a:rPr>
              <a:t>Job status is one of the following:</a:t>
            </a:r>
          </a:p>
          <a:p>
            <a:pPr marL="663889" lvl="1">
              <a:buFont typeface="Arial"/>
              <a:buChar char="•"/>
              <a:defRPr/>
            </a:pPr>
            <a:r>
              <a:rPr lang="en-US" dirty="0" smtClean="0">
                <a:latin typeface="Arial" pitchFamily="-84" charset="0"/>
                <a:cs typeface="MS PGothic" pitchFamily="34" charset="-128"/>
              </a:rPr>
              <a:t>Self-employed</a:t>
            </a:r>
          </a:p>
          <a:p>
            <a:pPr marL="663889" lvl="1">
              <a:buFont typeface="Arial"/>
              <a:buChar char="•"/>
              <a:defRPr/>
            </a:pPr>
            <a:r>
              <a:rPr lang="en-US" dirty="0" smtClean="0">
                <a:latin typeface="Arial" pitchFamily="-84" charset="0"/>
                <a:cs typeface="MS PGothic" pitchFamily="34" charset="-128"/>
              </a:rPr>
              <a:t>Fixed-term contract</a:t>
            </a:r>
          </a:p>
          <a:p>
            <a:pPr marL="663889" lvl="1">
              <a:buFont typeface="Arial"/>
              <a:buChar char="•"/>
              <a:defRPr/>
            </a:pPr>
            <a:r>
              <a:rPr lang="en-US" dirty="0" smtClean="0">
                <a:latin typeface="Arial" pitchFamily="-84" charset="0"/>
                <a:cs typeface="MS PGothic" pitchFamily="34" charset="-128"/>
              </a:rPr>
              <a:t>Independent consultant/freelancer</a:t>
            </a:r>
          </a:p>
          <a:p>
            <a:pPr marL="663889" lvl="1">
              <a:buFont typeface="Arial"/>
              <a:buChar char="•"/>
              <a:defRPr/>
            </a:pPr>
            <a:r>
              <a:rPr lang="en-US" dirty="0" smtClean="0">
                <a:latin typeface="Arial" pitchFamily="-84" charset="0"/>
                <a:cs typeface="MS PGothic" pitchFamily="34" charset="-128"/>
              </a:rPr>
              <a:t>Work through temp agency</a:t>
            </a:r>
          </a:p>
          <a:p>
            <a:pPr marL="663889" lvl="1">
              <a:buFont typeface="Arial"/>
              <a:buChar char="•"/>
              <a:defRPr/>
            </a:pPr>
            <a:r>
              <a:rPr lang="en-US" dirty="0" smtClean="0">
                <a:latin typeface="Arial" pitchFamily="-84" charset="0"/>
                <a:cs typeface="MS PGothic" pitchFamily="34" charset="-128"/>
              </a:rPr>
              <a:t>On-call arrangement</a:t>
            </a:r>
          </a:p>
          <a:p>
            <a:pPr marL="663889" lvl="1">
              <a:buFont typeface="Arial"/>
              <a:buChar char="•"/>
              <a:defRPr/>
            </a:pPr>
            <a:r>
              <a:rPr lang="en-US" dirty="0" smtClean="0">
                <a:latin typeface="Arial" pitchFamily="-84" charset="0"/>
                <a:cs typeface="MS PGothic" pitchFamily="34" charset="-128"/>
              </a:rPr>
              <a:t>Own business w/less than 5 employees</a:t>
            </a:r>
          </a:p>
          <a:p>
            <a:pPr eaLnBrk="1" hangingPunct="1"/>
            <a:endParaRPr lang="en-US" dirty="0" smtClean="0">
              <a:latin typeface="Arial" charset="0"/>
            </a:endParaRPr>
          </a:p>
          <a:p>
            <a:pPr eaLnBrk="1" hangingPunct="1"/>
            <a:r>
              <a:rPr lang="en-US" dirty="0" smtClean="0">
                <a:latin typeface="Arial" charset="0"/>
              </a:rPr>
              <a:t>Substantial… $60K average </a:t>
            </a:r>
            <a:r>
              <a:rPr lang="en-US" baseline="0" dirty="0" smtClean="0">
                <a:latin typeface="Arial" charset="0"/>
              </a:rPr>
              <a:t>income</a:t>
            </a:r>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kudos to Dell</a:t>
            </a:r>
            <a:endParaRPr lang="en-US" dirty="0" smtClean="0"/>
          </a:p>
          <a:p>
            <a:endParaRPr lang="en-US" dirty="0" smtClean="0"/>
          </a:p>
          <a:p>
            <a:r>
              <a:rPr lang="en-US" dirty="0" smtClean="0"/>
              <a:t>Capital,</a:t>
            </a:r>
            <a:r>
              <a:rPr lang="en-US" baseline="0" dirty="0" smtClean="0"/>
              <a:t> Coaching, Connection – Internal to the Biz</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Climate – Regulation, Policy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Culture – communities perception (not going to talk about – it’s local and includes things like buy local campaigns, local investment, local pride)</a:t>
            </a:r>
          </a:p>
          <a:p>
            <a:endParaRPr lang="en-US" dirty="0" smtClean="0"/>
          </a:p>
          <a:p>
            <a:r>
              <a:rPr lang="en-US" baseline="0" dirty="0" smtClean="0"/>
              <a:t>The most important :</a:t>
            </a:r>
          </a:p>
          <a:p>
            <a:endParaRPr lang="en-US" baseline="0" dirty="0" smtClean="0"/>
          </a:p>
          <a:p>
            <a:pPr marL="171450" indent="-171450">
              <a:buFont typeface="Arial" panose="020B0604020202020204" pitchFamily="34" charset="0"/>
              <a:buChar char="•"/>
            </a:pPr>
            <a:r>
              <a:rPr lang="en-US" baseline="0" dirty="0" smtClean="0"/>
              <a:t>*5 C’s actually interact with each other as well as the entrepreneur.  </a:t>
            </a:r>
          </a:p>
          <a:p>
            <a:pPr marL="171450" indent="-171450">
              <a:buFont typeface="Arial" charset="0"/>
              <a:buChar char="•"/>
            </a:pPr>
            <a:r>
              <a:rPr lang="en-US" baseline="0" dirty="0" smtClean="0"/>
              <a:t>the regulatory and policy climate can influence capital sources. </a:t>
            </a:r>
          </a:p>
          <a:p>
            <a:pPr marL="171450" indent="-171450">
              <a:buFont typeface="Arial" charset="0"/>
              <a:buChar char="•"/>
            </a:pPr>
            <a:r>
              <a:rPr lang="en-US" baseline="0" dirty="0" smtClean="0"/>
              <a:t> Culture can influence connections and networks.</a:t>
            </a:r>
          </a:p>
          <a:p>
            <a:pPr marL="171450" indent="-171450">
              <a:buFont typeface="Arial" charset="0"/>
              <a:buChar char="•"/>
            </a:pPr>
            <a:r>
              <a:rPr lang="en-US" baseline="0" dirty="0" smtClean="0"/>
              <a:t>Be aware of all this in planning </a:t>
            </a:r>
            <a:endParaRPr lang="en-US" dirty="0"/>
          </a:p>
        </p:txBody>
      </p:sp>
      <p:sp>
        <p:nvSpPr>
          <p:cNvPr id="4" name="Slide Number Placeholder 3"/>
          <p:cNvSpPr>
            <a:spLocks noGrp="1"/>
          </p:cNvSpPr>
          <p:nvPr>
            <p:ph type="sldNum" sz="quarter" idx="10"/>
          </p:nvPr>
        </p:nvSpPr>
        <p:spPr/>
        <p:txBody>
          <a:bodyPr/>
          <a:lstStyle/>
          <a:p>
            <a:fld id="{1CA3B03A-9808-42E8-89F7-A161826EE38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728389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kudos to Dell </a:t>
            </a:r>
            <a:r>
              <a:rPr lang="en-US" baseline="0" dirty="0" err="1" smtClean="0"/>
              <a:t>Gines</a:t>
            </a:r>
            <a:r>
              <a:rPr lang="en-US" baseline="0" dirty="0" smtClean="0"/>
              <a:t> at the Kansas City Fed</a:t>
            </a:r>
            <a:endParaRPr lang="en-US" dirty="0" smtClean="0"/>
          </a:p>
          <a:p>
            <a:endParaRPr lang="en-US" dirty="0" smtClean="0"/>
          </a:p>
          <a:p>
            <a:r>
              <a:rPr lang="en-US" dirty="0" smtClean="0"/>
              <a:t>Capital,</a:t>
            </a:r>
            <a:r>
              <a:rPr lang="en-US" baseline="0" dirty="0" smtClean="0"/>
              <a:t> Coaching, Connection – Internal to the Biz</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Climate – Regulation, Policy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Culture – communities perception (not going to talk about – it’s local and includes things like buy local campaigns, local investment, local pride)</a:t>
            </a:r>
          </a:p>
          <a:p>
            <a:endParaRPr lang="en-US" dirty="0" smtClean="0"/>
          </a:p>
          <a:p>
            <a:r>
              <a:rPr lang="en-US" baseline="0" dirty="0" smtClean="0"/>
              <a:t>The most important :</a:t>
            </a:r>
          </a:p>
          <a:p>
            <a:endParaRPr lang="en-US" baseline="0" dirty="0" smtClean="0"/>
          </a:p>
          <a:p>
            <a:pPr marL="171450" indent="-171450">
              <a:buFont typeface="Arial" panose="020B0604020202020204" pitchFamily="34" charset="0"/>
              <a:buChar char="•"/>
            </a:pPr>
            <a:r>
              <a:rPr lang="en-US" baseline="0" dirty="0" smtClean="0"/>
              <a:t>*5 C’s actually interact with each other as well as the entrepreneur.  </a:t>
            </a:r>
          </a:p>
          <a:p>
            <a:pPr marL="171450" indent="-171450">
              <a:buFont typeface="Arial" charset="0"/>
              <a:buChar char="•"/>
            </a:pPr>
            <a:r>
              <a:rPr lang="en-US" baseline="0" dirty="0" smtClean="0"/>
              <a:t>the regulatory and policy climate can influence capital sources. </a:t>
            </a:r>
          </a:p>
          <a:p>
            <a:pPr marL="171450" indent="-171450">
              <a:buFont typeface="Arial" charset="0"/>
              <a:buChar char="•"/>
            </a:pPr>
            <a:r>
              <a:rPr lang="en-US" baseline="0" dirty="0" smtClean="0"/>
              <a:t> Culture can influence connections and networks.</a:t>
            </a:r>
          </a:p>
          <a:p>
            <a:pPr marL="171450" indent="-171450">
              <a:buFont typeface="Arial" charset="0"/>
              <a:buChar char="•"/>
            </a:pPr>
            <a:r>
              <a:rPr lang="en-US" baseline="0" dirty="0" smtClean="0"/>
              <a:t>Be aware of all this in planning </a:t>
            </a:r>
          </a:p>
          <a:p>
            <a:pPr marL="171450" indent="-171450">
              <a:buFont typeface="Arial" charset="0"/>
              <a:buChar char="•"/>
            </a:pPr>
            <a:endParaRPr lang="en-US" baseline="0" dirty="0" smtClean="0"/>
          </a:p>
          <a:p>
            <a:r>
              <a:rPr lang="en-US" dirty="0" smtClean="0"/>
              <a:t>Business Assistance is the first step in the</a:t>
            </a:r>
            <a:r>
              <a:rPr lang="en-US" baseline="0" dirty="0" smtClean="0"/>
              <a:t> capital access process</a:t>
            </a:r>
          </a:p>
          <a:p>
            <a:endParaRPr lang="en-US" dirty="0" smtClean="0"/>
          </a:p>
          <a:p>
            <a:r>
              <a:rPr lang="en-US" dirty="0" smtClean="0"/>
              <a:t>80% who get help succeed + create 2 additional jobs in 2 years</a:t>
            </a:r>
          </a:p>
          <a:p>
            <a:endParaRPr lang="en-US" dirty="0" smtClean="0"/>
          </a:p>
          <a:p>
            <a:r>
              <a:rPr lang="en-US" dirty="0" smtClean="0"/>
              <a:t>COACHING &amp; TRAINING AVAILABLE</a:t>
            </a:r>
            <a:r>
              <a:rPr lang="en-US" baseline="0" dirty="0" smtClean="0"/>
              <a:t> THROUGH SBDCS, WBC, AND NONPROFITS</a:t>
            </a:r>
          </a:p>
          <a:p>
            <a:r>
              <a:rPr lang="en-US" baseline="0" dirty="0" smtClean="0"/>
              <a:t>BEST PRACTICE IS HANDS ON LEARNING COMBINED WITH PEER SUPPORT</a:t>
            </a:r>
          </a:p>
          <a:p>
            <a:endParaRPr lang="en-US" baseline="0" dirty="0" smtClean="0"/>
          </a:p>
          <a:p>
            <a:endParaRPr lang="en-US" sz="1200" b="0" i="0" kern="1200" dirty="0" smtClean="0">
              <a:solidFill>
                <a:schemeClr val="tx1"/>
              </a:solidFill>
              <a:effectLst/>
              <a:latin typeface="+mn-lt"/>
              <a:ea typeface="+mn-ea"/>
              <a:cs typeface="+mn-cs"/>
            </a:endParaRPr>
          </a:p>
          <a:p>
            <a:r>
              <a:rPr lang="en-US" dirty="0" smtClean="0"/>
              <a:t>Do small loans matter:  </a:t>
            </a:r>
          </a:p>
          <a:p>
            <a:r>
              <a:rPr lang="en-US" dirty="0" smtClean="0"/>
              <a:t>ACCION Texas 5 year study of micro loans answer:</a:t>
            </a:r>
            <a:r>
              <a:rPr lang="en-US" baseline="0" dirty="0" smtClean="0"/>
              <a:t>  A Lot</a:t>
            </a:r>
          </a:p>
          <a:p>
            <a:r>
              <a:rPr lang="en-US" dirty="0" smtClean="0"/>
              <a:t>Startups receiving funding are dramatically more likely to survive, enjoy higher revenues and create more jobs,” Receiving a microloan can increase a business’s chance of surviving by over 50%.</a:t>
            </a:r>
          </a:p>
          <a:p>
            <a:endParaRPr lang="en-US" baseline="0" dirty="0" smtClean="0"/>
          </a:p>
          <a:p>
            <a:r>
              <a:rPr lang="en-US" dirty="0" smtClean="0">
                <a:cs typeface="Calibri"/>
              </a:rPr>
              <a:t>Connections to Markets</a:t>
            </a:r>
          </a:p>
          <a:p>
            <a:endParaRPr lang="en-US" dirty="0" smtClean="0"/>
          </a:p>
          <a:p>
            <a:r>
              <a:rPr lang="en-US" dirty="0" smtClean="0"/>
              <a:t>Etsy example- connects home-based</a:t>
            </a:r>
            <a:r>
              <a:rPr lang="en-US" baseline="0" dirty="0" smtClean="0"/>
              <a:t> artisans to global marketplace.</a:t>
            </a:r>
          </a:p>
          <a:p>
            <a:endParaRPr lang="en-US" baseline="0" dirty="0" smtClean="0"/>
          </a:p>
          <a:p>
            <a:r>
              <a:rPr lang="en-US" baseline="0" dirty="0" smtClean="0"/>
              <a:t>Specialty Foods- NATIONAL SPECIALTY FOOD ASSOC. HAS HIGH INTEREST IN DIVERSIFYING MEMBERS- FANCY FOOD SHOW, LOCAL TRAINING</a:t>
            </a:r>
          </a:p>
          <a:p>
            <a:endParaRPr lang="en-US" baseline="0" dirty="0" smtClean="0"/>
          </a:p>
          <a:p>
            <a:r>
              <a:rPr lang="en-US" baseline="0" dirty="0" smtClean="0"/>
              <a:t>Maker spaces- HACKER LAB; INNOVATION LAB- LARRY COPE, ECON. DEV. DIRECTOR CO-CREATED WITH LOCAL BUSINESSES &amp; INVENTORS:  VIDEO, PHOTOGRAPHY, 3-D PRINTER, GAME DEVELOPMENT, KITCHEN FOR DEMOS; LOW BUDGET; MARSHALLED LOCAL RESOURCES TO REPURPOSE OLD HOSPITAL.</a:t>
            </a:r>
          </a:p>
          <a:p>
            <a:endParaRPr lang="en-US" dirty="0" smtClean="0"/>
          </a:p>
          <a:p>
            <a:pPr lvl="0"/>
            <a:r>
              <a:rPr lang="en-US" u="sng" dirty="0" smtClean="0">
                <a:hlinkClick r:id="rId3"/>
              </a:rPr>
              <a:t>Inner City Advisors</a:t>
            </a:r>
            <a:r>
              <a:rPr lang="en-US" dirty="0" smtClean="0"/>
              <a:t>  in Oakland</a:t>
            </a:r>
          </a:p>
          <a:p>
            <a:pPr lvl="0"/>
            <a:r>
              <a:rPr lang="en-US" dirty="0" smtClean="0"/>
              <a:t>identifies high potential businesses</a:t>
            </a:r>
          </a:p>
          <a:p>
            <a:pPr lvl="0"/>
            <a:r>
              <a:rPr lang="en-US" dirty="0" smtClean="0"/>
              <a:t>provides intensive training and technical assistance to spur growth and increase jobs and contracts that will benefit inner city residents. </a:t>
            </a:r>
          </a:p>
          <a:p>
            <a:pPr lvl="0"/>
            <a:r>
              <a:rPr lang="en-US" dirty="0" smtClean="0"/>
              <a:t>Want to expand.</a:t>
            </a:r>
          </a:p>
          <a:p>
            <a:endParaRPr lang="en-US" dirty="0" smtClean="0"/>
          </a:p>
          <a:p>
            <a:endParaRPr lang="en-US" baseline="0" dirty="0" smtClean="0"/>
          </a:p>
          <a:p>
            <a:r>
              <a:rPr lang="en-US" baseline="0" dirty="0" smtClean="0"/>
              <a:t>Climate – what governments can do: 1) support coaching, capital and connection 2) help businesses navigate regulations by providing information, making sure regulations don’t contradict each other, consider effect on small businesses</a:t>
            </a:r>
            <a:endParaRPr lang="en-US"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Culture – buy</a:t>
            </a:r>
            <a:r>
              <a:rPr lang="en-US" baseline="0" dirty="0" smtClean="0"/>
              <a:t> local – people support local; community understanding of local</a:t>
            </a:r>
          </a:p>
        </p:txBody>
      </p:sp>
      <p:sp>
        <p:nvSpPr>
          <p:cNvPr id="4" name="Slide Number Placeholder 3"/>
          <p:cNvSpPr>
            <a:spLocks noGrp="1"/>
          </p:cNvSpPr>
          <p:nvPr>
            <p:ph type="sldNum" sz="quarter" idx="10"/>
          </p:nvPr>
        </p:nvSpPr>
        <p:spPr/>
        <p:txBody>
          <a:bodyPr/>
          <a:lstStyle/>
          <a:p>
            <a:fld id="{1CA3B03A-9808-42E8-89F7-A161826EE38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28389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59ECECD-4987-4DF1-A14E-590459E672B3}" type="slidenum">
              <a:rPr lang="en-US" smtClean="0"/>
              <a:pPr>
                <a:defRPr/>
              </a:pPr>
              <a:t>‹#›</a:t>
            </a:fld>
            <a:endParaRPr lang="en-US" dirty="0"/>
          </a:p>
        </p:txBody>
      </p:sp>
    </p:spTree>
    <p:extLst>
      <p:ext uri="{BB962C8B-B14F-4D97-AF65-F5344CB8AC3E}">
        <p14:creationId xmlns:p14="http://schemas.microsoft.com/office/powerpoint/2010/main" val="20261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FA9FA4B-FBD0-4B45-8FB7-3E7879DFE6BA}" type="slidenum">
              <a:rPr lang="en-US" smtClean="0"/>
              <a:pPr>
                <a:defRPr/>
              </a:pPr>
              <a:t>‹#›</a:t>
            </a:fld>
            <a:endParaRPr lang="en-US" dirty="0"/>
          </a:p>
        </p:txBody>
      </p:sp>
    </p:spTree>
    <p:extLst>
      <p:ext uri="{BB962C8B-B14F-4D97-AF65-F5344CB8AC3E}">
        <p14:creationId xmlns:p14="http://schemas.microsoft.com/office/powerpoint/2010/main" val="389088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FA9FA4B-FBD0-4B45-8FB7-3E7879DFE6BA}" type="slidenum">
              <a:rPr lang="en-US" smtClean="0"/>
              <a:pPr>
                <a:defRPr/>
              </a:pPr>
              <a:t>‹#›</a:t>
            </a:fld>
            <a:endParaRPr lang="en-US" dirty="0"/>
          </a:p>
        </p:txBody>
      </p:sp>
    </p:spTree>
    <p:extLst>
      <p:ext uri="{BB962C8B-B14F-4D97-AF65-F5344CB8AC3E}">
        <p14:creationId xmlns:p14="http://schemas.microsoft.com/office/powerpoint/2010/main" val="5510248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FA9FA4B-FBD0-4B45-8FB7-3E7879DFE6BA}" type="slidenum">
              <a:rPr lang="en-US" smtClean="0"/>
              <a:pPr>
                <a:defRPr/>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72439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FA9FA4B-FBD0-4B45-8FB7-3E7879DFE6BA}" type="slidenum">
              <a:rPr lang="en-US" smtClean="0"/>
              <a:pPr>
                <a:defRPr/>
              </a:pPr>
              <a:t>‹#›</a:t>
            </a:fld>
            <a:endParaRPr lang="en-US" dirty="0"/>
          </a:p>
        </p:txBody>
      </p:sp>
    </p:spTree>
    <p:extLst>
      <p:ext uri="{BB962C8B-B14F-4D97-AF65-F5344CB8AC3E}">
        <p14:creationId xmlns:p14="http://schemas.microsoft.com/office/powerpoint/2010/main" val="3240863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FA9FA4B-FBD0-4B45-8FB7-3E7879DFE6BA}" type="slidenum">
              <a:rPr lang="en-US" smtClean="0"/>
              <a:pPr>
                <a:defRPr/>
              </a:pPr>
              <a:t>‹#›</a:t>
            </a:fld>
            <a:endParaRPr lang="en-US" dirty="0"/>
          </a:p>
        </p:txBody>
      </p:sp>
    </p:spTree>
    <p:extLst>
      <p:ext uri="{BB962C8B-B14F-4D97-AF65-F5344CB8AC3E}">
        <p14:creationId xmlns:p14="http://schemas.microsoft.com/office/powerpoint/2010/main" val="512186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FA9FA4B-FBD0-4B45-8FB7-3E7879DFE6BA}" type="slidenum">
              <a:rPr lang="en-US" smtClean="0"/>
              <a:pPr>
                <a:defRPr/>
              </a:pPr>
              <a:t>‹#›</a:t>
            </a:fld>
            <a:endParaRPr lang="en-US" dirty="0"/>
          </a:p>
        </p:txBody>
      </p:sp>
    </p:spTree>
    <p:extLst>
      <p:ext uri="{BB962C8B-B14F-4D97-AF65-F5344CB8AC3E}">
        <p14:creationId xmlns:p14="http://schemas.microsoft.com/office/powerpoint/2010/main" val="2879993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BEBABED-F886-47FB-BA5F-0033C2E5DBF8}" type="slidenum">
              <a:rPr lang="en-US" smtClean="0"/>
              <a:pPr>
                <a:defRPr/>
              </a:pPr>
              <a:t>‹#›</a:t>
            </a:fld>
            <a:endParaRPr lang="en-US" dirty="0"/>
          </a:p>
        </p:txBody>
      </p:sp>
    </p:spTree>
    <p:extLst>
      <p:ext uri="{BB962C8B-B14F-4D97-AF65-F5344CB8AC3E}">
        <p14:creationId xmlns:p14="http://schemas.microsoft.com/office/powerpoint/2010/main" val="2883715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4EEAC74-AB28-4C6A-B7FF-4B26372D694B}" type="slidenum">
              <a:rPr lang="en-US" smtClean="0"/>
              <a:pPr>
                <a:defRPr/>
              </a:pPr>
              <a:t>‹#›</a:t>
            </a:fld>
            <a:endParaRPr lang="en-US" dirty="0"/>
          </a:p>
        </p:txBody>
      </p:sp>
    </p:spTree>
    <p:extLst>
      <p:ext uri="{BB962C8B-B14F-4D97-AF65-F5344CB8AC3E}">
        <p14:creationId xmlns:p14="http://schemas.microsoft.com/office/powerpoint/2010/main" val="2005533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normAutofit/>
          </a:bodyPr>
          <a:lstStyle/>
          <a:p>
            <a:pPr lvl="0"/>
            <a:endParaRPr lang="en-US" noProof="0" dirty="0"/>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F684FB0D-73C6-4B1D-B6C0-419B74C82E96}" type="slidenum">
              <a:rPr lang="en-US"/>
              <a:pPr>
                <a:defRPr/>
              </a:pPr>
              <a:t>‹#›</a:t>
            </a:fld>
            <a:endParaRPr lang="en-US" dirty="0"/>
          </a:p>
        </p:txBody>
      </p:sp>
    </p:spTree>
    <p:extLst>
      <p:ext uri="{BB962C8B-B14F-4D97-AF65-F5344CB8AC3E}">
        <p14:creationId xmlns:p14="http://schemas.microsoft.com/office/powerpoint/2010/main" val="535505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987AA5-298E-4BD1-89DC-AC2ACFDD52C9}" type="datetimeFigureOut">
              <a:rPr lang="en-US" smtClean="0">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67F39F-33E7-42A0-8A02-4842DF8C91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2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5E69DC0-4342-4430-BAE5-04DEDF72D2B8}" type="slidenum">
              <a:rPr lang="en-US" smtClean="0"/>
              <a:pPr>
                <a:defRPr/>
              </a:pPr>
              <a:t>‹#›</a:t>
            </a:fld>
            <a:endParaRPr lang="en-US" dirty="0"/>
          </a:p>
        </p:txBody>
      </p:sp>
    </p:spTree>
    <p:extLst>
      <p:ext uri="{BB962C8B-B14F-4D97-AF65-F5344CB8AC3E}">
        <p14:creationId xmlns:p14="http://schemas.microsoft.com/office/powerpoint/2010/main" val="249054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87AA5-298E-4BD1-89DC-AC2ACFDD52C9}" type="datetimeFigureOut">
              <a:rPr lang="en-US" smtClean="0">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67F39F-33E7-42A0-8A02-4842DF8C91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626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987AA5-298E-4BD1-89DC-AC2ACFDD52C9}" type="datetimeFigureOut">
              <a:rPr lang="en-US" smtClean="0">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67F39F-33E7-42A0-8A02-4842DF8C91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717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987AA5-298E-4BD1-89DC-AC2ACFDD52C9}" type="datetimeFigureOut">
              <a:rPr lang="en-US" smtClean="0">
                <a:solidFill>
                  <a:prstClr val="black">
                    <a:tint val="75000"/>
                  </a:prstClr>
                </a:solidFill>
              </a:rPr>
              <a:pPr/>
              <a:t>10/12/2015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67F39F-33E7-42A0-8A02-4842DF8C91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482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987AA5-298E-4BD1-89DC-AC2ACFDD52C9}" type="datetimeFigureOut">
              <a:rPr lang="en-US" smtClean="0">
                <a:solidFill>
                  <a:prstClr val="black">
                    <a:tint val="75000"/>
                  </a:prstClr>
                </a:solidFill>
              </a:rPr>
              <a:pPr/>
              <a:t>10/12/2015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67F39F-33E7-42A0-8A02-4842DF8C91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091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987AA5-298E-4BD1-89DC-AC2ACFDD52C9}" type="datetimeFigureOut">
              <a:rPr lang="en-US" smtClean="0">
                <a:solidFill>
                  <a:prstClr val="black">
                    <a:tint val="75000"/>
                  </a:prstClr>
                </a:solidFill>
              </a:rPr>
              <a:pPr/>
              <a:t>10/12/2015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67F39F-33E7-42A0-8A02-4842DF8C91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2391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87AA5-298E-4BD1-89DC-AC2ACFDD52C9}" type="datetimeFigureOut">
              <a:rPr lang="en-US" smtClean="0">
                <a:solidFill>
                  <a:prstClr val="black">
                    <a:tint val="75000"/>
                  </a:prstClr>
                </a:solidFill>
              </a:rPr>
              <a:pPr/>
              <a:t>10/12/2015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67F39F-33E7-42A0-8A02-4842DF8C91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89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987AA5-298E-4BD1-89DC-AC2ACFDD52C9}" type="datetimeFigureOut">
              <a:rPr lang="en-US" smtClean="0">
                <a:solidFill>
                  <a:prstClr val="black">
                    <a:tint val="75000"/>
                  </a:prstClr>
                </a:solidFill>
              </a:rPr>
              <a:pPr/>
              <a:t>10/12/2015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67F39F-33E7-42A0-8A02-4842DF8C91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918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987AA5-298E-4BD1-89DC-AC2ACFDD52C9}" type="datetimeFigureOut">
              <a:rPr lang="en-US" smtClean="0">
                <a:solidFill>
                  <a:prstClr val="black">
                    <a:tint val="75000"/>
                  </a:prstClr>
                </a:solidFill>
              </a:rPr>
              <a:pPr/>
              <a:t>10/12/2015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67F39F-33E7-42A0-8A02-4842DF8C91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068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87AA5-298E-4BD1-89DC-AC2ACFDD52C9}" type="datetimeFigureOut">
              <a:rPr lang="en-US" smtClean="0">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67F39F-33E7-42A0-8A02-4842DF8C91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88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87AA5-298E-4BD1-89DC-AC2ACFDD52C9}" type="datetimeFigureOut">
              <a:rPr lang="en-US" smtClean="0">
                <a:solidFill>
                  <a:prstClr val="black">
                    <a:tint val="75000"/>
                  </a:prstClr>
                </a:solidFill>
              </a:rPr>
              <a:pPr/>
              <a:t>10/12/2015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67F39F-33E7-42A0-8A02-4842DF8C91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68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E38E27B-3629-4B29-9636-EFEB87D88C64}" type="slidenum">
              <a:rPr lang="en-US" smtClean="0"/>
              <a:pPr>
                <a:defRPr/>
              </a:pPr>
              <a:t>‹#›</a:t>
            </a:fld>
            <a:endParaRPr lang="en-US" dirty="0"/>
          </a:p>
        </p:txBody>
      </p:sp>
    </p:spTree>
    <p:extLst>
      <p:ext uri="{BB962C8B-B14F-4D97-AF65-F5344CB8AC3E}">
        <p14:creationId xmlns:p14="http://schemas.microsoft.com/office/powerpoint/2010/main" val="257416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D112E88-C5EB-436F-863D-58B3568F2021}" type="slidenum">
              <a:rPr lang="en-US" smtClean="0"/>
              <a:pPr>
                <a:defRPr/>
              </a:pPr>
              <a:t>‹#›</a:t>
            </a:fld>
            <a:endParaRPr lang="en-US" dirty="0"/>
          </a:p>
        </p:txBody>
      </p:sp>
    </p:spTree>
    <p:extLst>
      <p:ext uri="{BB962C8B-B14F-4D97-AF65-F5344CB8AC3E}">
        <p14:creationId xmlns:p14="http://schemas.microsoft.com/office/powerpoint/2010/main" val="300405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0040CD8-B890-4FF0-9BDC-953D065FAB7A}" type="slidenum">
              <a:rPr lang="en-US" smtClean="0"/>
              <a:pPr>
                <a:defRPr/>
              </a:pPr>
              <a:t>‹#›</a:t>
            </a:fld>
            <a:endParaRPr lang="en-US" dirty="0"/>
          </a:p>
        </p:txBody>
      </p:sp>
    </p:spTree>
    <p:extLst>
      <p:ext uri="{BB962C8B-B14F-4D97-AF65-F5344CB8AC3E}">
        <p14:creationId xmlns:p14="http://schemas.microsoft.com/office/powerpoint/2010/main" val="255385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3EC253A-3A30-403E-ABC4-68FCCD0BCF08}" type="slidenum">
              <a:rPr lang="en-US" smtClean="0"/>
              <a:pPr>
                <a:defRPr/>
              </a:pPr>
              <a:t>‹#›</a:t>
            </a:fld>
            <a:endParaRPr lang="en-US" dirty="0"/>
          </a:p>
        </p:txBody>
      </p:sp>
    </p:spTree>
    <p:extLst>
      <p:ext uri="{BB962C8B-B14F-4D97-AF65-F5344CB8AC3E}">
        <p14:creationId xmlns:p14="http://schemas.microsoft.com/office/powerpoint/2010/main" val="216797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AD49A4D-F805-4664-B3D9-6FAF0EEABBDC}" type="slidenum">
              <a:rPr lang="en-US" smtClean="0"/>
              <a:pPr>
                <a:defRPr/>
              </a:pPr>
              <a:t>‹#›</a:t>
            </a:fld>
            <a:endParaRPr lang="en-US" dirty="0"/>
          </a:p>
        </p:txBody>
      </p:sp>
    </p:spTree>
    <p:extLst>
      <p:ext uri="{BB962C8B-B14F-4D97-AF65-F5344CB8AC3E}">
        <p14:creationId xmlns:p14="http://schemas.microsoft.com/office/powerpoint/2010/main" val="14845278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E7A5C39-E0F0-43A9-97A9-DF2C93BBBD3D}" type="slidenum">
              <a:rPr lang="en-US" smtClean="0"/>
              <a:pPr>
                <a:defRPr/>
              </a:pPr>
              <a:t>‹#›</a:t>
            </a:fld>
            <a:endParaRPr lang="en-US" dirty="0"/>
          </a:p>
        </p:txBody>
      </p:sp>
    </p:spTree>
    <p:extLst>
      <p:ext uri="{BB962C8B-B14F-4D97-AF65-F5344CB8AC3E}">
        <p14:creationId xmlns:p14="http://schemas.microsoft.com/office/powerpoint/2010/main" val="2392010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07D7CFB-B62F-4FBF-904F-A04B2B43B2A0}" type="slidenum">
              <a:rPr lang="en-US" smtClean="0"/>
              <a:pPr>
                <a:defRPr/>
              </a:pPr>
              <a:t>‹#›</a:t>
            </a:fld>
            <a:endParaRPr lang="en-US" dirty="0"/>
          </a:p>
        </p:txBody>
      </p:sp>
    </p:spTree>
    <p:extLst>
      <p:ext uri="{BB962C8B-B14F-4D97-AF65-F5344CB8AC3E}">
        <p14:creationId xmlns:p14="http://schemas.microsoft.com/office/powerpoint/2010/main" val="12189138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1FA9FA4B-FBD0-4B45-8FB7-3E7879DFE6BA}" type="slidenum">
              <a:rPr lang="en-US" smtClean="0"/>
              <a:pPr>
                <a:defRPr/>
              </a:pPr>
              <a:t>‹#›</a:t>
            </a:fld>
            <a:endParaRPr lang="en-US" dirty="0"/>
          </a:p>
        </p:txBody>
      </p:sp>
    </p:spTree>
    <p:extLst>
      <p:ext uri="{BB962C8B-B14F-4D97-AF65-F5344CB8AC3E}">
        <p14:creationId xmlns:p14="http://schemas.microsoft.com/office/powerpoint/2010/main" val="324597797"/>
      </p:ext>
    </p:extLst>
  </p:cSld>
  <p:clrMap bg1="dk1" tx1="lt1" bg2="dk2"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1987AA5-298E-4BD1-89DC-AC2ACFDD52C9}" type="datetimeFigureOut">
              <a:rPr lang="en-US" smtClean="0">
                <a:solidFill>
                  <a:prstClr val="black">
                    <a:tint val="75000"/>
                  </a:prstClr>
                </a:solidFill>
                <a:latin typeface="Calibri"/>
              </a:rPr>
              <a:pPr fontAlgn="auto">
                <a:spcBef>
                  <a:spcPts val="0"/>
                </a:spcBef>
                <a:spcAft>
                  <a:spcPts val="0"/>
                </a:spcAft>
              </a:pPr>
              <a:t>10/12/2015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067F39F-33E7-42A0-8A02-4842DF8C913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619142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cherrera@elpajarocdc.org"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12.png"/><Relationship Id="rId4" Type="http://schemas.openxmlformats.org/officeDocument/2006/relationships/hyperlink" Target="mailto:info@elpajarocdc.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8" Type="http://schemas.openxmlformats.org/officeDocument/2006/relationships/hyperlink" Target="http://www.microbiz.org/how-much-does-credit-matter/" TargetMode="External"/><Relationship Id="rId3" Type="http://schemas.openxmlformats.org/officeDocument/2006/relationships/hyperlink" Target="https://www.kansascityfed.org/publicat/community/gyo/gyo-guide.pdf" TargetMode="External"/><Relationship Id="rId7" Type="http://schemas.openxmlformats.org/officeDocument/2006/relationships/hyperlink" Target="https://bealocalist.org/grassroots-approach-economic-development"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hyperlink" Target="http://www.iedconline.org/documents/members-only/do-it-yourself-economic-growth/" TargetMode="External"/><Relationship Id="rId5" Type="http://schemas.openxmlformats.org/officeDocument/2006/relationships/hyperlink" Target="http://www.aeoworks.org/index.php/site/page/bigger_than_you_think_the_economic_impact_of_microbusiness_in_the_united_st" TargetMode="External"/><Relationship Id="rId4" Type="http://schemas.openxmlformats.org/officeDocument/2006/relationships/hyperlink" Target="http://www.mbopartners.com/state-of-independence/independent-workforce-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www.brookings.edu/opinions/2011/0125_regional_clusters_muro.aspx"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975900" y="3352800"/>
            <a:ext cx="6934199" cy="274320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Bef>
                <a:spcPts val="0"/>
              </a:spcBef>
              <a:spcAft>
                <a:spcPts val="0"/>
              </a:spcAft>
              <a:defRPr/>
            </a:pPr>
            <a:r>
              <a:rPr lang="en-US" sz="5400" b="1" dirty="0" smtClean="0">
                <a:solidFill>
                  <a:prstClr val="black">
                    <a:tint val="75000"/>
                  </a:prstClr>
                </a:solidFill>
              </a:rPr>
              <a:t>What’s Cooking in a </a:t>
            </a:r>
          </a:p>
          <a:p>
            <a:pPr fontAlgn="auto">
              <a:spcBef>
                <a:spcPts val="0"/>
              </a:spcBef>
              <a:spcAft>
                <a:spcPts val="0"/>
              </a:spcAft>
              <a:defRPr/>
            </a:pPr>
            <a:r>
              <a:rPr lang="en-US" sz="5400" b="1" dirty="0" smtClean="0">
                <a:solidFill>
                  <a:prstClr val="black">
                    <a:tint val="75000"/>
                  </a:prstClr>
                </a:solidFill>
              </a:rPr>
              <a:t>DIY Economy? </a:t>
            </a:r>
          </a:p>
          <a:p>
            <a:pPr fontAlgn="auto">
              <a:spcBef>
                <a:spcPts val="0"/>
              </a:spcBef>
              <a:spcAft>
                <a:spcPts val="0"/>
              </a:spcAft>
              <a:defRPr/>
            </a:pPr>
            <a:r>
              <a:rPr lang="en-US" sz="5400" b="1" dirty="0" smtClean="0">
                <a:solidFill>
                  <a:prstClr val="black">
                    <a:tint val="75000"/>
                  </a:prstClr>
                </a:solidFill>
              </a:rPr>
              <a:t>Incubate Your Businesses</a:t>
            </a:r>
            <a:endParaRPr lang="en-US" sz="4400" b="1" dirty="0">
              <a:solidFill>
                <a:prstClr val="black">
                  <a:tint val="75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599" y="685800"/>
            <a:ext cx="2309399" cy="2147336"/>
          </a:xfrm>
          <a:prstGeom prst="rect">
            <a:avLst/>
          </a:prstGeom>
        </p:spPr>
      </p:pic>
      <p:pic>
        <p:nvPicPr>
          <p:cNvPr id="5" name="Picture 2" descr="Z:\COMMUNICATIONS\Printing resources\Partner Logos\CALED Logo good co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641608"/>
            <a:ext cx="2083593" cy="243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21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85800" y="833887"/>
            <a:ext cx="8153400" cy="4500113"/>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Bef>
                <a:spcPts val="0"/>
              </a:spcBef>
              <a:spcAft>
                <a:spcPts val="3000"/>
              </a:spcAft>
              <a:defRPr/>
            </a:pPr>
            <a:r>
              <a:rPr lang="en-US" sz="5400" b="1" dirty="0" smtClean="0">
                <a:solidFill>
                  <a:prstClr val="black">
                    <a:tint val="75000"/>
                  </a:prstClr>
                </a:solidFill>
              </a:rPr>
              <a:t>Business Incubators</a:t>
            </a:r>
          </a:p>
          <a:p>
            <a:pPr algn="l" fontAlgn="auto">
              <a:spcBef>
                <a:spcPts val="0"/>
              </a:spcBef>
              <a:spcAft>
                <a:spcPts val="3000"/>
              </a:spcAft>
              <a:defRPr/>
            </a:pPr>
            <a:r>
              <a:rPr lang="en-US" sz="5400" b="1" dirty="0" smtClean="0">
                <a:solidFill>
                  <a:prstClr val="black">
                    <a:tint val="75000"/>
                  </a:prstClr>
                </a:solidFill>
              </a:rPr>
              <a:t>Lisa </a:t>
            </a:r>
            <a:r>
              <a:rPr lang="en-US" sz="5400" b="1" dirty="0" err="1" smtClean="0">
                <a:solidFill>
                  <a:prstClr val="black">
                    <a:tint val="75000"/>
                  </a:prstClr>
                </a:solidFill>
              </a:rPr>
              <a:t>Kirvin</a:t>
            </a:r>
            <a:endParaRPr lang="en-US" sz="5400" b="1" dirty="0" smtClean="0">
              <a:solidFill>
                <a:prstClr val="black">
                  <a:tint val="75000"/>
                </a:prstClr>
              </a:solidFill>
            </a:endParaRPr>
          </a:p>
          <a:p>
            <a:pPr algn="l" fontAlgn="auto">
              <a:spcBef>
                <a:spcPts val="0"/>
              </a:spcBef>
              <a:spcAft>
                <a:spcPts val="3000"/>
              </a:spcAft>
              <a:defRPr/>
            </a:pPr>
            <a:r>
              <a:rPr lang="en-US" sz="5400" b="1" dirty="0" smtClean="0">
                <a:solidFill>
                  <a:prstClr val="black">
                    <a:tint val="75000"/>
                  </a:prstClr>
                </a:solidFill>
              </a:rPr>
              <a:t>Managing Director</a:t>
            </a:r>
          </a:p>
          <a:p>
            <a:pPr algn="l" fontAlgn="auto">
              <a:spcBef>
                <a:spcPts val="0"/>
              </a:spcBef>
              <a:spcAft>
                <a:spcPts val="3000"/>
              </a:spcAft>
              <a:defRPr/>
            </a:pPr>
            <a:r>
              <a:rPr lang="en-US" sz="5400" b="1" dirty="0" smtClean="0">
                <a:solidFill>
                  <a:prstClr val="black">
                    <a:tint val="75000"/>
                  </a:prstClr>
                </a:solidFill>
              </a:rPr>
              <a:t>Renaissance Entrepreneurship </a:t>
            </a:r>
            <a:r>
              <a:rPr lang="en-US" sz="5400" b="1" dirty="0" smtClean="0">
                <a:solidFill>
                  <a:prstClr val="black">
                    <a:tint val="75000"/>
                  </a:prstClr>
                </a:solidFill>
              </a:rPr>
              <a:t>Center</a:t>
            </a:r>
            <a:endParaRPr lang="en-US" sz="5400" b="1" dirty="0" smtClean="0">
              <a:solidFill>
                <a:prstClr val="black">
                  <a:tint val="75000"/>
                </a:prstClr>
              </a:solidFill>
            </a:endParaRPr>
          </a:p>
          <a:p>
            <a:pPr algn="l" fontAlgn="auto">
              <a:spcBef>
                <a:spcPts val="0"/>
              </a:spcBef>
              <a:spcAft>
                <a:spcPts val="3000"/>
              </a:spcAft>
              <a:defRPr/>
            </a:pPr>
            <a:endParaRPr lang="en-US" sz="5400" b="1" dirty="0" smtClean="0">
              <a:solidFill>
                <a:prstClr val="black">
                  <a:tint val="75000"/>
                </a:prstClr>
              </a:solidFill>
            </a:endParaRPr>
          </a:p>
          <a:p>
            <a:pPr algn="l" fontAlgn="auto">
              <a:spcBef>
                <a:spcPts val="0"/>
              </a:spcBef>
              <a:spcAft>
                <a:spcPts val="3000"/>
              </a:spcAft>
              <a:defRPr/>
            </a:pPr>
            <a:endParaRPr lang="en-US" sz="5400" b="1" dirty="0" smtClean="0">
              <a:solidFill>
                <a:prstClr val="black">
                  <a:tint val="75000"/>
                </a:prstClr>
              </a:solidFill>
            </a:endParaRPr>
          </a:p>
        </p:txBody>
      </p:sp>
      <p:sp>
        <p:nvSpPr>
          <p:cNvPr id="5" name="TextBox 4"/>
          <p:cNvSpPr txBox="1"/>
          <p:nvPr/>
        </p:nvSpPr>
        <p:spPr>
          <a:xfrm>
            <a:off x="5448300" y="6044005"/>
            <a:ext cx="3352800" cy="369332"/>
          </a:xfrm>
          <a:prstGeom prst="rect">
            <a:avLst/>
          </a:prstGeom>
          <a:noFill/>
        </p:spPr>
        <p:txBody>
          <a:bodyPr wrap="square" rtlCol="0">
            <a:spAutoFit/>
          </a:bodyPr>
          <a:lstStyle/>
          <a:p>
            <a:pPr algn="r" fontAlgn="auto">
              <a:spcBef>
                <a:spcPts val="0"/>
              </a:spcBef>
              <a:spcAft>
                <a:spcPts val="0"/>
              </a:spcAft>
            </a:pPr>
            <a:r>
              <a:rPr lang="en-US" dirty="0" smtClean="0">
                <a:solidFill>
                  <a:prstClr val="black"/>
                </a:solidFill>
                <a:latin typeface="Calibri"/>
              </a:rPr>
              <a:t>www.microbiz.org</a:t>
            </a:r>
            <a:endParaRPr lang="en-US" dirty="0">
              <a:solidFill>
                <a:prstClr val="black"/>
              </a:solidFill>
              <a:latin typeface="Calibr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792335"/>
            <a:ext cx="2819400" cy="872671"/>
          </a:xfrm>
          <a:prstGeom prst="rect">
            <a:avLst/>
          </a:prstGeom>
        </p:spPr>
      </p:pic>
    </p:spTree>
    <p:extLst>
      <p:ext uri="{BB962C8B-B14F-4D97-AF65-F5344CB8AC3E}">
        <p14:creationId xmlns:p14="http://schemas.microsoft.com/office/powerpoint/2010/main" val="1038826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85800" y="833887"/>
            <a:ext cx="8153400" cy="4500113"/>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Bef>
                <a:spcPts val="0"/>
              </a:spcBef>
              <a:spcAft>
                <a:spcPts val="3000"/>
              </a:spcAft>
              <a:defRPr/>
            </a:pPr>
            <a:r>
              <a:rPr lang="en-US" sz="5400" b="1" dirty="0" smtClean="0">
                <a:solidFill>
                  <a:prstClr val="black">
                    <a:tint val="75000"/>
                  </a:prstClr>
                </a:solidFill>
              </a:rPr>
              <a:t>Kitchen Incubators</a:t>
            </a:r>
          </a:p>
          <a:p>
            <a:pPr algn="l" fontAlgn="auto">
              <a:spcBef>
                <a:spcPts val="0"/>
              </a:spcBef>
              <a:spcAft>
                <a:spcPts val="3000"/>
              </a:spcAft>
              <a:defRPr/>
            </a:pPr>
            <a:r>
              <a:rPr lang="en-US" sz="5400" b="1" dirty="0" smtClean="0">
                <a:solidFill>
                  <a:prstClr val="black">
                    <a:tint val="75000"/>
                  </a:prstClr>
                </a:solidFill>
              </a:rPr>
              <a:t>Jorge </a:t>
            </a:r>
            <a:r>
              <a:rPr lang="en-US" sz="5400" b="1" dirty="0" err="1">
                <a:solidFill>
                  <a:prstClr val="black">
                    <a:tint val="75000"/>
                  </a:prstClr>
                </a:solidFill>
              </a:rPr>
              <a:t>Reguerin</a:t>
            </a:r>
            <a:endParaRPr lang="en-US" sz="5400" b="1" dirty="0">
              <a:solidFill>
                <a:prstClr val="black">
                  <a:tint val="75000"/>
                </a:prstClr>
              </a:solidFill>
            </a:endParaRPr>
          </a:p>
          <a:p>
            <a:pPr algn="l" fontAlgn="auto">
              <a:spcBef>
                <a:spcPts val="0"/>
              </a:spcBef>
              <a:spcAft>
                <a:spcPts val="3000"/>
              </a:spcAft>
              <a:defRPr/>
            </a:pPr>
            <a:r>
              <a:rPr lang="en-US" sz="5400" b="1" dirty="0">
                <a:solidFill>
                  <a:prstClr val="black">
                    <a:tint val="75000"/>
                  </a:prstClr>
                </a:solidFill>
              </a:rPr>
              <a:t>Board </a:t>
            </a:r>
            <a:r>
              <a:rPr lang="en-US" sz="5400" b="1" dirty="0" smtClean="0">
                <a:solidFill>
                  <a:prstClr val="black">
                    <a:tint val="75000"/>
                  </a:prstClr>
                </a:solidFill>
              </a:rPr>
              <a:t>President, El </a:t>
            </a:r>
            <a:r>
              <a:rPr lang="en-US" sz="5400" b="1" dirty="0" err="1" smtClean="0">
                <a:solidFill>
                  <a:prstClr val="black">
                    <a:tint val="75000"/>
                  </a:prstClr>
                </a:solidFill>
              </a:rPr>
              <a:t>Pajaro</a:t>
            </a:r>
            <a:r>
              <a:rPr lang="en-US" sz="5400" b="1" dirty="0" smtClean="0">
                <a:solidFill>
                  <a:prstClr val="black">
                    <a:tint val="75000"/>
                  </a:prstClr>
                </a:solidFill>
              </a:rPr>
              <a:t> CDC</a:t>
            </a:r>
            <a:endParaRPr lang="en-US" sz="5400" b="1" dirty="0">
              <a:solidFill>
                <a:prstClr val="black">
                  <a:tint val="75000"/>
                </a:prstClr>
              </a:solidFill>
            </a:endParaRPr>
          </a:p>
          <a:p>
            <a:pPr algn="l" fontAlgn="auto">
              <a:spcBef>
                <a:spcPts val="0"/>
              </a:spcBef>
              <a:spcAft>
                <a:spcPts val="0"/>
              </a:spcAft>
              <a:defRPr/>
            </a:pPr>
            <a:r>
              <a:rPr lang="en-US" sz="5400" b="1" dirty="0">
                <a:solidFill>
                  <a:prstClr val="black">
                    <a:tint val="75000"/>
                  </a:prstClr>
                </a:solidFill>
              </a:rPr>
              <a:t>Vice President/SBA/RDA Lending</a:t>
            </a:r>
          </a:p>
          <a:p>
            <a:pPr algn="l" fontAlgn="auto">
              <a:spcBef>
                <a:spcPts val="0"/>
              </a:spcBef>
              <a:spcAft>
                <a:spcPts val="0"/>
              </a:spcAft>
              <a:defRPr/>
            </a:pPr>
            <a:r>
              <a:rPr lang="en-US" sz="5400" b="1" dirty="0">
                <a:solidFill>
                  <a:prstClr val="black">
                    <a:tint val="75000"/>
                  </a:prstClr>
                </a:solidFill>
              </a:rPr>
              <a:t>Santa Cruz County </a:t>
            </a:r>
            <a:r>
              <a:rPr lang="en-US" sz="5400" b="1" dirty="0" smtClean="0">
                <a:solidFill>
                  <a:prstClr val="black">
                    <a:tint val="75000"/>
                  </a:prstClr>
                </a:solidFill>
              </a:rPr>
              <a:t>Bank</a:t>
            </a:r>
          </a:p>
        </p:txBody>
      </p:sp>
      <p:sp>
        <p:nvSpPr>
          <p:cNvPr id="5" name="TextBox 4"/>
          <p:cNvSpPr txBox="1"/>
          <p:nvPr/>
        </p:nvSpPr>
        <p:spPr>
          <a:xfrm>
            <a:off x="5448300" y="6044005"/>
            <a:ext cx="3352800" cy="369332"/>
          </a:xfrm>
          <a:prstGeom prst="rect">
            <a:avLst/>
          </a:prstGeom>
          <a:noFill/>
        </p:spPr>
        <p:txBody>
          <a:bodyPr wrap="square" rtlCol="0">
            <a:spAutoFit/>
          </a:bodyPr>
          <a:lstStyle/>
          <a:p>
            <a:pPr algn="r" fontAlgn="auto">
              <a:spcBef>
                <a:spcPts val="0"/>
              </a:spcBef>
              <a:spcAft>
                <a:spcPts val="0"/>
              </a:spcAft>
            </a:pPr>
            <a:r>
              <a:rPr lang="en-US" dirty="0" smtClean="0">
                <a:solidFill>
                  <a:prstClr val="black"/>
                </a:solidFill>
                <a:latin typeface="Calibri"/>
              </a:rPr>
              <a:t>www.microbiz.org</a:t>
            </a:r>
            <a:endParaRPr lang="en-US" dirty="0">
              <a:solidFill>
                <a:prstClr val="black"/>
              </a:solidFill>
              <a:latin typeface="Calibr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792335"/>
            <a:ext cx="2819400" cy="872671"/>
          </a:xfrm>
          <a:prstGeom prst="rect">
            <a:avLst/>
          </a:prstGeom>
        </p:spPr>
      </p:pic>
    </p:spTree>
    <p:extLst>
      <p:ext uri="{BB962C8B-B14F-4D97-AF65-F5344CB8AC3E}">
        <p14:creationId xmlns:p14="http://schemas.microsoft.com/office/powerpoint/2010/main" val="3743550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887982" y="2667000"/>
            <a:ext cx="7570218" cy="3657600"/>
          </a:xfrm>
        </p:spPr>
        <p:txBody>
          <a:bodyPr>
            <a:normAutofit/>
          </a:bodyPr>
          <a:lstStyle/>
          <a:p>
            <a:pPr eaLnBrk="1" fontAlgn="auto" hangingPunct="1">
              <a:spcAft>
                <a:spcPts val="0"/>
              </a:spcAft>
              <a:buClr>
                <a:schemeClr val="tx1">
                  <a:shade val="95000"/>
                </a:schemeClr>
              </a:buClr>
              <a:buFont typeface="Wingdings 2"/>
              <a:buNone/>
              <a:defRPr/>
            </a:pPr>
            <a:r>
              <a:rPr lang="en-US" sz="5400" b="1" dirty="0">
                <a:latin typeface="Arial Unicode MS" pitchFamily="34" charset="-128"/>
              </a:rPr>
              <a:t>Since 1979</a:t>
            </a:r>
          </a:p>
          <a:p>
            <a:pPr eaLnBrk="1" fontAlgn="auto" hangingPunct="1">
              <a:spcAft>
                <a:spcPts val="0"/>
              </a:spcAft>
              <a:buClr>
                <a:schemeClr val="tx1">
                  <a:shade val="95000"/>
                </a:schemeClr>
              </a:buClr>
              <a:buFont typeface="Wingdings 2"/>
              <a:buNone/>
              <a:defRPr/>
            </a:pPr>
            <a:r>
              <a:rPr lang="en-US" sz="5400" b="1" dirty="0">
                <a:latin typeface="Arial Unicode MS" pitchFamily="34" charset="-128"/>
              </a:rPr>
              <a:t> providing assistance to local entrepreneurs</a:t>
            </a:r>
          </a:p>
        </p:txBody>
      </p:sp>
      <p:pic>
        <p:nvPicPr>
          <p:cNvPr id="5123" name="Picture 4" descr="header wit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152400"/>
            <a:ext cx="7448550" cy="1866900"/>
          </a:xfrm>
          <a:prstGeom prst="rect">
            <a:avLst/>
          </a:prstGeom>
          <a:solidFill>
            <a:srgbClr val="FFFFFF"/>
          </a:solidFill>
          <a:ln>
            <a:noFill/>
          </a:ln>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Rectangle 11"/>
          <p:cNvSpPr>
            <a:spLocks noGrp="1" noChangeArrowheads="1"/>
          </p:cNvSpPr>
          <p:nvPr>
            <p:ph type="title"/>
          </p:nvPr>
        </p:nvSpPr>
        <p:spPr/>
        <p:txBody>
          <a:bodyPr>
            <a:normAutofit/>
          </a:bodyPr>
          <a:lstStyle/>
          <a:p>
            <a:pPr eaLnBrk="1" fontAlgn="auto" hangingPunct="1">
              <a:spcAft>
                <a:spcPts val="0"/>
              </a:spcAft>
              <a:defRPr/>
            </a:pPr>
            <a:r>
              <a:rPr lang="en-US" sz="4000" dirty="0"/>
              <a:t>What We Offer: </a:t>
            </a:r>
          </a:p>
        </p:txBody>
      </p:sp>
      <p:sp>
        <p:nvSpPr>
          <p:cNvPr id="7171" name="Rectangle 15"/>
          <p:cNvSpPr>
            <a:spLocks noGrp="1" noChangeArrowheads="1"/>
          </p:cNvSpPr>
          <p:nvPr>
            <p:ph type="body" sz="half" idx="1"/>
          </p:nvPr>
        </p:nvSpPr>
        <p:spPr>
          <a:xfrm>
            <a:off x="4419600" y="1371600"/>
            <a:ext cx="4313238" cy="3808872"/>
          </a:xfrm>
        </p:spPr>
        <p:txBody>
          <a:bodyPr>
            <a:normAutofit lnSpcReduction="10000"/>
          </a:bodyPr>
          <a:lstStyle/>
          <a:p>
            <a:pPr eaLnBrk="1" hangingPunct="1"/>
            <a:r>
              <a:rPr lang="en-US" dirty="0"/>
              <a:t>Start-Up Assistance</a:t>
            </a:r>
          </a:p>
          <a:p>
            <a:pPr eaLnBrk="1" hangingPunct="1"/>
            <a:r>
              <a:rPr lang="en-US" dirty="0"/>
              <a:t>Business Coaching</a:t>
            </a:r>
          </a:p>
          <a:p>
            <a:pPr eaLnBrk="1" hangingPunct="1"/>
            <a:r>
              <a:rPr lang="en-US" dirty="0"/>
              <a:t> Specialized Business Consultation</a:t>
            </a:r>
          </a:p>
          <a:p>
            <a:pPr eaLnBrk="1" hangingPunct="1"/>
            <a:r>
              <a:rPr lang="en-US" dirty="0"/>
              <a:t>Low-Cost Trainings</a:t>
            </a:r>
          </a:p>
          <a:p>
            <a:pPr eaLnBrk="1" hangingPunct="1"/>
            <a:r>
              <a:rPr lang="en-US" dirty="0"/>
              <a:t>Commercial and Agricultural Loan packaging </a:t>
            </a:r>
          </a:p>
          <a:p>
            <a:pPr eaLnBrk="1" hangingPunct="1"/>
            <a:r>
              <a:rPr lang="en-US" dirty="0"/>
              <a:t>Marketing Assistance</a:t>
            </a:r>
          </a:p>
          <a:p>
            <a:r>
              <a:rPr lang="en-US" dirty="0"/>
              <a:t>Strategic Planning and Expansion </a:t>
            </a:r>
          </a:p>
          <a:p>
            <a:r>
              <a:rPr lang="en-US" dirty="0"/>
              <a:t>Business Incubation</a:t>
            </a:r>
          </a:p>
          <a:p>
            <a:endParaRPr lang="en-US" dirty="0"/>
          </a:p>
        </p:txBody>
      </p:sp>
      <p:pic>
        <p:nvPicPr>
          <p:cNvPr id="7172" name="Picture 14" descr="lidia"/>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304800" y="1371600"/>
            <a:ext cx="4038600" cy="3875088"/>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173" name="Text Box 16"/>
          <p:cNvSpPr txBox="1">
            <a:spLocks noChangeArrowheads="1"/>
          </p:cNvSpPr>
          <p:nvPr/>
        </p:nvSpPr>
        <p:spPr bwMode="auto">
          <a:xfrm>
            <a:off x="457200" y="5715000"/>
            <a:ext cx="83058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t>Taqueria Lidia</a:t>
            </a:r>
          </a:p>
          <a:p>
            <a:pPr eaLnBrk="1" hangingPunct="1">
              <a:spcBef>
                <a:spcPct val="50000"/>
              </a:spcBef>
            </a:pPr>
            <a:r>
              <a:rPr lang="en-US" b="1" dirty="0"/>
              <a:t>Watsonville Farmer’s Market and the Watsonville </a:t>
            </a:r>
            <a:r>
              <a:rPr lang="en-US" b="1" dirty="0" smtClean="0"/>
              <a:t>Metrocenter </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DC logo 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163671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sz="6700" dirty="0" smtClean="0"/>
              <a:t>Programs</a:t>
            </a:r>
            <a:endParaRPr lang="en-US" dirty="0"/>
          </a:p>
        </p:txBody>
      </p:sp>
      <p:sp>
        <p:nvSpPr>
          <p:cNvPr id="3" name="TextBox 2"/>
          <p:cNvSpPr txBox="1"/>
          <p:nvPr/>
        </p:nvSpPr>
        <p:spPr>
          <a:xfrm>
            <a:off x="274638" y="1989138"/>
            <a:ext cx="8716962" cy="3139321"/>
          </a:xfrm>
          <a:prstGeom prst="rect">
            <a:avLst/>
          </a:prstGeom>
          <a:noFill/>
        </p:spPr>
        <p:txBody>
          <a:bodyPr wrap="square" rtlCol="0" anchor="t">
            <a:spAutoFit/>
          </a:bodyPr>
          <a:lstStyle/>
          <a:p>
            <a:pPr marL="571500" indent="-571500">
              <a:buFont typeface="Arial" panose="020B0604020202020204" pitchFamily="34" charset="0"/>
              <a:buChar char="•"/>
            </a:pPr>
            <a:r>
              <a:rPr lang="en-US" sz="3600" dirty="0"/>
              <a:t>Business Education &amp; Loan Program</a:t>
            </a:r>
          </a:p>
          <a:p>
            <a:pPr marL="571500" indent="-571500">
              <a:buFont typeface="Arial" panose="020B0604020202020204" pitchFamily="34" charset="0"/>
              <a:buChar char="•"/>
            </a:pPr>
            <a:r>
              <a:rPr lang="en-US" sz="3600" dirty="0"/>
              <a:t>Family Child Care Development</a:t>
            </a:r>
          </a:p>
          <a:p>
            <a:pPr marL="571500" indent="-571500">
              <a:buFont typeface="Arial" panose="020B0604020202020204" pitchFamily="34" charset="0"/>
              <a:buChar char="•"/>
            </a:pPr>
            <a:r>
              <a:rPr lang="en-US" sz="3600" dirty="0"/>
              <a:t>Plaza Vigil Retail Incubator</a:t>
            </a:r>
          </a:p>
          <a:p>
            <a:pPr marL="571500" indent="-571500">
              <a:buFont typeface="Arial" panose="020B0604020202020204" pitchFamily="34" charset="0"/>
              <a:buChar char="•"/>
            </a:pPr>
            <a:r>
              <a:rPr lang="en-US" sz="3600" dirty="0"/>
              <a:t>Commercial Kitchen Incubator</a:t>
            </a:r>
          </a:p>
          <a:p>
            <a:pPr marL="571500" indent="-571500">
              <a:buFont typeface="Arial" panose="020B0604020202020204" pitchFamily="34" charset="0"/>
              <a:buChar char="•"/>
            </a:pPr>
            <a:r>
              <a:rPr lang="en-US" sz="3600" dirty="0"/>
              <a:t>Micro-Lending Collaboration w/SCCCU</a:t>
            </a:r>
          </a:p>
          <a:p>
            <a:pPr marL="285750" indent="-285750">
              <a:buFont typeface="Arial" panose="020B0604020202020204" pitchFamily="34" charset="0"/>
              <a:buChar cha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5257800" y="228600"/>
            <a:ext cx="3429000" cy="6324600"/>
          </a:xfrm>
        </p:spPr>
        <p:txBody>
          <a:bodyPr>
            <a:normAutofit/>
          </a:bodyPr>
          <a:lstStyle/>
          <a:p>
            <a:pPr eaLnBrk="1" fontAlgn="auto" hangingPunct="1">
              <a:spcAft>
                <a:spcPts val="0"/>
              </a:spcAft>
              <a:defRPr/>
            </a:pPr>
            <a:r>
              <a:rPr lang="en-US" sz="4000" dirty="0" smtClean="0"/>
              <a:t>EPCDC</a:t>
            </a:r>
            <a:br>
              <a:rPr lang="en-US" sz="4000" dirty="0" smtClean="0"/>
            </a:br>
            <a:r>
              <a:rPr lang="en-US" sz="4000" dirty="0" smtClean="0"/>
              <a:t>Commercial Kitchen Incubator</a:t>
            </a:r>
            <a:endParaRPr lang="en-US" sz="4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581025"/>
            <a:ext cx="4495800" cy="5619750"/>
          </a:xfrm>
          <a:prstGeom prst="rect">
            <a:avLst/>
          </a:prstGeom>
        </p:spPr>
      </p:pic>
    </p:spTree>
    <p:extLst>
      <p:ext uri="{BB962C8B-B14F-4D97-AF65-F5344CB8AC3E}">
        <p14:creationId xmlns:p14="http://schemas.microsoft.com/office/powerpoint/2010/main" val="1724189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0061" y="-226321"/>
            <a:ext cx="11004122" cy="7310641"/>
          </a:xfrm>
          <a:prstGeom prst="rect">
            <a:avLst/>
          </a:prstGeom>
        </p:spPr>
      </p:pic>
    </p:spTree>
    <p:extLst>
      <p:ext uri="{BB962C8B-B14F-4D97-AF65-F5344CB8AC3E}">
        <p14:creationId xmlns:p14="http://schemas.microsoft.com/office/powerpoint/2010/main" val="57877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Community Profile</a:t>
            </a:r>
            <a:endParaRPr lang="en-US" dirty="0"/>
          </a:p>
        </p:txBody>
      </p:sp>
      <p:sp>
        <p:nvSpPr>
          <p:cNvPr id="3" name="Content Placeholder 2"/>
          <p:cNvSpPr>
            <a:spLocks noGrp="1"/>
          </p:cNvSpPr>
          <p:nvPr>
            <p:ph idx="1"/>
          </p:nvPr>
        </p:nvSpPr>
        <p:spPr/>
        <p:txBody>
          <a:bodyPr/>
          <a:lstStyle/>
          <a:p>
            <a:r>
              <a:rPr lang="en-US" dirty="0" smtClean="0"/>
              <a:t>Unemployment rate is twice the national average</a:t>
            </a:r>
          </a:p>
          <a:p>
            <a:r>
              <a:rPr lang="en-US" dirty="0" smtClean="0"/>
              <a:t>Rural Community</a:t>
            </a:r>
          </a:p>
          <a:p>
            <a:r>
              <a:rPr lang="en-US" dirty="0" smtClean="0"/>
              <a:t>Large number of small family farms</a:t>
            </a:r>
          </a:p>
          <a:p>
            <a:endParaRPr lang="en-US" dirty="0"/>
          </a:p>
        </p:txBody>
      </p:sp>
    </p:spTree>
    <p:extLst>
      <p:ext uri="{BB962C8B-B14F-4D97-AF65-F5344CB8AC3E}">
        <p14:creationId xmlns:p14="http://schemas.microsoft.com/office/powerpoint/2010/main" val="3488055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 of the Kitchen Incubator</a:t>
            </a:r>
            <a:endParaRPr lang="en-US" dirty="0"/>
          </a:p>
        </p:txBody>
      </p:sp>
      <p:sp>
        <p:nvSpPr>
          <p:cNvPr id="3" name="Content Placeholder 2"/>
          <p:cNvSpPr>
            <a:spLocks noGrp="1"/>
          </p:cNvSpPr>
          <p:nvPr>
            <p:ph idx="1"/>
          </p:nvPr>
        </p:nvSpPr>
        <p:spPr/>
        <p:txBody>
          <a:bodyPr/>
          <a:lstStyle/>
          <a:p>
            <a:r>
              <a:rPr lang="en-US" dirty="0" smtClean="0"/>
              <a:t>Job Creation in the Tri-County area:  Santa Cruz, Monterey and San Benito Counties</a:t>
            </a:r>
          </a:p>
          <a:p>
            <a:r>
              <a:rPr lang="en-US" dirty="0" smtClean="0"/>
              <a:t>Provide  a facility to small family farms to create added value products. </a:t>
            </a:r>
          </a:p>
          <a:p>
            <a:r>
              <a:rPr lang="en-US" dirty="0" smtClean="0"/>
              <a:t>Transform informal food producers into formal food micro enterprises</a:t>
            </a:r>
          </a:p>
          <a:p>
            <a:r>
              <a:rPr lang="en-US" dirty="0" smtClean="0"/>
              <a:t> Offer a facility that has all health permits and food safety requirements</a:t>
            </a:r>
          </a:p>
          <a:p>
            <a:endParaRPr lang="en-US" dirty="0"/>
          </a:p>
        </p:txBody>
      </p:sp>
    </p:spTree>
    <p:extLst>
      <p:ext uri="{BB962C8B-B14F-4D97-AF65-F5344CB8AC3E}">
        <p14:creationId xmlns:p14="http://schemas.microsoft.com/office/powerpoint/2010/main" val="355932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in starting up a Kitchen Incubator</a:t>
            </a:r>
            <a:endParaRPr lang="en-US" dirty="0"/>
          </a:p>
        </p:txBody>
      </p:sp>
      <p:sp>
        <p:nvSpPr>
          <p:cNvPr id="3" name="Content Placeholder 2"/>
          <p:cNvSpPr>
            <a:spLocks noGrp="1"/>
          </p:cNvSpPr>
          <p:nvPr>
            <p:ph idx="1"/>
          </p:nvPr>
        </p:nvSpPr>
        <p:spPr/>
        <p:txBody>
          <a:bodyPr/>
          <a:lstStyle/>
          <a:p>
            <a:r>
              <a:rPr lang="en-US" dirty="0" smtClean="0"/>
              <a:t>Facility Location</a:t>
            </a:r>
          </a:p>
          <a:p>
            <a:r>
              <a:rPr lang="en-US" dirty="0" smtClean="0"/>
              <a:t>Concept design for a commercial kitchen</a:t>
            </a:r>
          </a:p>
          <a:p>
            <a:r>
              <a:rPr lang="en-US" dirty="0" smtClean="0"/>
              <a:t>Building permits  process</a:t>
            </a:r>
          </a:p>
          <a:p>
            <a:r>
              <a:rPr lang="en-US" dirty="0" smtClean="0"/>
              <a:t>Funding Sources for project </a:t>
            </a:r>
          </a:p>
          <a:p>
            <a:r>
              <a:rPr lang="en-US" dirty="0" smtClean="0"/>
              <a:t>Program structure</a:t>
            </a:r>
          </a:p>
          <a:p>
            <a:r>
              <a:rPr lang="en-US" dirty="0" smtClean="0"/>
              <a:t>Hiring a kitchen incubator manager/coordinator</a:t>
            </a:r>
          </a:p>
          <a:p>
            <a:r>
              <a:rPr lang="en-US" dirty="0" smtClean="0"/>
              <a:t>Outreach and recruitment of participants </a:t>
            </a:r>
          </a:p>
          <a:p>
            <a:endParaRPr lang="en-US" dirty="0" smtClean="0"/>
          </a:p>
        </p:txBody>
      </p:sp>
    </p:spTree>
    <p:extLst>
      <p:ext uri="{BB962C8B-B14F-4D97-AF65-F5344CB8AC3E}">
        <p14:creationId xmlns:p14="http://schemas.microsoft.com/office/powerpoint/2010/main" val="1408263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85800" y="833887"/>
            <a:ext cx="8153400" cy="4042913"/>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Bef>
                <a:spcPts val="0"/>
              </a:spcBef>
              <a:spcAft>
                <a:spcPts val="3000"/>
              </a:spcAft>
              <a:defRPr/>
            </a:pPr>
            <a:r>
              <a:rPr lang="en-US" sz="5400" b="1" dirty="0" smtClean="0">
                <a:solidFill>
                  <a:prstClr val="black">
                    <a:tint val="75000"/>
                  </a:prstClr>
                </a:solidFill>
              </a:rPr>
              <a:t>AGENDA</a:t>
            </a:r>
          </a:p>
          <a:p>
            <a:pPr marL="685800" indent="-685800" algn="l" fontAlgn="auto">
              <a:spcBef>
                <a:spcPts val="0"/>
              </a:spcBef>
              <a:spcAft>
                <a:spcPts val="0"/>
              </a:spcAft>
              <a:buFont typeface="Arial" pitchFamily="34" charset="0"/>
              <a:buChar char="•"/>
              <a:defRPr/>
            </a:pPr>
            <a:r>
              <a:rPr lang="en-US" sz="5400" b="1" dirty="0" smtClean="0">
                <a:solidFill>
                  <a:prstClr val="black">
                    <a:tint val="75000"/>
                  </a:prstClr>
                </a:solidFill>
              </a:rPr>
              <a:t>Brief Overview of DIY and Tools</a:t>
            </a:r>
          </a:p>
          <a:p>
            <a:pPr marL="685800" indent="-685800" algn="l" fontAlgn="auto">
              <a:spcBef>
                <a:spcPts val="0"/>
              </a:spcBef>
              <a:spcAft>
                <a:spcPts val="0"/>
              </a:spcAft>
              <a:buFont typeface="Arial" pitchFamily="34" charset="0"/>
              <a:buChar char="•"/>
              <a:defRPr/>
            </a:pPr>
            <a:r>
              <a:rPr lang="en-US" sz="5400" b="1" dirty="0" smtClean="0">
                <a:solidFill>
                  <a:prstClr val="black">
                    <a:tint val="75000"/>
                  </a:prstClr>
                </a:solidFill>
              </a:rPr>
              <a:t>Traditional Business Incubators </a:t>
            </a:r>
          </a:p>
          <a:p>
            <a:pPr marL="685800" indent="-685800" algn="l" fontAlgn="auto">
              <a:spcBef>
                <a:spcPts val="0"/>
              </a:spcBef>
              <a:spcAft>
                <a:spcPts val="0"/>
              </a:spcAft>
              <a:buFont typeface="Arial" pitchFamily="34" charset="0"/>
              <a:buChar char="•"/>
              <a:defRPr/>
            </a:pPr>
            <a:r>
              <a:rPr lang="en-US" sz="5400" b="1" dirty="0">
                <a:solidFill>
                  <a:prstClr val="black">
                    <a:tint val="75000"/>
                  </a:prstClr>
                </a:solidFill>
              </a:rPr>
              <a:t>K</a:t>
            </a:r>
            <a:r>
              <a:rPr lang="en-US" sz="5400" b="1" dirty="0" smtClean="0">
                <a:solidFill>
                  <a:prstClr val="black">
                    <a:tint val="75000"/>
                  </a:prstClr>
                </a:solidFill>
              </a:rPr>
              <a:t>itchen Incubators</a:t>
            </a:r>
          </a:p>
          <a:p>
            <a:pPr marL="685800" indent="-685800" algn="l" fontAlgn="auto">
              <a:spcBef>
                <a:spcPts val="0"/>
              </a:spcBef>
              <a:spcAft>
                <a:spcPts val="0"/>
              </a:spcAft>
              <a:buFont typeface="Arial" pitchFamily="34" charset="0"/>
              <a:buChar char="•"/>
              <a:defRPr/>
            </a:pPr>
            <a:r>
              <a:rPr lang="en-US" sz="5400" b="1" dirty="0" smtClean="0">
                <a:solidFill>
                  <a:prstClr val="black">
                    <a:tint val="75000"/>
                  </a:prstClr>
                </a:solidFill>
              </a:rPr>
              <a:t>Cooperative Accelerator</a:t>
            </a:r>
          </a:p>
          <a:p>
            <a:pPr marL="685800" indent="-685800" algn="l" fontAlgn="auto">
              <a:spcBef>
                <a:spcPts val="0"/>
              </a:spcBef>
              <a:spcAft>
                <a:spcPts val="0"/>
              </a:spcAft>
              <a:buFont typeface="Arial" pitchFamily="34" charset="0"/>
              <a:buChar char="•"/>
              <a:defRPr/>
            </a:pPr>
            <a:r>
              <a:rPr lang="en-US" sz="5400" b="1" dirty="0" smtClean="0">
                <a:solidFill>
                  <a:prstClr val="black">
                    <a:tint val="75000"/>
                  </a:prstClr>
                </a:solidFill>
              </a:rPr>
              <a:t>Q&amp;A</a:t>
            </a:r>
            <a:endParaRPr lang="en-US" sz="4400" b="1" dirty="0">
              <a:solidFill>
                <a:prstClr val="black">
                  <a:tint val="75000"/>
                </a:prstClr>
              </a:solidFill>
            </a:endParaRPr>
          </a:p>
        </p:txBody>
      </p:sp>
      <p:sp>
        <p:nvSpPr>
          <p:cNvPr id="5" name="TextBox 4"/>
          <p:cNvSpPr txBox="1"/>
          <p:nvPr/>
        </p:nvSpPr>
        <p:spPr>
          <a:xfrm>
            <a:off x="5448300" y="6044005"/>
            <a:ext cx="3352800" cy="369332"/>
          </a:xfrm>
          <a:prstGeom prst="rect">
            <a:avLst/>
          </a:prstGeom>
          <a:noFill/>
        </p:spPr>
        <p:txBody>
          <a:bodyPr wrap="square" rtlCol="0">
            <a:spAutoFit/>
          </a:bodyPr>
          <a:lstStyle/>
          <a:p>
            <a:pPr algn="r" fontAlgn="auto">
              <a:spcBef>
                <a:spcPts val="0"/>
              </a:spcBef>
              <a:spcAft>
                <a:spcPts val="0"/>
              </a:spcAft>
            </a:pPr>
            <a:r>
              <a:rPr lang="en-US" dirty="0" smtClean="0">
                <a:solidFill>
                  <a:prstClr val="black"/>
                </a:solidFill>
                <a:latin typeface="Calibri"/>
              </a:rPr>
              <a:t>www.microbiz.org</a:t>
            </a:r>
            <a:endParaRPr lang="en-US" dirty="0">
              <a:solidFill>
                <a:prstClr val="black"/>
              </a:solidFill>
              <a:latin typeface="Calibr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792335"/>
            <a:ext cx="2819400" cy="872671"/>
          </a:xfrm>
          <a:prstGeom prst="rect">
            <a:avLst/>
          </a:prstGeom>
        </p:spPr>
      </p:pic>
    </p:spTree>
    <p:extLst>
      <p:ext uri="{BB962C8B-B14F-4D97-AF65-F5344CB8AC3E}">
        <p14:creationId xmlns:p14="http://schemas.microsoft.com/office/powerpoint/2010/main" val="3790641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Bent Arrow 20"/>
          <p:cNvSpPr/>
          <p:nvPr/>
        </p:nvSpPr>
        <p:spPr>
          <a:xfrm rot="5400000">
            <a:off x="6457448" y="5861871"/>
            <a:ext cx="792605" cy="575941"/>
          </a:xfrm>
          <a:prstGeom prst="ben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F00"/>
              </a:solidFill>
            </a:endParaRPr>
          </a:p>
        </p:txBody>
      </p:sp>
      <p:sp>
        <p:nvSpPr>
          <p:cNvPr id="2" name="Rounded Rectangle 1"/>
          <p:cNvSpPr/>
          <p:nvPr/>
        </p:nvSpPr>
        <p:spPr>
          <a:xfrm>
            <a:off x="4857750" y="274608"/>
            <a:ext cx="1600200" cy="6096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latin typeface="Arial" panose="020B0604020202020204" pitchFamily="34" charset="0"/>
                <a:cs typeface="Arial" panose="020B0604020202020204" pitchFamily="34" charset="0"/>
              </a:rPr>
              <a:t>New Food Business Idea</a:t>
            </a:r>
            <a:endParaRPr lang="en-US" sz="1600" dirty="0">
              <a:solidFill>
                <a:schemeClr val="bg1"/>
              </a:solidFill>
              <a:latin typeface="Arial" panose="020B0604020202020204" pitchFamily="34" charset="0"/>
              <a:cs typeface="Arial" panose="020B0604020202020204" pitchFamily="34" charset="0"/>
            </a:endParaRPr>
          </a:p>
        </p:txBody>
      </p:sp>
      <p:sp>
        <p:nvSpPr>
          <p:cNvPr id="4" name="Flowchart: Decision 3"/>
          <p:cNvSpPr/>
          <p:nvPr/>
        </p:nvSpPr>
        <p:spPr>
          <a:xfrm>
            <a:off x="4629150" y="1453072"/>
            <a:ext cx="2057400" cy="1295400"/>
          </a:xfrm>
          <a:prstGeom prst="flowChartDecision">
            <a:avLst/>
          </a:prstGeom>
          <a:solidFill>
            <a:srgbClr val="39EFF3"/>
          </a:solidFill>
          <a:ln>
            <a:solidFill>
              <a:srgbClr val="39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latin typeface="Arial" panose="020B0604020202020204" pitchFamily="34" charset="0"/>
                <a:cs typeface="Arial" panose="020B0604020202020204" pitchFamily="34" charset="0"/>
              </a:rPr>
              <a:t>Business Plan</a:t>
            </a:r>
            <a:endParaRPr lang="en-US" sz="1600" dirty="0">
              <a:solidFill>
                <a:schemeClr val="bg1"/>
              </a:solidFill>
              <a:latin typeface="Arial" panose="020B0604020202020204" pitchFamily="34" charset="0"/>
              <a:cs typeface="Arial" panose="020B0604020202020204" pitchFamily="34" charset="0"/>
            </a:endParaRPr>
          </a:p>
        </p:txBody>
      </p:sp>
      <p:sp>
        <p:nvSpPr>
          <p:cNvPr id="5" name="Flowchart: Decision 4"/>
          <p:cNvSpPr/>
          <p:nvPr/>
        </p:nvSpPr>
        <p:spPr>
          <a:xfrm>
            <a:off x="4629150" y="5181600"/>
            <a:ext cx="2057400" cy="1295400"/>
          </a:xfrm>
          <a:prstGeom prst="flowChartDecision">
            <a:avLst/>
          </a:prstGeom>
          <a:solidFill>
            <a:srgbClr val="39EFF3"/>
          </a:solidFill>
          <a:ln>
            <a:solidFill>
              <a:srgbClr val="39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latin typeface="Arial" panose="020B0604020202020204" pitchFamily="34" charset="0"/>
                <a:cs typeface="Arial" panose="020B0604020202020204" pitchFamily="34" charset="0"/>
              </a:rPr>
              <a:t>Food Safety Manager  Certification</a:t>
            </a:r>
            <a:endParaRPr lang="en-US" sz="1200" dirty="0">
              <a:solidFill>
                <a:schemeClr val="bg1"/>
              </a:solidFill>
              <a:latin typeface="Arial" panose="020B0604020202020204" pitchFamily="34" charset="0"/>
              <a:cs typeface="Arial" panose="020B0604020202020204" pitchFamily="34" charset="0"/>
            </a:endParaRPr>
          </a:p>
        </p:txBody>
      </p:sp>
      <p:sp>
        <p:nvSpPr>
          <p:cNvPr id="6" name="Flowchart: Decision 5"/>
          <p:cNvSpPr/>
          <p:nvPr/>
        </p:nvSpPr>
        <p:spPr>
          <a:xfrm>
            <a:off x="4629150" y="3317336"/>
            <a:ext cx="2057400" cy="1295400"/>
          </a:xfrm>
          <a:prstGeom prst="flowChartDecision">
            <a:avLst/>
          </a:prstGeom>
          <a:solidFill>
            <a:srgbClr val="39EFF3"/>
          </a:solidFill>
          <a:ln>
            <a:solidFill>
              <a:srgbClr val="39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latin typeface="Arial" panose="020B0604020202020204" pitchFamily="34" charset="0"/>
                <a:cs typeface="Arial" panose="020B0604020202020204" pitchFamily="34" charset="0"/>
              </a:rPr>
              <a:t>Market Readiness Assessment </a:t>
            </a:r>
            <a:endParaRPr lang="en-US" sz="1200" dirty="0">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396815" y="1567372"/>
            <a:ext cx="1905000" cy="1066800"/>
          </a:xfrm>
          <a:prstGeom prst="roundRect">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latin typeface="Arial" panose="020B0604020202020204" pitchFamily="34" charset="0"/>
                <a:cs typeface="Arial" panose="020B0604020202020204" pitchFamily="34" charset="0"/>
              </a:rPr>
              <a:t>Business Plan Training </a:t>
            </a:r>
          </a:p>
        </p:txBody>
      </p:sp>
      <p:sp>
        <p:nvSpPr>
          <p:cNvPr id="8" name="Rounded Rectangle 7"/>
          <p:cNvSpPr/>
          <p:nvPr/>
        </p:nvSpPr>
        <p:spPr>
          <a:xfrm>
            <a:off x="396815" y="5295900"/>
            <a:ext cx="1905000" cy="1066800"/>
          </a:xfrm>
          <a:prstGeom prst="roundRect">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chemeClr val="bg1"/>
                </a:solidFill>
                <a:latin typeface="Arial" panose="020B0604020202020204" pitchFamily="34" charset="0"/>
                <a:cs typeface="Arial" panose="020B0604020202020204" pitchFamily="34" charset="0"/>
              </a:rPr>
              <a:t>ServSafe</a:t>
            </a:r>
            <a:r>
              <a:rPr lang="en-US" sz="1600" dirty="0" smtClean="0">
                <a:solidFill>
                  <a:schemeClr val="bg1"/>
                </a:solidFill>
                <a:latin typeface="Arial" panose="020B0604020202020204" pitchFamily="34" charset="0"/>
                <a:cs typeface="Arial" panose="020B0604020202020204" pitchFamily="34" charset="0"/>
              </a:rPr>
              <a:t> Training</a:t>
            </a:r>
            <a:endParaRPr lang="en-US" sz="1600" dirty="0">
              <a:solidFill>
                <a:schemeClr val="bg1"/>
              </a:solidFill>
              <a:latin typeface="Arial" panose="020B0604020202020204" pitchFamily="34" charset="0"/>
              <a:cs typeface="Arial" panose="020B0604020202020204" pitchFamily="34" charset="0"/>
            </a:endParaRPr>
          </a:p>
        </p:txBody>
      </p:sp>
      <p:cxnSp>
        <p:nvCxnSpPr>
          <p:cNvPr id="9" name="Straight Arrow Connector 8"/>
          <p:cNvCxnSpPr>
            <a:stCxn id="2" idx="2"/>
            <a:endCxn id="4" idx="0"/>
          </p:cNvCxnSpPr>
          <p:nvPr/>
        </p:nvCxnSpPr>
        <p:spPr>
          <a:xfrm>
            <a:off x="5657850" y="884208"/>
            <a:ext cx="0" cy="568864"/>
          </a:xfrm>
          <a:prstGeom prst="straightConnector1">
            <a:avLst/>
          </a:prstGeom>
          <a:ln>
            <a:solidFill>
              <a:srgbClr val="FFFFFF"/>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4" idx="1"/>
            <a:endCxn id="7" idx="3"/>
          </p:cNvCxnSpPr>
          <p:nvPr/>
        </p:nvCxnSpPr>
        <p:spPr>
          <a:xfrm flipH="1">
            <a:off x="2301815" y="2100772"/>
            <a:ext cx="23273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a:endCxn id="6" idx="0"/>
          </p:cNvCxnSpPr>
          <p:nvPr/>
        </p:nvCxnSpPr>
        <p:spPr>
          <a:xfrm>
            <a:off x="5657850" y="2748472"/>
            <a:ext cx="0" cy="568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2"/>
            <a:endCxn id="5" idx="0"/>
          </p:cNvCxnSpPr>
          <p:nvPr/>
        </p:nvCxnSpPr>
        <p:spPr>
          <a:xfrm>
            <a:off x="5657850" y="4612736"/>
            <a:ext cx="0" cy="568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1"/>
            <a:endCxn id="8" idx="3"/>
          </p:cNvCxnSpPr>
          <p:nvPr/>
        </p:nvCxnSpPr>
        <p:spPr>
          <a:xfrm flipH="1">
            <a:off x="2301815" y="5829300"/>
            <a:ext cx="23273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09950" y="5338167"/>
            <a:ext cx="533400" cy="369332"/>
          </a:xfrm>
          <a:prstGeom prst="rect">
            <a:avLst/>
          </a:prstGeom>
          <a:noFill/>
        </p:spPr>
        <p:txBody>
          <a:bodyPr wrap="square" rtlCol="0">
            <a:spAutoFit/>
          </a:bodyPr>
          <a:lstStyle/>
          <a:p>
            <a:r>
              <a:rPr lang="en-US" dirty="0" smtClean="0">
                <a:solidFill>
                  <a:srgbClr val="FF0000"/>
                </a:solidFill>
              </a:rPr>
              <a:t>No</a:t>
            </a:r>
            <a:endParaRPr lang="en-US" dirty="0">
              <a:solidFill>
                <a:srgbClr val="FF0000"/>
              </a:solidFill>
            </a:endParaRPr>
          </a:p>
        </p:txBody>
      </p:sp>
      <p:sp>
        <p:nvSpPr>
          <p:cNvPr id="15" name="TextBox 14"/>
          <p:cNvSpPr txBox="1"/>
          <p:nvPr/>
        </p:nvSpPr>
        <p:spPr>
          <a:xfrm>
            <a:off x="3409950" y="1731440"/>
            <a:ext cx="533400" cy="369332"/>
          </a:xfrm>
          <a:prstGeom prst="rect">
            <a:avLst/>
          </a:prstGeom>
          <a:noFill/>
        </p:spPr>
        <p:txBody>
          <a:bodyPr wrap="square" rtlCol="0">
            <a:spAutoFit/>
          </a:bodyPr>
          <a:lstStyle/>
          <a:p>
            <a:r>
              <a:rPr lang="en-US" dirty="0" smtClean="0">
                <a:solidFill>
                  <a:srgbClr val="FF0000"/>
                </a:solidFill>
              </a:rPr>
              <a:t>No</a:t>
            </a:r>
            <a:endParaRPr lang="en-US" dirty="0">
              <a:solidFill>
                <a:srgbClr val="FF0000"/>
              </a:solidFill>
            </a:endParaRPr>
          </a:p>
        </p:txBody>
      </p:sp>
      <p:sp>
        <p:nvSpPr>
          <p:cNvPr id="16" name="TextBox 15"/>
          <p:cNvSpPr txBox="1"/>
          <p:nvPr/>
        </p:nvSpPr>
        <p:spPr>
          <a:xfrm>
            <a:off x="5795962" y="2848238"/>
            <a:ext cx="742950" cy="369332"/>
          </a:xfrm>
          <a:prstGeom prst="rect">
            <a:avLst/>
          </a:prstGeom>
          <a:noFill/>
        </p:spPr>
        <p:txBody>
          <a:bodyPr wrap="square" rtlCol="0">
            <a:spAutoFit/>
          </a:bodyPr>
          <a:lstStyle/>
          <a:p>
            <a:r>
              <a:rPr lang="en-US" dirty="0" smtClean="0">
                <a:solidFill>
                  <a:srgbClr val="00B050"/>
                </a:solidFill>
              </a:rPr>
              <a:t>Yes</a:t>
            </a:r>
            <a:endParaRPr lang="en-US" dirty="0">
              <a:solidFill>
                <a:srgbClr val="00B050"/>
              </a:solidFill>
            </a:endParaRPr>
          </a:p>
        </p:txBody>
      </p:sp>
      <p:sp>
        <p:nvSpPr>
          <p:cNvPr id="17" name="TextBox 16"/>
          <p:cNvSpPr txBox="1"/>
          <p:nvPr/>
        </p:nvSpPr>
        <p:spPr>
          <a:xfrm>
            <a:off x="5795962" y="4773929"/>
            <a:ext cx="742950" cy="369332"/>
          </a:xfrm>
          <a:prstGeom prst="rect">
            <a:avLst/>
          </a:prstGeom>
          <a:noFill/>
        </p:spPr>
        <p:txBody>
          <a:bodyPr wrap="square" rtlCol="0">
            <a:spAutoFit/>
          </a:bodyPr>
          <a:lstStyle/>
          <a:p>
            <a:r>
              <a:rPr lang="en-US" dirty="0" smtClean="0">
                <a:solidFill>
                  <a:srgbClr val="00B050"/>
                </a:solidFill>
              </a:rPr>
              <a:t>Yes</a:t>
            </a:r>
            <a:endParaRPr lang="en-US" dirty="0">
              <a:solidFill>
                <a:srgbClr val="00B050"/>
              </a:solidFill>
            </a:endParaRPr>
          </a:p>
        </p:txBody>
      </p:sp>
      <p:sp>
        <p:nvSpPr>
          <p:cNvPr id="18" name="Wave 17"/>
          <p:cNvSpPr/>
          <p:nvPr/>
        </p:nvSpPr>
        <p:spPr>
          <a:xfrm>
            <a:off x="304800" y="274608"/>
            <a:ext cx="4038600" cy="944592"/>
          </a:xfrm>
          <a:prstGeom prst="wav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lumMod val="95000"/>
                  </a:schemeClr>
                </a:solidFill>
                <a:latin typeface="Bradley Hand ITC" panose="03070402050302030203" pitchFamily="66" charset="0"/>
              </a:rPr>
              <a:t>Applying to CKI Program</a:t>
            </a:r>
            <a:endParaRPr lang="en-US" sz="2800" b="1" dirty="0">
              <a:solidFill>
                <a:schemeClr val="tx1">
                  <a:lumMod val="95000"/>
                </a:schemeClr>
              </a:solidFill>
              <a:latin typeface="Bradley Hand ITC" panose="03070402050302030203" pitchFamily="66" charset="0"/>
            </a:endParaRPr>
          </a:p>
        </p:txBody>
      </p:sp>
    </p:spTree>
    <p:extLst>
      <p:ext uri="{BB962C8B-B14F-4D97-AF65-F5344CB8AC3E}">
        <p14:creationId xmlns:p14="http://schemas.microsoft.com/office/powerpoint/2010/main" val="3135503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lstStyle/>
          <a:p>
            <a:r>
              <a:rPr lang="en-US" dirty="0" smtClean="0"/>
              <a:t>Currently, the Kitchen Incubator has 22 businesses</a:t>
            </a:r>
          </a:p>
          <a:p>
            <a:r>
              <a:rPr lang="en-US" dirty="0" smtClean="0"/>
              <a:t>Average number of jobs created by each business is 4, resulting in 88 new jobs</a:t>
            </a:r>
          </a:p>
          <a:p>
            <a:r>
              <a:rPr lang="en-US" dirty="0" smtClean="0"/>
              <a:t>Six new participants that area going through application process</a:t>
            </a:r>
          </a:p>
          <a:p>
            <a:pPr marL="36900" indent="0">
              <a:buNone/>
            </a:pPr>
            <a:endParaRPr lang="en-US" dirty="0" smtClean="0"/>
          </a:p>
          <a:p>
            <a:endParaRPr lang="en-US" dirty="0" smtClean="0"/>
          </a:p>
        </p:txBody>
      </p:sp>
    </p:spTree>
    <p:extLst>
      <p:ext uri="{BB962C8B-B14F-4D97-AF65-F5344CB8AC3E}">
        <p14:creationId xmlns:p14="http://schemas.microsoft.com/office/powerpoint/2010/main" val="1034487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62075" y="3249930"/>
            <a:ext cx="6400800" cy="2971800"/>
          </a:xfrm>
        </p:spPr>
        <p:txBody>
          <a:bodyPr>
            <a:noAutofit/>
          </a:bodyPr>
          <a:lstStyle/>
          <a:p>
            <a:pPr eaLnBrk="1" fontAlgn="auto" hangingPunct="1">
              <a:spcAft>
                <a:spcPts val="0"/>
              </a:spcAft>
              <a:buClr>
                <a:schemeClr val="tx1">
                  <a:shade val="95000"/>
                </a:schemeClr>
              </a:buClr>
              <a:buFont typeface="Wingdings 2"/>
              <a:buNone/>
              <a:defRPr/>
            </a:pPr>
            <a:r>
              <a:rPr lang="en-US" b="1" dirty="0" smtClean="0">
                <a:latin typeface="Arial Unicode MS" pitchFamily="34" charset="-128"/>
              </a:rPr>
              <a:t>Carmen Herrera - Mansir</a:t>
            </a:r>
          </a:p>
          <a:p>
            <a:pPr eaLnBrk="1" fontAlgn="auto" hangingPunct="1">
              <a:spcAft>
                <a:spcPts val="0"/>
              </a:spcAft>
              <a:buClr>
                <a:schemeClr val="tx1">
                  <a:shade val="95000"/>
                </a:schemeClr>
              </a:buClr>
              <a:buFont typeface="Wingdings 2"/>
              <a:buNone/>
              <a:defRPr/>
            </a:pPr>
            <a:r>
              <a:rPr lang="en-US" b="1" dirty="0" smtClean="0">
                <a:latin typeface="Arial Unicode MS" pitchFamily="34" charset="-128"/>
              </a:rPr>
              <a:t>El Pájaro Community Development Corp.</a:t>
            </a:r>
          </a:p>
          <a:p>
            <a:pPr eaLnBrk="1" fontAlgn="auto" hangingPunct="1">
              <a:spcAft>
                <a:spcPts val="0"/>
              </a:spcAft>
              <a:buClr>
                <a:schemeClr val="tx1">
                  <a:shade val="95000"/>
                </a:schemeClr>
              </a:buClr>
              <a:buFont typeface="Wingdings 2"/>
              <a:buNone/>
              <a:defRPr/>
            </a:pPr>
            <a:r>
              <a:rPr lang="en-US" b="1" dirty="0" smtClean="0">
                <a:latin typeface="Arial Unicode MS" pitchFamily="34" charset="-128"/>
              </a:rPr>
              <a:t>23 E. Beach St. Watsonville</a:t>
            </a:r>
          </a:p>
          <a:p>
            <a:pPr eaLnBrk="1" fontAlgn="auto" hangingPunct="1">
              <a:spcAft>
                <a:spcPts val="0"/>
              </a:spcAft>
              <a:buClr>
                <a:schemeClr val="tx1">
                  <a:shade val="95000"/>
                </a:schemeClr>
              </a:buClr>
              <a:buFont typeface="Wingdings 2"/>
              <a:buNone/>
              <a:defRPr/>
            </a:pPr>
            <a:r>
              <a:rPr lang="en-US" b="1" dirty="0" smtClean="0">
                <a:latin typeface="Arial Unicode MS" pitchFamily="34" charset="-128"/>
                <a:hlinkClick r:id="rId3"/>
              </a:rPr>
              <a:t>cherrera@elpajarocdc.org</a:t>
            </a:r>
            <a:r>
              <a:rPr lang="en-US" b="1" dirty="0" smtClean="0">
                <a:latin typeface="Arial Unicode MS" pitchFamily="34" charset="-128"/>
              </a:rPr>
              <a:t> </a:t>
            </a:r>
          </a:p>
          <a:p>
            <a:pPr eaLnBrk="1" fontAlgn="auto" hangingPunct="1">
              <a:spcAft>
                <a:spcPts val="0"/>
              </a:spcAft>
              <a:buClr>
                <a:schemeClr val="tx1">
                  <a:shade val="95000"/>
                </a:schemeClr>
              </a:buClr>
              <a:buFont typeface="Wingdings 2"/>
              <a:buNone/>
              <a:defRPr/>
            </a:pPr>
            <a:r>
              <a:rPr lang="en-US" b="1" dirty="0" smtClean="0">
                <a:latin typeface="Arial Unicode MS" pitchFamily="34" charset="-128"/>
                <a:hlinkClick r:id="rId4"/>
              </a:rPr>
              <a:t>info@elpajarocdc.org</a:t>
            </a:r>
            <a:endParaRPr lang="en-US" b="1" dirty="0" smtClean="0">
              <a:latin typeface="Arial Unicode MS" pitchFamily="34" charset="-128"/>
            </a:endParaRPr>
          </a:p>
          <a:p>
            <a:pPr eaLnBrk="1" fontAlgn="auto" hangingPunct="1">
              <a:spcAft>
                <a:spcPts val="0"/>
              </a:spcAft>
              <a:buClr>
                <a:schemeClr val="tx1">
                  <a:shade val="95000"/>
                </a:schemeClr>
              </a:buClr>
              <a:buFont typeface="Wingdings 2"/>
              <a:buNone/>
              <a:defRPr/>
            </a:pPr>
            <a:r>
              <a:rPr lang="en-US" b="1" dirty="0" smtClean="0">
                <a:latin typeface="Arial Unicode MS" pitchFamily="34" charset="-128"/>
              </a:rPr>
              <a:t>www.elpajarocdc.org</a:t>
            </a:r>
          </a:p>
          <a:p>
            <a:pPr eaLnBrk="1" fontAlgn="auto" hangingPunct="1">
              <a:spcAft>
                <a:spcPts val="0"/>
              </a:spcAft>
              <a:buClr>
                <a:schemeClr val="tx1">
                  <a:shade val="95000"/>
                </a:schemeClr>
              </a:buClr>
              <a:buFont typeface="Wingdings 2"/>
              <a:buNone/>
              <a:defRPr/>
            </a:pPr>
            <a:r>
              <a:rPr lang="en-US" b="1" dirty="0" smtClean="0">
                <a:latin typeface="Arial Unicode MS" pitchFamily="34" charset="-128"/>
              </a:rPr>
              <a:t>831-722-1224</a:t>
            </a:r>
            <a:endParaRPr lang="en-US" b="1" dirty="0">
              <a:latin typeface="Arial Unicode MS" pitchFamily="34" charset="-128"/>
            </a:endParaRPr>
          </a:p>
        </p:txBody>
      </p:sp>
      <p:pic>
        <p:nvPicPr>
          <p:cNvPr id="5123" name="Picture 4" descr="header with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838200"/>
            <a:ext cx="7448550" cy="1866900"/>
          </a:xfrm>
          <a:prstGeom prst="rect">
            <a:avLst/>
          </a:prstGeom>
          <a:solidFill>
            <a:srgbClr val="FFFFFF"/>
          </a:solidFill>
          <a:ln>
            <a:noFill/>
          </a:ln>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1190" y="5867400"/>
            <a:ext cx="2651760" cy="708660"/>
          </a:xfrm>
          <a:prstGeom prst="rect">
            <a:avLst/>
          </a:prstGeom>
        </p:spPr>
      </p:pic>
    </p:spTree>
    <p:extLst>
      <p:ext uri="{BB962C8B-B14F-4D97-AF65-F5344CB8AC3E}">
        <p14:creationId xmlns:p14="http://schemas.microsoft.com/office/powerpoint/2010/main" val="4155443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85800" y="833887"/>
            <a:ext cx="8153400" cy="4500113"/>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Bef>
                <a:spcPts val="0"/>
              </a:spcBef>
              <a:spcAft>
                <a:spcPts val="3000"/>
              </a:spcAft>
              <a:defRPr/>
            </a:pPr>
            <a:r>
              <a:rPr lang="en-US" sz="5400" b="1" dirty="0">
                <a:solidFill>
                  <a:prstClr val="black">
                    <a:tint val="75000"/>
                  </a:prstClr>
                </a:solidFill>
              </a:rPr>
              <a:t>Cooperative </a:t>
            </a:r>
            <a:r>
              <a:rPr lang="en-US" sz="5400" b="1" dirty="0" smtClean="0">
                <a:solidFill>
                  <a:prstClr val="black">
                    <a:tint val="75000"/>
                  </a:prstClr>
                </a:solidFill>
              </a:rPr>
              <a:t>Accelerator</a:t>
            </a:r>
            <a:endParaRPr lang="en-US" sz="5400" b="1" dirty="0">
              <a:solidFill>
                <a:prstClr val="black">
                  <a:tint val="75000"/>
                </a:prstClr>
              </a:solidFill>
            </a:endParaRPr>
          </a:p>
          <a:p>
            <a:pPr algn="l" fontAlgn="auto">
              <a:spcBef>
                <a:spcPts val="0"/>
              </a:spcBef>
              <a:spcAft>
                <a:spcPts val="3000"/>
              </a:spcAft>
              <a:defRPr/>
            </a:pPr>
            <a:r>
              <a:rPr lang="en-US" sz="5400" b="1" dirty="0" smtClean="0">
                <a:solidFill>
                  <a:prstClr val="black">
                    <a:tint val="75000"/>
                  </a:prstClr>
                </a:solidFill>
              </a:rPr>
              <a:t>Rani </a:t>
            </a:r>
            <a:r>
              <a:rPr lang="en-US" sz="5400" b="1" dirty="0" err="1" smtClean="0">
                <a:solidFill>
                  <a:prstClr val="black">
                    <a:tint val="75000"/>
                  </a:prstClr>
                </a:solidFill>
              </a:rPr>
              <a:t>Croager</a:t>
            </a:r>
            <a:endParaRPr lang="en-US" sz="5400" b="1" dirty="0" smtClean="0">
              <a:solidFill>
                <a:prstClr val="black">
                  <a:tint val="75000"/>
                </a:prstClr>
              </a:solidFill>
            </a:endParaRPr>
          </a:p>
          <a:p>
            <a:pPr algn="l" fontAlgn="auto">
              <a:spcBef>
                <a:spcPts val="0"/>
              </a:spcBef>
              <a:spcAft>
                <a:spcPts val="3000"/>
              </a:spcAft>
              <a:defRPr/>
            </a:pPr>
            <a:r>
              <a:rPr lang="en-US" sz="5400" b="1" dirty="0" smtClean="0">
                <a:solidFill>
                  <a:prstClr val="black">
                    <a:tint val="75000"/>
                  </a:prstClr>
                </a:solidFill>
              </a:rPr>
              <a:t>Co-Founder, Lead </a:t>
            </a:r>
            <a:r>
              <a:rPr lang="en-US" sz="5400" b="1" dirty="0">
                <a:solidFill>
                  <a:prstClr val="black">
                    <a:tint val="75000"/>
                  </a:prstClr>
                </a:solidFill>
              </a:rPr>
              <a:t>Instructor &amp; </a:t>
            </a:r>
            <a:r>
              <a:rPr lang="en-US" sz="5400" b="1" dirty="0" smtClean="0">
                <a:solidFill>
                  <a:prstClr val="black">
                    <a:tint val="75000"/>
                  </a:prstClr>
                </a:solidFill>
              </a:rPr>
              <a:t>Mentor</a:t>
            </a:r>
          </a:p>
          <a:p>
            <a:pPr algn="l" fontAlgn="auto">
              <a:spcBef>
                <a:spcPts val="0"/>
              </a:spcBef>
              <a:spcAft>
                <a:spcPts val="3000"/>
              </a:spcAft>
              <a:defRPr/>
            </a:pPr>
            <a:r>
              <a:rPr lang="en-US" sz="5400" b="1" dirty="0" err="1" smtClean="0">
                <a:solidFill>
                  <a:prstClr val="black">
                    <a:tint val="75000"/>
                  </a:prstClr>
                </a:solidFill>
              </a:rPr>
              <a:t>Uptima</a:t>
            </a:r>
            <a:r>
              <a:rPr lang="en-US" sz="5400" b="1" dirty="0" smtClean="0">
                <a:solidFill>
                  <a:prstClr val="black">
                    <a:tint val="75000"/>
                  </a:prstClr>
                </a:solidFill>
              </a:rPr>
              <a:t> Business Bootcamp</a:t>
            </a:r>
          </a:p>
        </p:txBody>
      </p:sp>
      <p:sp>
        <p:nvSpPr>
          <p:cNvPr id="5" name="TextBox 4"/>
          <p:cNvSpPr txBox="1"/>
          <p:nvPr/>
        </p:nvSpPr>
        <p:spPr>
          <a:xfrm>
            <a:off x="5448300" y="6044005"/>
            <a:ext cx="3352800" cy="369332"/>
          </a:xfrm>
          <a:prstGeom prst="rect">
            <a:avLst/>
          </a:prstGeom>
          <a:noFill/>
        </p:spPr>
        <p:txBody>
          <a:bodyPr wrap="square" rtlCol="0">
            <a:spAutoFit/>
          </a:bodyPr>
          <a:lstStyle/>
          <a:p>
            <a:pPr algn="r" fontAlgn="auto">
              <a:spcBef>
                <a:spcPts val="0"/>
              </a:spcBef>
              <a:spcAft>
                <a:spcPts val="0"/>
              </a:spcAft>
            </a:pPr>
            <a:r>
              <a:rPr lang="en-US" dirty="0" smtClean="0">
                <a:solidFill>
                  <a:prstClr val="black"/>
                </a:solidFill>
                <a:latin typeface="Calibri"/>
              </a:rPr>
              <a:t>www.microbiz.org</a:t>
            </a:r>
            <a:endParaRPr lang="en-US" dirty="0">
              <a:solidFill>
                <a:prstClr val="black"/>
              </a:solidFill>
              <a:latin typeface="Calibr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792335"/>
            <a:ext cx="2819400" cy="872671"/>
          </a:xfrm>
          <a:prstGeom prst="rect">
            <a:avLst/>
          </a:prstGeom>
        </p:spPr>
      </p:pic>
    </p:spTree>
    <p:extLst>
      <p:ext uri="{BB962C8B-B14F-4D97-AF65-F5344CB8AC3E}">
        <p14:creationId xmlns:p14="http://schemas.microsoft.com/office/powerpoint/2010/main" val="229178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43426" y="32084"/>
            <a:ext cx="8229600" cy="868362"/>
          </a:xfrm>
        </p:spPr>
        <p:txBody>
          <a:bodyPr>
            <a:normAutofit/>
          </a:bodyPr>
          <a:lstStyle/>
          <a:p>
            <a:r>
              <a:rPr lang="en-US" sz="3200" b="1" dirty="0" smtClean="0">
                <a:latin typeface="Calibri" pitchFamily="34" charset="0"/>
                <a:cs typeface="Calibri" pitchFamily="34" charset="0"/>
              </a:rPr>
              <a:t>Resources</a:t>
            </a:r>
          </a:p>
        </p:txBody>
      </p:sp>
      <p:sp>
        <p:nvSpPr>
          <p:cNvPr id="3" name="TextBox 2"/>
          <p:cNvSpPr txBox="1"/>
          <p:nvPr/>
        </p:nvSpPr>
        <p:spPr>
          <a:xfrm>
            <a:off x="922421" y="750248"/>
            <a:ext cx="7391400" cy="6032421"/>
          </a:xfrm>
          <a:prstGeom prst="rect">
            <a:avLst/>
          </a:prstGeom>
          <a:noFill/>
        </p:spPr>
        <p:txBody>
          <a:bodyPr wrap="square" rtlCol="0">
            <a:spAutoFit/>
          </a:bodyPr>
          <a:lstStyle/>
          <a:p>
            <a:pPr marL="285750" indent="-285750" fontAlgn="auto">
              <a:spcBef>
                <a:spcPts val="0"/>
              </a:spcBef>
              <a:spcAft>
                <a:spcPts val="1200"/>
              </a:spcAft>
              <a:buFont typeface="Arial" panose="020B0604020202020204" pitchFamily="34" charset="0"/>
              <a:buChar char="•"/>
            </a:pPr>
            <a:r>
              <a:rPr lang="en-US" b="1" dirty="0" smtClean="0">
                <a:solidFill>
                  <a:prstClr val="black"/>
                </a:solidFill>
                <a:latin typeface="Calibri"/>
              </a:rPr>
              <a:t>Grow Your Own Guide, </a:t>
            </a:r>
            <a:r>
              <a:rPr lang="en-US" i="1" dirty="0" smtClean="0">
                <a:solidFill>
                  <a:prstClr val="black"/>
                </a:solidFill>
                <a:latin typeface="Calibri"/>
              </a:rPr>
              <a:t>Federal Reserve Bank of </a:t>
            </a:r>
            <a:r>
              <a:rPr lang="en-US" i="1" dirty="0">
                <a:solidFill>
                  <a:prstClr val="black"/>
                </a:solidFill>
                <a:latin typeface="Calibri"/>
              </a:rPr>
              <a:t>Kansas City</a:t>
            </a:r>
            <a:r>
              <a:rPr lang="en-US" dirty="0">
                <a:solidFill>
                  <a:prstClr val="black"/>
                </a:solidFill>
                <a:latin typeface="Calibri"/>
              </a:rPr>
              <a:t/>
            </a:r>
            <a:br>
              <a:rPr lang="en-US" dirty="0">
                <a:solidFill>
                  <a:prstClr val="black"/>
                </a:solidFill>
                <a:latin typeface="Calibri"/>
              </a:rPr>
            </a:br>
            <a:r>
              <a:rPr lang="en-US" dirty="0">
                <a:solidFill>
                  <a:prstClr val="black"/>
                </a:solidFill>
                <a:latin typeface="Calibri"/>
                <a:hlinkClick r:id="rId3"/>
              </a:rPr>
              <a:t>https://</a:t>
            </a:r>
            <a:r>
              <a:rPr lang="en-US" dirty="0" smtClean="0">
                <a:solidFill>
                  <a:prstClr val="black"/>
                </a:solidFill>
                <a:latin typeface="Calibri"/>
                <a:hlinkClick r:id="rId3"/>
              </a:rPr>
              <a:t>www.kansascityfed.org/publicat/community/gyo/gyo-guide.pdf</a:t>
            </a:r>
            <a:endParaRPr lang="en-US" dirty="0" smtClean="0">
              <a:solidFill>
                <a:prstClr val="black"/>
              </a:solidFill>
              <a:latin typeface="Calibri"/>
            </a:endParaRPr>
          </a:p>
          <a:p>
            <a:pPr marL="285750" indent="-285750" fontAlgn="auto">
              <a:spcBef>
                <a:spcPts val="0"/>
              </a:spcBef>
              <a:spcAft>
                <a:spcPts val="1200"/>
              </a:spcAft>
              <a:buFont typeface="Arial" panose="020B0604020202020204" pitchFamily="34" charset="0"/>
              <a:buChar char="•"/>
            </a:pPr>
            <a:r>
              <a:rPr lang="en-US" b="1" dirty="0" smtClean="0">
                <a:solidFill>
                  <a:prstClr val="black"/>
                </a:solidFill>
                <a:latin typeface="Calibri"/>
              </a:rPr>
              <a:t>2014 State of </a:t>
            </a:r>
            <a:r>
              <a:rPr lang="en-US" b="1" dirty="0">
                <a:solidFill>
                  <a:prstClr val="black"/>
                </a:solidFill>
                <a:latin typeface="Calibri"/>
              </a:rPr>
              <a:t>Independence </a:t>
            </a:r>
            <a:r>
              <a:rPr lang="en-US" b="1" dirty="0" smtClean="0">
                <a:solidFill>
                  <a:prstClr val="black"/>
                </a:solidFill>
                <a:latin typeface="Calibri"/>
              </a:rPr>
              <a:t>Report</a:t>
            </a:r>
            <a:r>
              <a:rPr lang="en-US" dirty="0" smtClean="0">
                <a:solidFill>
                  <a:prstClr val="black"/>
                </a:solidFill>
                <a:latin typeface="Calibri"/>
              </a:rPr>
              <a:t>, </a:t>
            </a:r>
            <a:r>
              <a:rPr lang="en-US" i="1" dirty="0" smtClean="0">
                <a:solidFill>
                  <a:prstClr val="black"/>
                </a:solidFill>
                <a:latin typeface="Calibri"/>
              </a:rPr>
              <a:t>MBO </a:t>
            </a:r>
            <a:r>
              <a:rPr lang="en-US" i="1" dirty="0">
                <a:solidFill>
                  <a:prstClr val="black"/>
                </a:solidFill>
                <a:latin typeface="Calibri"/>
              </a:rPr>
              <a:t>Partners</a:t>
            </a:r>
            <a:r>
              <a:rPr lang="en-US" dirty="0">
                <a:solidFill>
                  <a:prstClr val="black"/>
                </a:solidFill>
                <a:latin typeface="Calibri"/>
              </a:rPr>
              <a:t/>
            </a:r>
            <a:br>
              <a:rPr lang="en-US" dirty="0">
                <a:solidFill>
                  <a:prstClr val="black"/>
                </a:solidFill>
                <a:latin typeface="Calibri"/>
              </a:rPr>
            </a:br>
            <a:r>
              <a:rPr lang="en-US" dirty="0">
                <a:solidFill>
                  <a:prstClr val="black"/>
                </a:solidFill>
                <a:latin typeface="Calibri"/>
                <a:hlinkClick r:id="rId4"/>
              </a:rPr>
              <a:t>http://</a:t>
            </a:r>
            <a:r>
              <a:rPr lang="en-US" dirty="0" smtClean="0">
                <a:solidFill>
                  <a:prstClr val="black"/>
                </a:solidFill>
                <a:latin typeface="Calibri"/>
                <a:hlinkClick r:id="rId4"/>
              </a:rPr>
              <a:t>www.mbopartners.com/state-of-independence/independent-workforce-index.html</a:t>
            </a:r>
            <a:endParaRPr lang="en-US" dirty="0" smtClean="0">
              <a:solidFill>
                <a:prstClr val="black"/>
              </a:solidFill>
              <a:latin typeface="Calibri"/>
            </a:endParaRPr>
          </a:p>
          <a:p>
            <a:pPr marL="285750" indent="-285750" fontAlgn="auto">
              <a:spcBef>
                <a:spcPts val="0"/>
              </a:spcBef>
              <a:spcAft>
                <a:spcPts val="1200"/>
              </a:spcAft>
              <a:buFont typeface="Arial" panose="020B0604020202020204" pitchFamily="34" charset="0"/>
              <a:buChar char="•"/>
            </a:pPr>
            <a:r>
              <a:rPr lang="en-US" b="1" dirty="0" smtClean="0">
                <a:solidFill>
                  <a:prstClr val="black"/>
                </a:solidFill>
                <a:latin typeface="Calibri"/>
              </a:rPr>
              <a:t>Bigger Than You Think</a:t>
            </a:r>
            <a:r>
              <a:rPr lang="en-US" i="1" dirty="0" smtClean="0">
                <a:solidFill>
                  <a:prstClr val="black"/>
                </a:solidFill>
                <a:latin typeface="Calibri"/>
              </a:rPr>
              <a:t>, Association for Enterprise Opportunity  </a:t>
            </a:r>
            <a:r>
              <a:rPr lang="en-US" dirty="0" smtClean="0">
                <a:solidFill>
                  <a:prstClr val="black"/>
                </a:solidFill>
                <a:latin typeface="Calibri"/>
                <a:hlinkClick r:id="rId5"/>
              </a:rPr>
              <a:t>http</a:t>
            </a:r>
            <a:r>
              <a:rPr lang="en-US" dirty="0">
                <a:solidFill>
                  <a:prstClr val="black"/>
                </a:solidFill>
                <a:latin typeface="Calibri"/>
                <a:hlinkClick r:id="rId5"/>
              </a:rPr>
              <a:t>://</a:t>
            </a:r>
            <a:r>
              <a:rPr lang="en-US" dirty="0" smtClean="0">
                <a:solidFill>
                  <a:prstClr val="black"/>
                </a:solidFill>
                <a:latin typeface="Calibri"/>
                <a:hlinkClick r:id="rId5"/>
              </a:rPr>
              <a:t>www.aeoworks.org/index.php/site/page/bigger_than_you_think_the_economic_impact_of_microbusiness_in_the_united_st</a:t>
            </a:r>
            <a:endParaRPr lang="en-US" dirty="0" smtClean="0">
              <a:solidFill>
                <a:prstClr val="black"/>
              </a:solidFill>
              <a:latin typeface="Calibri"/>
            </a:endParaRPr>
          </a:p>
          <a:p>
            <a:pPr marL="285750" indent="-285750" fontAlgn="auto">
              <a:spcBef>
                <a:spcPts val="0"/>
              </a:spcBef>
              <a:spcAft>
                <a:spcPts val="1200"/>
              </a:spcAft>
              <a:buFont typeface="Arial" panose="020B0604020202020204" pitchFamily="34" charset="0"/>
              <a:buChar char="•"/>
            </a:pPr>
            <a:r>
              <a:rPr lang="en-US" b="1" dirty="0" smtClean="0">
                <a:solidFill>
                  <a:prstClr val="black"/>
                </a:solidFill>
                <a:latin typeface="Calibri"/>
              </a:rPr>
              <a:t>DIY Economic Development</a:t>
            </a:r>
            <a:r>
              <a:rPr lang="en-US" dirty="0" smtClean="0">
                <a:solidFill>
                  <a:prstClr val="black"/>
                </a:solidFill>
                <a:latin typeface="Calibri"/>
              </a:rPr>
              <a:t/>
            </a:r>
            <a:br>
              <a:rPr lang="en-US" dirty="0" smtClean="0">
                <a:solidFill>
                  <a:prstClr val="black"/>
                </a:solidFill>
                <a:latin typeface="Calibri"/>
              </a:rPr>
            </a:br>
            <a:r>
              <a:rPr lang="en-US" i="1" dirty="0" smtClean="0">
                <a:solidFill>
                  <a:prstClr val="black"/>
                </a:solidFill>
                <a:latin typeface="Calibri"/>
              </a:rPr>
              <a:t>Heidi </a:t>
            </a:r>
            <a:r>
              <a:rPr lang="en-US" i="1" dirty="0" err="1" smtClean="0">
                <a:solidFill>
                  <a:prstClr val="black"/>
                </a:solidFill>
                <a:latin typeface="Calibri"/>
              </a:rPr>
              <a:t>Pickman</a:t>
            </a:r>
            <a:r>
              <a:rPr lang="en-US" i="1" dirty="0" smtClean="0">
                <a:solidFill>
                  <a:prstClr val="black"/>
                </a:solidFill>
                <a:latin typeface="Calibri"/>
              </a:rPr>
              <a:t> and Claudia Viek, IEDC Economic Development Journal</a:t>
            </a:r>
            <a:r>
              <a:rPr lang="en-US" dirty="0">
                <a:solidFill>
                  <a:prstClr val="black"/>
                </a:solidFill>
                <a:latin typeface="Calibri"/>
              </a:rPr>
              <a:t/>
            </a:r>
            <a:br>
              <a:rPr lang="en-US" dirty="0">
                <a:solidFill>
                  <a:prstClr val="black"/>
                </a:solidFill>
                <a:latin typeface="Calibri"/>
              </a:rPr>
            </a:br>
            <a:r>
              <a:rPr lang="en-US" dirty="0">
                <a:solidFill>
                  <a:prstClr val="black"/>
                </a:solidFill>
                <a:latin typeface="Calibri"/>
                <a:hlinkClick r:id="rId6"/>
              </a:rPr>
              <a:t>http://www.iedconline.org/documents/members-only/do-it-yourself-economic-growth</a:t>
            </a:r>
            <a:r>
              <a:rPr lang="en-US" dirty="0" smtClean="0">
                <a:solidFill>
                  <a:prstClr val="black"/>
                </a:solidFill>
                <a:latin typeface="Calibri"/>
                <a:hlinkClick r:id="rId6"/>
              </a:rPr>
              <a:t>/</a:t>
            </a:r>
            <a:r>
              <a:rPr lang="en-US" dirty="0" smtClean="0">
                <a:solidFill>
                  <a:prstClr val="black"/>
                </a:solidFill>
                <a:latin typeface="Calibri"/>
              </a:rPr>
              <a:t> </a:t>
            </a:r>
          </a:p>
          <a:p>
            <a:pPr marL="285750" indent="-285750" fontAlgn="auto">
              <a:spcBef>
                <a:spcPts val="0"/>
              </a:spcBef>
              <a:spcAft>
                <a:spcPts val="0"/>
              </a:spcAft>
              <a:buFont typeface="Arial" panose="020B0604020202020204" pitchFamily="34" charset="0"/>
              <a:buChar char="•"/>
            </a:pPr>
            <a:r>
              <a:rPr lang="en-US" b="1" dirty="0" smtClean="0">
                <a:solidFill>
                  <a:prstClr val="black"/>
                </a:solidFill>
                <a:latin typeface="Calibri"/>
              </a:rPr>
              <a:t>A </a:t>
            </a:r>
            <a:r>
              <a:rPr lang="en-US" b="1" dirty="0">
                <a:solidFill>
                  <a:prstClr val="black"/>
                </a:solidFill>
                <a:latin typeface="Calibri"/>
              </a:rPr>
              <a:t>Grassroots Approach to Economic </a:t>
            </a:r>
            <a:r>
              <a:rPr lang="en-US" b="1" dirty="0" smtClean="0">
                <a:solidFill>
                  <a:prstClr val="black"/>
                </a:solidFill>
                <a:latin typeface="Calibri"/>
              </a:rPr>
              <a:t>Development</a:t>
            </a:r>
            <a:r>
              <a:rPr lang="en-US" dirty="0" smtClean="0">
                <a:solidFill>
                  <a:prstClr val="black"/>
                </a:solidFill>
                <a:latin typeface="Calibri"/>
              </a:rPr>
              <a:t>, BALLE</a:t>
            </a:r>
          </a:p>
          <a:p>
            <a:pPr marL="285750" indent="-285750" fontAlgn="auto">
              <a:spcBef>
                <a:spcPts val="0"/>
              </a:spcBef>
              <a:spcAft>
                <a:spcPts val="1200"/>
              </a:spcAft>
              <a:buFont typeface="Arial" panose="020B0604020202020204" pitchFamily="34" charset="0"/>
              <a:buChar char="•"/>
            </a:pPr>
            <a:r>
              <a:rPr lang="en-US" dirty="0">
                <a:solidFill>
                  <a:prstClr val="black"/>
                </a:solidFill>
                <a:latin typeface="Calibri"/>
                <a:hlinkClick r:id="rId7"/>
              </a:rPr>
              <a:t>https://</a:t>
            </a:r>
            <a:r>
              <a:rPr lang="en-US" dirty="0" smtClean="0">
                <a:solidFill>
                  <a:prstClr val="black"/>
                </a:solidFill>
                <a:latin typeface="Calibri"/>
                <a:hlinkClick r:id="rId7"/>
              </a:rPr>
              <a:t>bealocalist.org/grassroots-approach-economic-development</a:t>
            </a:r>
            <a:endParaRPr lang="en-US" dirty="0" smtClean="0">
              <a:solidFill>
                <a:prstClr val="black"/>
              </a:solidFill>
              <a:latin typeface="Calibri"/>
            </a:endParaRPr>
          </a:p>
          <a:p>
            <a:pPr marL="285750" indent="-285750" fontAlgn="auto">
              <a:spcBef>
                <a:spcPts val="0"/>
              </a:spcBef>
              <a:spcAft>
                <a:spcPts val="0"/>
              </a:spcAft>
              <a:buFont typeface="Arial" panose="020B0604020202020204" pitchFamily="34" charset="0"/>
              <a:buChar char="•"/>
            </a:pPr>
            <a:r>
              <a:rPr lang="en-US" b="1" dirty="0" smtClean="0">
                <a:solidFill>
                  <a:prstClr val="black"/>
                </a:solidFill>
                <a:latin typeface="Calibri"/>
              </a:rPr>
              <a:t>How Much Does Credit Matter</a:t>
            </a:r>
          </a:p>
          <a:p>
            <a:pPr marL="285750" indent="-285750" fontAlgn="auto">
              <a:spcBef>
                <a:spcPts val="0"/>
              </a:spcBef>
              <a:spcAft>
                <a:spcPts val="1200"/>
              </a:spcAft>
              <a:buFont typeface="Arial" panose="020B0604020202020204" pitchFamily="34" charset="0"/>
              <a:buChar char="•"/>
            </a:pPr>
            <a:r>
              <a:rPr lang="en-US" dirty="0">
                <a:solidFill>
                  <a:prstClr val="black"/>
                </a:solidFill>
                <a:latin typeface="Calibri"/>
                <a:hlinkClick r:id="rId8"/>
              </a:rPr>
              <a:t>http://www.microbiz.org/how-much-does-credit-matter/</a:t>
            </a:r>
            <a:endParaRPr lang="en-US" dirty="0">
              <a:solidFill>
                <a:prstClr val="black"/>
              </a:solidFill>
              <a:latin typeface="Calibri"/>
            </a:endParaRPr>
          </a:p>
          <a:p>
            <a:pPr marL="285750" indent="-285750" fontAlgn="auto">
              <a:spcBef>
                <a:spcPts val="0"/>
              </a:spcBef>
              <a:spcAft>
                <a:spcPts val="0"/>
              </a:spcAft>
              <a:buFont typeface="Arial" panose="020B0604020202020204" pitchFamily="34" charset="0"/>
              <a:buChar char="•"/>
            </a:pPr>
            <a:endParaRPr lang="en-US" dirty="0" smtClean="0">
              <a:solidFill>
                <a:prstClr val="black"/>
              </a:solidFill>
              <a:latin typeface="Calibri"/>
            </a:endParaRPr>
          </a:p>
          <a:p>
            <a:pPr marL="285750" indent="-285750" fontAlgn="auto">
              <a:spcBef>
                <a:spcPts val="0"/>
              </a:spcBef>
              <a:spcAft>
                <a:spcPts val="0"/>
              </a:spcAft>
              <a:buFont typeface="Arial" panose="020B0604020202020204" pitchFamily="34" charset="0"/>
              <a:buChar char="•"/>
            </a:pPr>
            <a:endParaRPr lang="en-US" sz="2000" dirty="0">
              <a:solidFill>
                <a:prstClr val="black"/>
              </a:solidFill>
              <a:latin typeface="Calibri"/>
            </a:endParaRPr>
          </a:p>
        </p:txBody>
      </p:sp>
    </p:spTree>
    <p:extLst>
      <p:ext uri="{BB962C8B-B14F-4D97-AF65-F5344CB8AC3E}">
        <p14:creationId xmlns:p14="http://schemas.microsoft.com/office/powerpoint/2010/main" val="423356631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62" y="1066800"/>
            <a:ext cx="7620000" cy="4295775"/>
          </a:xfrm>
          <a:prstGeom prst="rect">
            <a:avLst/>
          </a:prstGeom>
        </p:spPr>
      </p:pic>
      <p:sp>
        <p:nvSpPr>
          <p:cNvPr id="4" name="TextBox 3"/>
          <p:cNvSpPr txBox="1"/>
          <p:nvPr/>
        </p:nvSpPr>
        <p:spPr>
          <a:xfrm>
            <a:off x="5448300" y="6044005"/>
            <a:ext cx="3352800" cy="369332"/>
          </a:xfrm>
          <a:prstGeom prst="rect">
            <a:avLst/>
          </a:prstGeom>
          <a:noFill/>
        </p:spPr>
        <p:txBody>
          <a:bodyPr wrap="square" rtlCol="0">
            <a:spAutoFit/>
          </a:bodyPr>
          <a:lstStyle/>
          <a:p>
            <a:pPr algn="r" fontAlgn="auto">
              <a:spcBef>
                <a:spcPts val="0"/>
              </a:spcBef>
              <a:spcAft>
                <a:spcPts val="0"/>
              </a:spcAft>
            </a:pPr>
            <a:r>
              <a:rPr lang="en-US" dirty="0" smtClean="0">
                <a:solidFill>
                  <a:prstClr val="black"/>
                </a:solidFill>
                <a:latin typeface="Calibri"/>
              </a:rPr>
              <a:t>www.microbiz.org</a:t>
            </a:r>
            <a:endParaRPr lang="en-US" dirty="0">
              <a:solidFill>
                <a:prstClr val="black"/>
              </a:solidFill>
              <a:latin typeface="Calibri"/>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5792335"/>
            <a:ext cx="2819400" cy="872671"/>
          </a:xfrm>
          <a:prstGeom prst="rect">
            <a:avLst/>
          </a:prstGeom>
        </p:spPr>
      </p:pic>
    </p:spTree>
    <p:extLst>
      <p:ext uri="{BB962C8B-B14F-4D97-AF65-F5344CB8AC3E}">
        <p14:creationId xmlns:p14="http://schemas.microsoft.com/office/powerpoint/2010/main" val="1080920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1173162"/>
          </a:xfrm>
        </p:spPr>
        <p:txBody>
          <a:bodyPr>
            <a:normAutofit fontScale="90000"/>
          </a:bodyPr>
          <a:lstStyle/>
          <a:p>
            <a:r>
              <a:rPr lang="en-US" b="1" dirty="0" smtClean="0">
                <a:latin typeface="Calibri" pitchFamily="34" charset="0"/>
                <a:cs typeface="Calibri" pitchFamily="34" charset="0"/>
              </a:rPr>
              <a:t>Microbusinesses are the root </a:t>
            </a:r>
            <a:br>
              <a:rPr lang="en-US" b="1" dirty="0" smtClean="0">
                <a:latin typeface="Calibri" pitchFamily="34" charset="0"/>
                <a:cs typeface="Calibri" pitchFamily="34" charset="0"/>
              </a:rPr>
            </a:br>
            <a:r>
              <a:rPr lang="en-US" b="1" dirty="0" smtClean="0">
                <a:latin typeface="Calibri" pitchFamily="34" charset="0"/>
                <a:cs typeface="Calibri" pitchFamily="34" charset="0"/>
              </a:rPr>
              <a:t>of all businesses</a:t>
            </a: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7768" y="1676400"/>
            <a:ext cx="4926932" cy="3696840"/>
          </a:xfrm>
        </p:spPr>
      </p:pic>
      <p:sp>
        <p:nvSpPr>
          <p:cNvPr id="7" name="TextBox 6"/>
          <p:cNvSpPr txBox="1"/>
          <p:nvPr/>
        </p:nvSpPr>
        <p:spPr>
          <a:xfrm>
            <a:off x="5448300" y="6044005"/>
            <a:ext cx="3352800" cy="369332"/>
          </a:xfrm>
          <a:prstGeom prst="rect">
            <a:avLst/>
          </a:prstGeom>
          <a:noFill/>
        </p:spPr>
        <p:txBody>
          <a:bodyPr wrap="square" rtlCol="0">
            <a:spAutoFit/>
          </a:bodyPr>
          <a:lstStyle/>
          <a:p>
            <a:pPr algn="r" fontAlgn="auto">
              <a:spcBef>
                <a:spcPts val="0"/>
              </a:spcBef>
              <a:spcAft>
                <a:spcPts val="0"/>
              </a:spcAft>
            </a:pPr>
            <a:r>
              <a:rPr lang="en-US" dirty="0" smtClean="0">
                <a:solidFill>
                  <a:prstClr val="black"/>
                </a:solidFill>
                <a:latin typeface="Calibri"/>
              </a:rPr>
              <a:t>www.microbiz.org</a:t>
            </a:r>
            <a:endParaRPr lang="en-US" dirty="0">
              <a:solidFill>
                <a:prstClr val="black"/>
              </a:solidFill>
              <a:latin typeface="Calibri"/>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5792335"/>
            <a:ext cx="2819400" cy="872671"/>
          </a:xfrm>
          <a:prstGeom prst="rect">
            <a:avLst/>
          </a:prstGeom>
        </p:spPr>
      </p:pic>
    </p:spTree>
    <p:extLst>
      <p:ext uri="{BB962C8B-B14F-4D97-AF65-F5344CB8AC3E}">
        <p14:creationId xmlns:p14="http://schemas.microsoft.com/office/powerpoint/2010/main" val="313735685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868362"/>
          </a:xfrm>
        </p:spPr>
        <p:txBody>
          <a:bodyPr/>
          <a:lstStyle/>
          <a:p>
            <a:r>
              <a:rPr lang="en-US" b="1" dirty="0" smtClean="0">
                <a:latin typeface="Calibri" pitchFamily="34" charset="0"/>
                <a:cs typeface="Calibri" pitchFamily="34" charset="0"/>
              </a:rPr>
              <a:t>DIY Works</a:t>
            </a:r>
          </a:p>
        </p:txBody>
      </p:sp>
      <p:sp>
        <p:nvSpPr>
          <p:cNvPr id="3" name="Content Placeholder 2"/>
          <p:cNvSpPr>
            <a:spLocks noGrp="1"/>
          </p:cNvSpPr>
          <p:nvPr>
            <p:ph idx="1"/>
          </p:nvPr>
        </p:nvSpPr>
        <p:spPr>
          <a:xfrm>
            <a:off x="390832" y="1219199"/>
            <a:ext cx="5019368" cy="4956175"/>
          </a:xfrm>
        </p:spPr>
        <p:txBody>
          <a:bodyPr rtlCol="0">
            <a:noAutofit/>
          </a:bodyPr>
          <a:lstStyle/>
          <a:p>
            <a:pPr>
              <a:spcAft>
                <a:spcPts val="600"/>
              </a:spcAft>
            </a:pPr>
            <a:r>
              <a:rPr lang="en-US" sz="2800" dirty="0" smtClean="0"/>
              <a:t>Businesses </a:t>
            </a:r>
            <a:r>
              <a:rPr lang="en-US" sz="2800" dirty="0"/>
              <a:t>are starting smaller and </a:t>
            </a:r>
            <a:r>
              <a:rPr lang="en-US" sz="2800" dirty="0" smtClean="0"/>
              <a:t>staying </a:t>
            </a:r>
            <a:r>
              <a:rPr lang="en-US" sz="2800" dirty="0"/>
              <a:t>smaller. </a:t>
            </a:r>
            <a:r>
              <a:rPr lang="en-US" sz="2800" dirty="0" smtClean="0"/>
              <a:t> </a:t>
            </a:r>
          </a:p>
          <a:p>
            <a:pPr marL="0" indent="0">
              <a:spcAft>
                <a:spcPts val="600"/>
              </a:spcAft>
              <a:buNone/>
            </a:pPr>
            <a:endParaRPr lang="en-US" sz="2800" dirty="0" smtClean="0"/>
          </a:p>
          <a:p>
            <a:pPr>
              <a:spcAft>
                <a:spcPts val="600"/>
              </a:spcAft>
            </a:pPr>
            <a:r>
              <a:rPr lang="en-US" sz="2800" dirty="0"/>
              <a:t> </a:t>
            </a:r>
            <a:r>
              <a:rPr lang="en-US" sz="2800" u="sng" dirty="0" smtClean="0">
                <a:hlinkClick r:id="rId3"/>
              </a:rPr>
              <a:t>95 </a:t>
            </a:r>
            <a:r>
              <a:rPr lang="en-US" sz="2800" u="sng" dirty="0">
                <a:hlinkClick r:id="rId3"/>
              </a:rPr>
              <a:t>percent of all job gains</a:t>
            </a:r>
            <a:r>
              <a:rPr lang="en-US" sz="2800" dirty="0"/>
              <a:t> in a year in an average state come from the expansion of existing businesses or the birth of new </a:t>
            </a:r>
            <a:r>
              <a:rPr lang="en-US" sz="2800" dirty="0" smtClean="0"/>
              <a:t>establishments.</a:t>
            </a:r>
            <a:endParaRPr lang="en-US" sz="2800" dirty="0"/>
          </a:p>
        </p:txBody>
      </p:sp>
      <p:graphicFrame>
        <p:nvGraphicFramePr>
          <p:cNvPr id="13" name="Content Placeholder 4"/>
          <p:cNvGraphicFramePr>
            <a:graphicFrameLocks/>
          </p:cNvGraphicFramePr>
          <p:nvPr>
            <p:extLst>
              <p:ext uri="{D42A27DB-BD31-4B8C-83A1-F6EECF244321}">
                <p14:modId xmlns:p14="http://schemas.microsoft.com/office/powerpoint/2010/main" val="1171237652"/>
              </p:ext>
            </p:extLst>
          </p:nvPr>
        </p:nvGraphicFramePr>
        <p:xfrm>
          <a:off x="5410200" y="1981200"/>
          <a:ext cx="3373438" cy="273208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5722254" y="1219200"/>
            <a:ext cx="2869055" cy="646331"/>
          </a:xfrm>
          <a:prstGeom prst="rect">
            <a:avLst/>
          </a:prstGeom>
          <a:noFill/>
        </p:spPr>
        <p:txBody>
          <a:bodyPr wrap="none" rtlCol="0">
            <a:spAutoFit/>
          </a:bodyPr>
          <a:lstStyle/>
          <a:p>
            <a:pPr algn="ctr" fontAlgn="auto">
              <a:spcBef>
                <a:spcPts val="0"/>
              </a:spcBef>
              <a:spcAft>
                <a:spcPts val="0"/>
              </a:spcAft>
            </a:pPr>
            <a:r>
              <a:rPr lang="en-US" b="1" dirty="0" smtClean="0">
                <a:solidFill>
                  <a:prstClr val="black"/>
                </a:solidFill>
                <a:latin typeface="Calibri"/>
              </a:rPr>
              <a:t>Avg. Number of Employees</a:t>
            </a:r>
          </a:p>
          <a:p>
            <a:pPr algn="ctr" fontAlgn="auto">
              <a:spcBef>
                <a:spcPts val="0"/>
              </a:spcBef>
              <a:spcAft>
                <a:spcPts val="0"/>
              </a:spcAft>
            </a:pPr>
            <a:r>
              <a:rPr lang="en-US" b="1" dirty="0" smtClean="0">
                <a:solidFill>
                  <a:prstClr val="black"/>
                </a:solidFill>
                <a:latin typeface="Calibri"/>
              </a:rPr>
              <a:t>New Businesses</a:t>
            </a:r>
            <a:endParaRPr lang="en-US" b="1" dirty="0">
              <a:solidFill>
                <a:prstClr val="black"/>
              </a:solidFill>
              <a:latin typeface="Calibri"/>
            </a:endParaRPr>
          </a:p>
        </p:txBody>
      </p:sp>
      <p:sp>
        <p:nvSpPr>
          <p:cNvPr id="8" name="TextBox 7"/>
          <p:cNvSpPr txBox="1"/>
          <p:nvPr/>
        </p:nvSpPr>
        <p:spPr>
          <a:xfrm>
            <a:off x="5448300" y="6044005"/>
            <a:ext cx="3352800" cy="369332"/>
          </a:xfrm>
          <a:prstGeom prst="rect">
            <a:avLst/>
          </a:prstGeom>
          <a:noFill/>
        </p:spPr>
        <p:txBody>
          <a:bodyPr wrap="square" rtlCol="0">
            <a:spAutoFit/>
          </a:bodyPr>
          <a:lstStyle/>
          <a:p>
            <a:pPr algn="r" fontAlgn="auto">
              <a:spcBef>
                <a:spcPts val="0"/>
              </a:spcBef>
              <a:spcAft>
                <a:spcPts val="0"/>
              </a:spcAft>
            </a:pPr>
            <a:r>
              <a:rPr lang="en-US" dirty="0" smtClean="0">
                <a:solidFill>
                  <a:prstClr val="black"/>
                </a:solidFill>
                <a:latin typeface="Calibri"/>
              </a:rPr>
              <a:t>www.microbiz.org</a:t>
            </a:r>
            <a:endParaRPr lang="en-US" dirty="0">
              <a:solidFill>
                <a:prstClr val="black"/>
              </a:solidFill>
              <a:latin typeface="Calibri"/>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5792335"/>
            <a:ext cx="2819400" cy="872671"/>
          </a:xfrm>
          <a:prstGeom prst="rect">
            <a:avLst/>
          </a:prstGeom>
        </p:spPr>
      </p:pic>
    </p:spTree>
    <p:extLst>
      <p:ext uri="{BB962C8B-B14F-4D97-AF65-F5344CB8AC3E}">
        <p14:creationId xmlns:p14="http://schemas.microsoft.com/office/powerpoint/2010/main" val="278915649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072585" y="513145"/>
            <a:ext cx="6934199" cy="129540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sz="4400" b="1" dirty="0" smtClean="0">
                <a:solidFill>
                  <a:prstClr val="black">
                    <a:tint val="75000"/>
                  </a:prstClr>
                </a:solidFill>
              </a:rPr>
              <a:t>Microbusinesses, </a:t>
            </a:r>
          </a:p>
          <a:p>
            <a:pPr fontAlgn="auto">
              <a:spcAft>
                <a:spcPts val="0"/>
              </a:spcAft>
              <a:defRPr/>
            </a:pPr>
            <a:r>
              <a:rPr lang="en-US" sz="4400" b="1" dirty="0" smtClean="0">
                <a:solidFill>
                  <a:prstClr val="black">
                    <a:tint val="75000"/>
                  </a:prstClr>
                </a:solidFill>
              </a:rPr>
              <a:t>THE </a:t>
            </a:r>
            <a:r>
              <a:rPr lang="en-US" sz="4400" b="1" dirty="0">
                <a:solidFill>
                  <a:prstClr val="black">
                    <a:tint val="75000"/>
                  </a:prstClr>
                </a:solidFill>
              </a:rPr>
              <a:t>job </a:t>
            </a:r>
            <a:r>
              <a:rPr lang="en-US" sz="4400" b="1" dirty="0" smtClean="0">
                <a:solidFill>
                  <a:prstClr val="black">
                    <a:tint val="75000"/>
                  </a:prstClr>
                </a:solidFill>
              </a:rPr>
              <a:t>creators </a:t>
            </a:r>
          </a:p>
          <a:p>
            <a:pPr fontAlgn="auto">
              <a:spcAft>
                <a:spcPts val="0"/>
              </a:spcAft>
              <a:defRPr/>
            </a:pPr>
            <a:r>
              <a:rPr lang="en-US" sz="4400" b="1" dirty="0" smtClean="0">
                <a:solidFill>
                  <a:prstClr val="black">
                    <a:tint val="75000"/>
                  </a:prstClr>
                </a:solidFill>
              </a:rPr>
              <a:t>2003-2012</a:t>
            </a:r>
            <a:endParaRPr lang="en-US" sz="4400" dirty="0">
              <a:solidFill>
                <a:prstClr val="black">
                  <a:tint val="75000"/>
                </a:prstClr>
              </a:solidFill>
              <a:latin typeface="Antenna Regular" pitchFamily="50"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207921014"/>
              </p:ext>
            </p:extLst>
          </p:nvPr>
        </p:nvGraphicFramePr>
        <p:xfrm>
          <a:off x="1143000" y="1981200"/>
          <a:ext cx="6934197" cy="2209799"/>
        </p:xfrm>
        <a:graphic>
          <a:graphicData uri="http://schemas.openxmlformats.org/drawingml/2006/table">
            <a:tbl>
              <a:tblPr firstRow="1" bandRow="1">
                <a:tableStyleId>{638B1855-1B75-4FBE-930C-398BA8C253C6}</a:tableStyleId>
              </a:tblPr>
              <a:tblGrid>
                <a:gridCol w="2051614"/>
                <a:gridCol w="2571184"/>
                <a:gridCol w="2311399"/>
              </a:tblGrid>
              <a:tr h="1181225">
                <a:tc>
                  <a:txBody>
                    <a:bodyPr/>
                    <a:lstStyle/>
                    <a:p>
                      <a:pPr algn="l"/>
                      <a:endParaRPr lang="en-US" dirty="0"/>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Micro-businesses </a:t>
                      </a:r>
                      <a:r>
                        <a:rPr lang="en-US" baseline="0" dirty="0" smtClean="0">
                          <a:solidFill>
                            <a:schemeClr val="tx1"/>
                          </a:solidFill>
                        </a:rPr>
                        <a:t> (1-4)</a:t>
                      </a:r>
                      <a:endParaRPr lang="en-US" dirty="0">
                        <a:solidFill>
                          <a:schemeClr val="tx1"/>
                        </a:solidFill>
                      </a:endParaRPr>
                    </a:p>
                  </a:txBody>
                  <a:tcPr>
                    <a:solidFill>
                      <a:schemeClr val="bg2">
                        <a:lumMod val="90000"/>
                      </a:schemeClr>
                    </a:solidFill>
                  </a:tcPr>
                </a:tc>
                <a:tc>
                  <a:txBody>
                    <a:bodyPr/>
                    <a:lstStyle/>
                    <a:p>
                      <a:pPr algn="l"/>
                      <a:r>
                        <a:rPr lang="en-US" dirty="0" smtClean="0">
                          <a:solidFill>
                            <a:schemeClr val="tx1"/>
                          </a:solidFill>
                        </a:rPr>
                        <a:t>Large businesses</a:t>
                      </a:r>
                    </a:p>
                    <a:p>
                      <a:pPr algn="l"/>
                      <a:r>
                        <a:rPr lang="en-US" dirty="0" smtClean="0">
                          <a:solidFill>
                            <a:schemeClr val="tx1"/>
                          </a:solidFill>
                        </a:rPr>
                        <a:t>(500+)</a:t>
                      </a:r>
                      <a:endParaRPr lang="en-US" dirty="0">
                        <a:solidFill>
                          <a:schemeClr val="tx1"/>
                        </a:solidFill>
                      </a:endParaRPr>
                    </a:p>
                  </a:txBody>
                  <a:tcPr>
                    <a:solidFill>
                      <a:schemeClr val="bg2">
                        <a:lumMod val="90000"/>
                      </a:schemeClr>
                    </a:solidFill>
                  </a:tcPr>
                </a:tc>
              </a:tr>
              <a:tr h="514287">
                <a:tc>
                  <a:txBody>
                    <a:bodyPr/>
                    <a:lstStyle/>
                    <a:p>
                      <a:pPr algn="l"/>
                      <a:r>
                        <a:rPr lang="en-US" dirty="0" smtClean="0">
                          <a:solidFill>
                            <a:schemeClr val="tx1"/>
                          </a:solidFill>
                        </a:rPr>
                        <a:t>US jobs created</a:t>
                      </a:r>
                      <a:endParaRPr lang="en-US" dirty="0">
                        <a:solidFill>
                          <a:schemeClr val="tx1"/>
                        </a:solidFill>
                      </a:endParaRPr>
                    </a:p>
                  </a:txBody>
                  <a:tcPr>
                    <a:solidFill>
                      <a:schemeClr val="bg2">
                        <a:lumMod val="90000"/>
                      </a:schemeClr>
                    </a:solidFill>
                  </a:tcPr>
                </a:tc>
                <a:tc>
                  <a:txBody>
                    <a:bodyPr/>
                    <a:lstStyle/>
                    <a:p>
                      <a:pPr algn="l"/>
                      <a:r>
                        <a:rPr lang="en-US" dirty="0" smtClean="0">
                          <a:solidFill>
                            <a:schemeClr val="tx1"/>
                          </a:solidFill>
                        </a:rPr>
                        <a:t>7 million</a:t>
                      </a:r>
                      <a:endParaRPr lang="en-US" dirty="0">
                        <a:solidFill>
                          <a:schemeClr val="tx1"/>
                        </a:solidFill>
                      </a:endParaRPr>
                    </a:p>
                  </a:txBody>
                  <a:tcPr>
                    <a:solidFill>
                      <a:schemeClr val="bg2">
                        <a:lumMod val="90000"/>
                      </a:schemeClr>
                    </a:solidFill>
                  </a:tcPr>
                </a:tc>
                <a:tc>
                  <a:txBody>
                    <a:bodyPr/>
                    <a:lstStyle/>
                    <a:p>
                      <a:pPr algn="l"/>
                      <a:r>
                        <a:rPr lang="en-US" dirty="0" smtClean="0">
                          <a:solidFill>
                            <a:schemeClr val="tx1"/>
                          </a:solidFill>
                        </a:rPr>
                        <a:t>(.75 million)</a:t>
                      </a:r>
                      <a:endParaRPr lang="en-US" dirty="0">
                        <a:solidFill>
                          <a:schemeClr val="tx1"/>
                        </a:solidFill>
                      </a:endParaRPr>
                    </a:p>
                  </a:txBody>
                  <a:tcPr>
                    <a:solidFill>
                      <a:schemeClr val="bg2">
                        <a:lumMod val="90000"/>
                      </a:schemeClr>
                    </a:solidFill>
                  </a:tcPr>
                </a:tc>
              </a:tr>
              <a:tr h="514287">
                <a:tc>
                  <a:txBody>
                    <a:bodyPr/>
                    <a:lstStyle/>
                    <a:p>
                      <a:pPr algn="l"/>
                      <a:r>
                        <a:rPr lang="en-US" dirty="0" smtClean="0">
                          <a:solidFill>
                            <a:schemeClr val="tx1"/>
                          </a:solidFill>
                        </a:rPr>
                        <a:t>CA jobs created</a:t>
                      </a:r>
                      <a:endParaRPr lang="en-US" dirty="0">
                        <a:solidFill>
                          <a:schemeClr val="tx1"/>
                        </a:solidFill>
                      </a:endParaRPr>
                    </a:p>
                  </a:txBody>
                  <a:tcPr>
                    <a:solidFill>
                      <a:schemeClr val="bg2">
                        <a:lumMod val="90000"/>
                      </a:schemeClr>
                    </a:solidFill>
                  </a:tcPr>
                </a:tc>
                <a:tc>
                  <a:txBody>
                    <a:bodyPr/>
                    <a:lstStyle/>
                    <a:p>
                      <a:pPr algn="l"/>
                      <a:r>
                        <a:rPr lang="en-US" dirty="0" smtClean="0">
                          <a:solidFill>
                            <a:schemeClr val="tx1"/>
                          </a:solidFill>
                        </a:rPr>
                        <a:t>920,000</a:t>
                      </a:r>
                      <a:endParaRPr lang="en-US" dirty="0">
                        <a:solidFill>
                          <a:schemeClr val="tx1"/>
                        </a:solidFill>
                      </a:endParaRPr>
                    </a:p>
                  </a:txBody>
                  <a:tcPr>
                    <a:solidFill>
                      <a:schemeClr val="bg2">
                        <a:lumMod val="90000"/>
                      </a:schemeClr>
                    </a:solidFill>
                  </a:tcPr>
                </a:tc>
                <a:tc>
                  <a:txBody>
                    <a:bodyPr/>
                    <a:lstStyle/>
                    <a:p>
                      <a:pPr algn="l"/>
                      <a:r>
                        <a:rPr lang="en-US" dirty="0" smtClean="0">
                          <a:solidFill>
                            <a:schemeClr val="tx1"/>
                          </a:solidFill>
                        </a:rPr>
                        <a:t>(200,000)</a:t>
                      </a:r>
                      <a:endParaRPr lang="en-US" dirty="0">
                        <a:solidFill>
                          <a:schemeClr val="tx1"/>
                        </a:solidFill>
                      </a:endParaRPr>
                    </a:p>
                  </a:txBody>
                  <a:tcPr>
                    <a:solidFill>
                      <a:schemeClr val="bg2">
                        <a:lumMod val="90000"/>
                      </a:schemeClr>
                    </a:solidFill>
                  </a:tcPr>
                </a:tc>
              </a:tr>
            </a:tbl>
          </a:graphicData>
        </a:graphic>
      </p:graphicFrame>
      <p:sp>
        <p:nvSpPr>
          <p:cNvPr id="8" name="TextBox 7"/>
          <p:cNvSpPr txBox="1"/>
          <p:nvPr/>
        </p:nvSpPr>
        <p:spPr>
          <a:xfrm>
            <a:off x="1981199" y="4495800"/>
            <a:ext cx="5257800" cy="830997"/>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Calibri"/>
              </a:rPr>
              <a:t>California had the most net jobs created by </a:t>
            </a:r>
            <a:r>
              <a:rPr lang="en-US" sz="2400" dirty="0" smtClean="0">
                <a:solidFill>
                  <a:prstClr val="black"/>
                </a:solidFill>
                <a:latin typeface="Calibri"/>
              </a:rPr>
              <a:t>microbusiness from 2003-2012. </a:t>
            </a:r>
            <a:endParaRPr lang="en-US" dirty="0">
              <a:solidFill>
                <a:prstClr val="black"/>
              </a:solidFill>
              <a:latin typeface="Calibri"/>
            </a:endParaRPr>
          </a:p>
        </p:txBody>
      </p:sp>
      <p:sp>
        <p:nvSpPr>
          <p:cNvPr id="10" name="TextBox 9"/>
          <p:cNvSpPr txBox="1"/>
          <p:nvPr/>
        </p:nvSpPr>
        <p:spPr>
          <a:xfrm>
            <a:off x="5448300" y="6044005"/>
            <a:ext cx="3352800" cy="369332"/>
          </a:xfrm>
          <a:prstGeom prst="rect">
            <a:avLst/>
          </a:prstGeom>
          <a:noFill/>
        </p:spPr>
        <p:txBody>
          <a:bodyPr wrap="square" rtlCol="0">
            <a:spAutoFit/>
          </a:bodyPr>
          <a:lstStyle/>
          <a:p>
            <a:pPr algn="r" fontAlgn="auto">
              <a:spcBef>
                <a:spcPts val="0"/>
              </a:spcBef>
              <a:spcAft>
                <a:spcPts val="0"/>
              </a:spcAft>
            </a:pPr>
            <a:r>
              <a:rPr lang="en-US" dirty="0" smtClean="0">
                <a:solidFill>
                  <a:prstClr val="black"/>
                </a:solidFill>
                <a:latin typeface="Calibri"/>
              </a:rPr>
              <a:t>www.microbiz.org</a:t>
            </a:r>
            <a:endParaRPr lang="en-US" dirty="0">
              <a:solidFill>
                <a:prstClr val="black"/>
              </a:solidFill>
              <a:latin typeface="Calibri"/>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792335"/>
            <a:ext cx="2819400" cy="872671"/>
          </a:xfrm>
          <a:prstGeom prst="rect">
            <a:avLst/>
          </a:prstGeom>
        </p:spPr>
      </p:pic>
    </p:spTree>
    <p:extLst>
      <p:ext uri="{BB962C8B-B14F-4D97-AF65-F5344CB8AC3E}">
        <p14:creationId xmlns:p14="http://schemas.microsoft.com/office/powerpoint/2010/main" val="303054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57378" name="Group 2"/>
          <p:cNvGrpSpPr>
            <a:grpSpLocks/>
          </p:cNvGrpSpPr>
          <p:nvPr/>
        </p:nvGrpSpPr>
        <p:grpSpPr bwMode="auto">
          <a:xfrm>
            <a:off x="0" y="1692275"/>
            <a:ext cx="8743950" cy="4013200"/>
            <a:chOff x="172" y="1072"/>
            <a:chExt cx="5404" cy="2528"/>
          </a:xfrm>
        </p:grpSpPr>
        <p:sp>
          <p:nvSpPr>
            <p:cNvPr id="357379" name="Rectangle 3"/>
            <p:cNvSpPr>
              <a:spLocks noChangeArrowheads="1"/>
            </p:cNvSpPr>
            <p:nvPr/>
          </p:nvSpPr>
          <p:spPr bwMode="auto">
            <a:xfrm>
              <a:off x="172" y="1072"/>
              <a:ext cx="5404" cy="432"/>
            </a:xfrm>
            <a:prstGeom prst="rect">
              <a:avLst/>
            </a:prstGeom>
            <a:gradFill rotWithShape="0">
              <a:gsLst>
                <a:gs pos="0">
                  <a:schemeClr val="accent1">
                    <a:alpha val="34000"/>
                  </a:schemeClr>
                </a:gs>
                <a:gs pos="50000">
                  <a:schemeClr val="accent1">
                    <a:gamma/>
                    <a:shade val="68627"/>
                    <a:invGamma/>
                  </a:schemeClr>
                </a:gs>
                <a:gs pos="100000">
                  <a:schemeClr val="accent1">
                    <a:alpha val="34000"/>
                  </a:schemeClr>
                </a:gs>
              </a:gsLst>
              <a:lin ang="0" scaled="1"/>
            </a:gradFill>
            <a:ln w="9525">
              <a:solidFill>
                <a:srgbClr val="CC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solidFill>
                  <a:prstClr val="black"/>
                </a:solidFill>
                <a:latin typeface="Arial" pitchFamily="34" charset="0"/>
              </a:endParaRPr>
            </a:p>
          </p:txBody>
        </p:sp>
        <p:sp>
          <p:nvSpPr>
            <p:cNvPr id="357380" name="Rectangle 4"/>
            <p:cNvSpPr>
              <a:spLocks noChangeArrowheads="1"/>
            </p:cNvSpPr>
            <p:nvPr/>
          </p:nvSpPr>
          <p:spPr bwMode="auto">
            <a:xfrm>
              <a:off x="172" y="1504"/>
              <a:ext cx="5404" cy="344"/>
            </a:xfrm>
            <a:prstGeom prst="rect">
              <a:avLst/>
            </a:prstGeom>
            <a:gradFill rotWithShape="0">
              <a:gsLst>
                <a:gs pos="0">
                  <a:schemeClr val="accent1">
                    <a:alpha val="34000"/>
                  </a:schemeClr>
                </a:gs>
                <a:gs pos="50000">
                  <a:schemeClr val="accent1">
                    <a:gamma/>
                    <a:shade val="60784"/>
                    <a:invGamma/>
                  </a:schemeClr>
                </a:gs>
                <a:gs pos="100000">
                  <a:schemeClr val="accent1">
                    <a:alpha val="34000"/>
                  </a:schemeClr>
                </a:gs>
              </a:gsLst>
              <a:lin ang="0" scaled="1"/>
            </a:gradFill>
            <a:ln w="9525">
              <a:solidFill>
                <a:srgbClr val="CC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solidFill>
                  <a:prstClr val="black"/>
                </a:solidFill>
                <a:latin typeface="Arial" pitchFamily="34" charset="0"/>
              </a:endParaRPr>
            </a:p>
          </p:txBody>
        </p:sp>
        <p:sp>
          <p:nvSpPr>
            <p:cNvPr id="357381" name="Rectangle 5"/>
            <p:cNvSpPr>
              <a:spLocks noChangeArrowheads="1"/>
            </p:cNvSpPr>
            <p:nvPr/>
          </p:nvSpPr>
          <p:spPr bwMode="auto">
            <a:xfrm>
              <a:off x="3228" y="1832"/>
              <a:ext cx="2348" cy="520"/>
            </a:xfrm>
            <a:prstGeom prst="rect">
              <a:avLst/>
            </a:prstGeom>
            <a:gradFill rotWithShape="0">
              <a:gsLst>
                <a:gs pos="0">
                  <a:schemeClr val="accent1">
                    <a:gamma/>
                    <a:shade val="60784"/>
                    <a:invGamma/>
                  </a:schemeClr>
                </a:gs>
                <a:gs pos="100000">
                  <a:schemeClr val="accent1">
                    <a:alpha val="34000"/>
                  </a:schemeClr>
                </a:gs>
              </a:gsLst>
              <a:lin ang="0" scaled="1"/>
            </a:gradFill>
            <a:ln w="9525">
              <a:solidFill>
                <a:srgbClr val="CC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solidFill>
                  <a:prstClr val="black"/>
                </a:solidFill>
                <a:latin typeface="Arial" pitchFamily="34" charset="0"/>
              </a:endParaRPr>
            </a:p>
          </p:txBody>
        </p:sp>
        <p:sp>
          <p:nvSpPr>
            <p:cNvPr id="357382" name="Rectangle 6"/>
            <p:cNvSpPr>
              <a:spLocks noChangeArrowheads="1"/>
            </p:cNvSpPr>
            <p:nvPr/>
          </p:nvSpPr>
          <p:spPr bwMode="auto">
            <a:xfrm>
              <a:off x="3500" y="2352"/>
              <a:ext cx="2076" cy="1248"/>
            </a:xfrm>
            <a:prstGeom prst="rect">
              <a:avLst/>
            </a:prstGeom>
            <a:gradFill rotWithShape="0">
              <a:gsLst>
                <a:gs pos="0">
                  <a:schemeClr val="accent1">
                    <a:gamma/>
                    <a:shade val="31373"/>
                    <a:invGamma/>
                  </a:schemeClr>
                </a:gs>
                <a:gs pos="100000">
                  <a:schemeClr val="accent1">
                    <a:alpha val="34000"/>
                  </a:schemeClr>
                </a:gs>
              </a:gsLst>
              <a:lin ang="0" scaled="1"/>
            </a:gradFill>
            <a:ln w="9525">
              <a:solidFill>
                <a:srgbClr val="CC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solidFill>
                  <a:prstClr val="black"/>
                </a:solidFill>
                <a:latin typeface="Arial" pitchFamily="34" charset="0"/>
              </a:endParaRPr>
            </a:p>
          </p:txBody>
        </p:sp>
        <p:sp>
          <p:nvSpPr>
            <p:cNvPr id="357383" name="Rectangle 7"/>
            <p:cNvSpPr>
              <a:spLocks noChangeArrowheads="1"/>
            </p:cNvSpPr>
            <p:nvPr/>
          </p:nvSpPr>
          <p:spPr bwMode="auto">
            <a:xfrm>
              <a:off x="172" y="1832"/>
              <a:ext cx="2348" cy="520"/>
            </a:xfrm>
            <a:prstGeom prst="rect">
              <a:avLst/>
            </a:prstGeom>
            <a:gradFill rotWithShape="0">
              <a:gsLst>
                <a:gs pos="0">
                  <a:schemeClr val="accent1">
                    <a:alpha val="34000"/>
                  </a:schemeClr>
                </a:gs>
                <a:gs pos="100000">
                  <a:schemeClr val="accent1">
                    <a:gamma/>
                    <a:shade val="60784"/>
                    <a:invGamma/>
                  </a:schemeClr>
                </a:gs>
              </a:gsLst>
              <a:lin ang="0" scaled="1"/>
            </a:gradFill>
            <a:ln w="9525">
              <a:solidFill>
                <a:srgbClr val="CC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solidFill>
                  <a:prstClr val="black"/>
                </a:solidFill>
                <a:latin typeface="Arial" pitchFamily="34" charset="0"/>
              </a:endParaRPr>
            </a:p>
          </p:txBody>
        </p:sp>
        <p:sp>
          <p:nvSpPr>
            <p:cNvPr id="357384" name="Rectangle 8"/>
            <p:cNvSpPr>
              <a:spLocks noChangeArrowheads="1"/>
            </p:cNvSpPr>
            <p:nvPr/>
          </p:nvSpPr>
          <p:spPr bwMode="auto">
            <a:xfrm>
              <a:off x="172" y="2352"/>
              <a:ext cx="2076" cy="1248"/>
            </a:xfrm>
            <a:prstGeom prst="rect">
              <a:avLst/>
            </a:prstGeom>
            <a:gradFill rotWithShape="0">
              <a:gsLst>
                <a:gs pos="0">
                  <a:schemeClr val="accent1">
                    <a:alpha val="34000"/>
                  </a:schemeClr>
                </a:gs>
                <a:gs pos="100000">
                  <a:schemeClr val="accent1">
                    <a:gamma/>
                    <a:shade val="31373"/>
                    <a:invGamma/>
                  </a:schemeClr>
                </a:gs>
              </a:gsLst>
              <a:lin ang="0" scaled="1"/>
            </a:gradFill>
            <a:ln w="9525">
              <a:solidFill>
                <a:srgbClr val="CC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ts val="0"/>
                </a:spcBef>
                <a:spcAft>
                  <a:spcPts val="0"/>
                </a:spcAft>
                <a:defRPr/>
              </a:pPr>
              <a:endParaRPr lang="en-US">
                <a:solidFill>
                  <a:prstClr val="black"/>
                </a:solidFill>
                <a:latin typeface="Arial" pitchFamily="34" charset="0"/>
              </a:endParaRPr>
            </a:p>
          </p:txBody>
        </p:sp>
      </p:grpSp>
      <p:sp>
        <p:nvSpPr>
          <p:cNvPr id="5123" name="AutoShape 9"/>
          <p:cNvSpPr>
            <a:spLocks noChangeArrowheads="1"/>
          </p:cNvSpPr>
          <p:nvPr/>
        </p:nvSpPr>
        <p:spPr bwMode="auto">
          <a:xfrm rot="10800000">
            <a:off x="2846388" y="2905125"/>
            <a:ext cx="3454400" cy="825500"/>
          </a:xfrm>
          <a:custGeom>
            <a:avLst/>
            <a:gdLst>
              <a:gd name="T0" fmla="*/ 2960709 w 21600"/>
              <a:gd name="T1" fmla="*/ 412750 h 21600"/>
              <a:gd name="T2" fmla="*/ 1727200 w 21600"/>
              <a:gd name="T3" fmla="*/ 825500 h 21600"/>
              <a:gd name="T4" fmla="*/ 493691 w 21600"/>
              <a:gd name="T5" fmla="*/ 412750 h 21600"/>
              <a:gd name="T6" fmla="*/ 1727200 w 21600"/>
              <a:gd name="T7" fmla="*/ 0 h 21600"/>
              <a:gd name="T8" fmla="*/ 0 60000 65536"/>
              <a:gd name="T9" fmla="*/ 0 60000 65536"/>
              <a:gd name="T10" fmla="*/ 0 60000 65536"/>
              <a:gd name="T11" fmla="*/ 0 60000 65536"/>
              <a:gd name="T12" fmla="*/ 4887 w 21600"/>
              <a:gd name="T13" fmla="*/ 4887 h 21600"/>
              <a:gd name="T14" fmla="*/ 16713 w 21600"/>
              <a:gd name="T15" fmla="*/ 16713 h 21600"/>
            </a:gdLst>
            <a:ahLst/>
            <a:cxnLst>
              <a:cxn ang="T8">
                <a:pos x="T0" y="T1"/>
              </a:cxn>
              <a:cxn ang="T9">
                <a:pos x="T2" y="T3"/>
              </a:cxn>
              <a:cxn ang="T10">
                <a:pos x="T4" y="T5"/>
              </a:cxn>
              <a:cxn ang="T11">
                <a:pos x="T6" y="T7"/>
              </a:cxn>
            </a:cxnLst>
            <a:rect l="T12" t="T13" r="T14" b="T15"/>
            <a:pathLst>
              <a:path w="21600" h="21600">
                <a:moveTo>
                  <a:pt x="0" y="0"/>
                </a:moveTo>
                <a:lnTo>
                  <a:pt x="6174" y="21600"/>
                </a:lnTo>
                <a:lnTo>
                  <a:pt x="15426" y="21600"/>
                </a:lnTo>
                <a:lnTo>
                  <a:pt x="21600" y="0"/>
                </a:lnTo>
                <a:lnTo>
                  <a:pt x="0" y="0"/>
                </a:lnTo>
                <a:close/>
              </a:path>
            </a:pathLst>
          </a:custGeom>
          <a:solidFill>
            <a:srgbClr val="999999"/>
          </a:solidFill>
          <a:ln w="28575" algn="ctr">
            <a:solidFill>
              <a:srgbClr val="CC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prstClr val="black"/>
              </a:solidFill>
              <a:latin typeface="Calibri"/>
            </a:endParaRPr>
          </a:p>
        </p:txBody>
      </p:sp>
      <p:sp>
        <p:nvSpPr>
          <p:cNvPr id="5124" name="AutoShape 10"/>
          <p:cNvSpPr>
            <a:spLocks noChangeArrowheads="1"/>
          </p:cNvSpPr>
          <p:nvPr/>
        </p:nvSpPr>
        <p:spPr bwMode="auto">
          <a:xfrm rot="10800000">
            <a:off x="3833813" y="2382838"/>
            <a:ext cx="1481137" cy="523875"/>
          </a:xfrm>
          <a:custGeom>
            <a:avLst/>
            <a:gdLst>
              <a:gd name="T0" fmla="*/ 1268086 w 21600"/>
              <a:gd name="T1" fmla="*/ 261938 h 21600"/>
              <a:gd name="T2" fmla="*/ 740569 w 21600"/>
              <a:gd name="T3" fmla="*/ 523875 h 21600"/>
              <a:gd name="T4" fmla="*/ 213051 w 21600"/>
              <a:gd name="T5" fmla="*/ 261938 h 21600"/>
              <a:gd name="T6" fmla="*/ 740569 w 21600"/>
              <a:gd name="T7" fmla="*/ 0 h 21600"/>
              <a:gd name="T8" fmla="*/ 0 60000 65536"/>
              <a:gd name="T9" fmla="*/ 0 60000 65536"/>
              <a:gd name="T10" fmla="*/ 0 60000 65536"/>
              <a:gd name="T11" fmla="*/ 0 60000 65536"/>
              <a:gd name="T12" fmla="*/ 4907 w 21600"/>
              <a:gd name="T13" fmla="*/ 4907 h 21600"/>
              <a:gd name="T14" fmla="*/ 16693 w 21600"/>
              <a:gd name="T15" fmla="*/ 16693 h 21600"/>
            </a:gdLst>
            <a:ahLst/>
            <a:cxnLst>
              <a:cxn ang="T8">
                <a:pos x="T0" y="T1"/>
              </a:cxn>
              <a:cxn ang="T9">
                <a:pos x="T2" y="T3"/>
              </a:cxn>
              <a:cxn ang="T10">
                <a:pos x="T4" y="T5"/>
              </a:cxn>
              <a:cxn ang="T11">
                <a:pos x="T6" y="T7"/>
              </a:cxn>
            </a:cxnLst>
            <a:rect l="T12" t="T13" r="T14" b="T15"/>
            <a:pathLst>
              <a:path w="21600" h="21600">
                <a:moveTo>
                  <a:pt x="0" y="0"/>
                </a:moveTo>
                <a:lnTo>
                  <a:pt x="6214" y="21600"/>
                </a:lnTo>
                <a:lnTo>
                  <a:pt x="15386" y="21600"/>
                </a:lnTo>
                <a:lnTo>
                  <a:pt x="21600" y="0"/>
                </a:lnTo>
                <a:lnTo>
                  <a:pt x="0" y="0"/>
                </a:lnTo>
                <a:close/>
              </a:path>
            </a:pathLst>
          </a:custGeom>
          <a:solidFill>
            <a:srgbClr val="999999"/>
          </a:solidFill>
          <a:ln w="28575" algn="ctr">
            <a:solidFill>
              <a:srgbClr val="CC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prstClr val="black"/>
              </a:solidFill>
              <a:latin typeface="Calibri"/>
            </a:endParaRPr>
          </a:p>
        </p:txBody>
      </p:sp>
      <p:sp>
        <p:nvSpPr>
          <p:cNvPr id="5125" name="AutoShape 11"/>
          <p:cNvSpPr>
            <a:spLocks noChangeArrowheads="1"/>
          </p:cNvSpPr>
          <p:nvPr/>
        </p:nvSpPr>
        <p:spPr bwMode="auto">
          <a:xfrm>
            <a:off x="4265613" y="1735138"/>
            <a:ext cx="617537" cy="655637"/>
          </a:xfrm>
          <a:prstGeom prst="triangle">
            <a:avLst>
              <a:gd name="adj" fmla="val 50000"/>
            </a:avLst>
          </a:prstGeom>
          <a:solidFill>
            <a:srgbClr val="999999"/>
          </a:solidFill>
          <a:ln w="28575" algn="ctr">
            <a:solidFill>
              <a:srgbClr val="CC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prstClr val="black"/>
              </a:solidFill>
              <a:latin typeface="Calibri"/>
            </a:endParaRPr>
          </a:p>
        </p:txBody>
      </p:sp>
      <p:sp>
        <p:nvSpPr>
          <p:cNvPr id="5126" name="AutoShape 12"/>
          <p:cNvSpPr>
            <a:spLocks noChangeArrowheads="1"/>
          </p:cNvSpPr>
          <p:nvPr/>
        </p:nvSpPr>
        <p:spPr bwMode="auto">
          <a:xfrm rot="10800000">
            <a:off x="377825" y="3748088"/>
            <a:ext cx="8423275" cy="1993900"/>
          </a:xfrm>
          <a:custGeom>
            <a:avLst/>
            <a:gdLst>
              <a:gd name="T0" fmla="*/ 7176162 w 21600"/>
              <a:gd name="T1" fmla="*/ 996950 h 21600"/>
              <a:gd name="T2" fmla="*/ 4211638 w 21600"/>
              <a:gd name="T3" fmla="*/ 1993900 h 21600"/>
              <a:gd name="T4" fmla="*/ 1247113 w 21600"/>
              <a:gd name="T5" fmla="*/ 996950 h 21600"/>
              <a:gd name="T6" fmla="*/ 4211638 w 21600"/>
              <a:gd name="T7" fmla="*/ 0 h 21600"/>
              <a:gd name="T8" fmla="*/ 0 60000 65536"/>
              <a:gd name="T9" fmla="*/ 0 60000 65536"/>
              <a:gd name="T10" fmla="*/ 0 60000 65536"/>
              <a:gd name="T11" fmla="*/ 0 60000 65536"/>
              <a:gd name="T12" fmla="*/ 4998 w 21600"/>
              <a:gd name="T13" fmla="*/ 4998 h 21600"/>
              <a:gd name="T14" fmla="*/ 16602 w 21600"/>
              <a:gd name="T15" fmla="*/ 16602 h 21600"/>
            </a:gdLst>
            <a:ahLst/>
            <a:cxnLst>
              <a:cxn ang="T8">
                <a:pos x="T0" y="T1"/>
              </a:cxn>
              <a:cxn ang="T9">
                <a:pos x="T2" y="T3"/>
              </a:cxn>
              <a:cxn ang="T10">
                <a:pos x="T4" y="T5"/>
              </a:cxn>
              <a:cxn ang="T11">
                <a:pos x="T6" y="T7"/>
              </a:cxn>
            </a:cxnLst>
            <a:rect l="T12" t="T13" r="T14" b="T15"/>
            <a:pathLst>
              <a:path w="21600" h="21600">
                <a:moveTo>
                  <a:pt x="0" y="0"/>
                </a:moveTo>
                <a:lnTo>
                  <a:pt x="6395" y="21600"/>
                </a:lnTo>
                <a:lnTo>
                  <a:pt x="15205" y="21600"/>
                </a:lnTo>
                <a:lnTo>
                  <a:pt x="21600" y="0"/>
                </a:lnTo>
                <a:lnTo>
                  <a:pt x="0" y="0"/>
                </a:lnTo>
                <a:close/>
              </a:path>
            </a:pathLst>
          </a:custGeom>
          <a:solidFill>
            <a:srgbClr val="00559C"/>
          </a:solidFill>
          <a:ln w="28575" algn="ctr">
            <a:solidFill>
              <a:srgbClr val="CC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ts val="0"/>
              </a:spcBef>
              <a:spcAft>
                <a:spcPts val="0"/>
              </a:spcAft>
            </a:pPr>
            <a:endParaRPr lang="en-US">
              <a:solidFill>
                <a:prstClr val="black"/>
              </a:solidFill>
              <a:latin typeface="Calibri"/>
            </a:endParaRPr>
          </a:p>
          <a:p>
            <a:pPr algn="ctr" fontAlgn="auto">
              <a:spcBef>
                <a:spcPts val="0"/>
              </a:spcBef>
              <a:spcAft>
                <a:spcPts val="0"/>
              </a:spcAft>
            </a:pPr>
            <a:endParaRPr lang="en-US">
              <a:solidFill>
                <a:prstClr val="black"/>
              </a:solidFill>
              <a:latin typeface="Calibri"/>
            </a:endParaRPr>
          </a:p>
        </p:txBody>
      </p:sp>
      <p:sp>
        <p:nvSpPr>
          <p:cNvPr id="357389" name="Rectangle 13"/>
          <p:cNvSpPr>
            <a:spLocks noChangeArrowheads="1"/>
          </p:cNvSpPr>
          <p:nvPr/>
        </p:nvSpPr>
        <p:spPr bwMode="auto">
          <a:xfrm>
            <a:off x="3689350" y="1911350"/>
            <a:ext cx="2200275" cy="192088"/>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38100" dist="25399" dir="2700000" algn="ctr" rotWithShape="0">
                    <a:schemeClr val="tx1">
                      <a:alpha val="75000"/>
                    </a:schemeClr>
                  </a:outerShdw>
                </a:effectLst>
              </a14:hiddenEffects>
            </a:ext>
          </a:extLst>
        </p:spPr>
        <p:txBody>
          <a:bodyPr lIns="0" tIns="0" rIns="0" bIns="0" anchor="ctr" anchorCtr="1">
            <a:spAutoFit/>
          </a:bodyPr>
          <a:lstStyle/>
          <a:p>
            <a:pPr algn="ctr" fontAlgn="auto">
              <a:lnSpc>
                <a:spcPct val="90000"/>
              </a:lnSpc>
              <a:spcBef>
                <a:spcPts val="0"/>
              </a:spcBef>
              <a:spcAft>
                <a:spcPts val="0"/>
              </a:spcAft>
              <a:defRPr/>
            </a:pPr>
            <a:r>
              <a:rPr lang="en-US" sz="1400" b="1" dirty="0">
                <a:solidFill>
                  <a:prstClr val="black"/>
                </a:solidFill>
                <a:latin typeface="Verdana" pitchFamily="34" charset="0"/>
              </a:rPr>
              <a:t>Small        Enterprise</a:t>
            </a:r>
          </a:p>
        </p:txBody>
      </p:sp>
      <p:sp>
        <p:nvSpPr>
          <p:cNvPr id="357390" name="Rectangle 14"/>
          <p:cNvSpPr>
            <a:spLocks noChangeArrowheads="1"/>
          </p:cNvSpPr>
          <p:nvPr/>
        </p:nvSpPr>
        <p:spPr bwMode="auto">
          <a:xfrm>
            <a:off x="4029075" y="2454275"/>
            <a:ext cx="1087438" cy="41592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38100" dist="25399" dir="2700000" algn="ctr" rotWithShape="0">
                    <a:srgbClr val="808080">
                      <a:alpha val="70000"/>
                    </a:srgbClr>
                  </a:outerShdw>
                </a:effectLst>
              </a14:hiddenEffects>
            </a:ext>
          </a:extLst>
        </p:spPr>
        <p:txBody>
          <a:bodyPr lIns="0" tIns="0" rIns="0" bIns="0" anchor="ctr" anchorCtr="1">
            <a:spAutoFit/>
          </a:bodyPr>
          <a:lstStyle/>
          <a:p>
            <a:pPr algn="ctr" fontAlgn="auto">
              <a:lnSpc>
                <a:spcPct val="85000"/>
              </a:lnSpc>
              <a:spcBef>
                <a:spcPct val="50000"/>
              </a:spcBef>
              <a:spcAft>
                <a:spcPts val="0"/>
              </a:spcAft>
              <a:defRPr/>
            </a:pPr>
            <a:r>
              <a:rPr lang="en-US" sz="1600" b="1" dirty="0">
                <a:solidFill>
                  <a:prstClr val="black"/>
                </a:solidFill>
                <a:latin typeface="Verdana" pitchFamily="34" charset="0"/>
              </a:rPr>
              <a:t>Mid </a:t>
            </a:r>
            <a:br>
              <a:rPr lang="en-US" sz="1600" b="1" dirty="0">
                <a:solidFill>
                  <a:prstClr val="black"/>
                </a:solidFill>
                <a:latin typeface="Verdana" pitchFamily="34" charset="0"/>
              </a:rPr>
            </a:br>
            <a:r>
              <a:rPr lang="en-US" sz="1600" b="1" dirty="0">
                <a:solidFill>
                  <a:prstClr val="black"/>
                </a:solidFill>
                <a:latin typeface="Verdana" pitchFamily="34" charset="0"/>
              </a:rPr>
              <a:t>Market</a:t>
            </a:r>
          </a:p>
        </p:txBody>
      </p:sp>
      <p:sp>
        <p:nvSpPr>
          <p:cNvPr id="357391" name="Rectangle 15"/>
          <p:cNvSpPr>
            <a:spLocks noChangeArrowheads="1"/>
          </p:cNvSpPr>
          <p:nvPr/>
        </p:nvSpPr>
        <p:spPr bwMode="auto">
          <a:xfrm>
            <a:off x="2519363" y="3843338"/>
            <a:ext cx="4217987" cy="854075"/>
          </a:xfrm>
          <a:prstGeom prst="rect">
            <a:avLst/>
          </a:prstGeom>
          <a:noFill/>
          <a:ln>
            <a:noFill/>
          </a:ln>
          <a:effectLst>
            <a:outerShdw blurRad="38100" dist="25399" dir="2700000" algn="ctr" rotWithShape="0">
              <a:srgbClr val="808080">
                <a:alpha val="70000"/>
              </a:srgbClr>
            </a:outerShdw>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12700">
                <a:solidFill>
                  <a:schemeClr val="tx1"/>
                </a:solidFill>
                <a:miter lim="800000"/>
                <a:headEnd/>
                <a:tailEnd/>
              </a14:hiddenLine>
            </a:ext>
          </a:extLst>
        </p:spPr>
        <p:txBody>
          <a:bodyPr anchorCtr="1">
            <a:spAutoFit/>
          </a:bodyPr>
          <a:lstStyle/>
          <a:p>
            <a:pPr algn="ctr" fontAlgn="auto">
              <a:spcBef>
                <a:spcPct val="50000"/>
              </a:spcBef>
              <a:spcAft>
                <a:spcPts val="0"/>
              </a:spcAft>
              <a:defRPr/>
            </a:pPr>
            <a:r>
              <a:rPr lang="en-US" sz="2000" b="1" dirty="0">
                <a:solidFill>
                  <a:prstClr val="black"/>
                </a:solidFill>
                <a:latin typeface="Verdana" pitchFamily="34" charset="0"/>
              </a:rPr>
              <a:t>Micro Businesses</a:t>
            </a:r>
          </a:p>
          <a:p>
            <a:pPr algn="ctr" fontAlgn="auto">
              <a:spcBef>
                <a:spcPct val="50000"/>
              </a:spcBef>
              <a:spcAft>
                <a:spcPts val="0"/>
              </a:spcAft>
              <a:defRPr/>
            </a:pPr>
            <a:endParaRPr lang="en-US" sz="2000" b="1" dirty="0">
              <a:solidFill>
                <a:srgbClr val="4F81BD"/>
              </a:solidFill>
              <a:latin typeface="Verdana" pitchFamily="34" charset="0"/>
            </a:endParaRPr>
          </a:p>
        </p:txBody>
      </p:sp>
      <p:sp>
        <p:nvSpPr>
          <p:cNvPr id="357392" name="Rectangle 16"/>
          <p:cNvSpPr>
            <a:spLocks noChangeArrowheads="1"/>
          </p:cNvSpPr>
          <p:nvPr/>
        </p:nvSpPr>
        <p:spPr bwMode="auto">
          <a:xfrm>
            <a:off x="3543300" y="3182938"/>
            <a:ext cx="2022475" cy="207962"/>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38100" dist="25399" dir="2700000" algn="ctr" rotWithShape="0">
                    <a:srgbClr val="808080">
                      <a:alpha val="70000"/>
                    </a:srgbClr>
                  </a:outerShdw>
                </a:effectLst>
              </a14:hiddenEffects>
            </a:ext>
          </a:extLst>
        </p:spPr>
        <p:txBody>
          <a:bodyPr lIns="0" tIns="0" rIns="0" bIns="0" anchor="ctr" anchorCtr="1">
            <a:spAutoFit/>
          </a:bodyPr>
          <a:lstStyle/>
          <a:p>
            <a:pPr algn="ctr" fontAlgn="auto">
              <a:lnSpc>
                <a:spcPct val="85000"/>
              </a:lnSpc>
              <a:spcBef>
                <a:spcPct val="50000"/>
              </a:spcBef>
              <a:spcAft>
                <a:spcPts val="0"/>
              </a:spcAft>
              <a:defRPr/>
            </a:pPr>
            <a:r>
              <a:rPr lang="en-US" sz="1600" b="1" dirty="0">
                <a:solidFill>
                  <a:prstClr val="black"/>
                </a:solidFill>
                <a:latin typeface="Verdana" pitchFamily="34" charset="0"/>
              </a:rPr>
              <a:t>Main Street</a:t>
            </a:r>
          </a:p>
        </p:txBody>
      </p:sp>
      <p:sp>
        <p:nvSpPr>
          <p:cNvPr id="5131" name="Rectangle 17"/>
          <p:cNvSpPr>
            <a:spLocks noGrp="1" noChangeArrowheads="1"/>
          </p:cNvSpPr>
          <p:nvPr>
            <p:ph type="title"/>
          </p:nvPr>
        </p:nvSpPr>
        <p:spPr>
          <a:xfrm>
            <a:off x="492166" y="304800"/>
            <a:ext cx="7972425" cy="958850"/>
          </a:xfrm>
        </p:spPr>
        <p:txBody>
          <a:bodyPr>
            <a:normAutofit/>
          </a:bodyPr>
          <a:lstStyle/>
          <a:p>
            <a:pPr algn="ctr" eaLnBrk="1" hangingPunct="1"/>
            <a:r>
              <a:rPr lang="en-US" sz="2400" dirty="0" smtClean="0"/>
              <a:t>How Independents Measure Up with Small Business</a:t>
            </a:r>
          </a:p>
        </p:txBody>
      </p:sp>
      <p:grpSp>
        <p:nvGrpSpPr>
          <p:cNvPr id="357394" name="Group 18"/>
          <p:cNvGrpSpPr>
            <a:grpSpLocks/>
          </p:cNvGrpSpPr>
          <p:nvPr/>
        </p:nvGrpSpPr>
        <p:grpSpPr bwMode="auto">
          <a:xfrm>
            <a:off x="1212850" y="1395413"/>
            <a:ext cx="1389063" cy="2752725"/>
            <a:chOff x="920" y="885"/>
            <a:chExt cx="701" cy="1734"/>
          </a:xfrm>
        </p:grpSpPr>
        <p:sp>
          <p:nvSpPr>
            <p:cNvPr id="357395" name="Rectangle 19"/>
            <p:cNvSpPr>
              <a:spLocks noChangeArrowheads="1"/>
            </p:cNvSpPr>
            <p:nvPr/>
          </p:nvSpPr>
          <p:spPr bwMode="auto">
            <a:xfrm>
              <a:off x="993" y="885"/>
              <a:ext cx="628" cy="122"/>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38100" dist="25399" dir="2700000" algn="ctr" rotWithShape="0">
                      <a:schemeClr val="tx1">
                        <a:alpha val="75000"/>
                      </a:schemeClr>
                    </a:outerShdw>
                  </a:effectLst>
                </a14:hiddenEffects>
              </a:ext>
            </a:extLst>
          </p:spPr>
          <p:txBody>
            <a:bodyPr lIns="0" tIns="0" rIns="0" bIns="0" anchor="ctr" anchorCtr="1">
              <a:spAutoFit/>
            </a:bodyPr>
            <a:lstStyle/>
            <a:p>
              <a:pPr algn="ctr" fontAlgn="auto">
                <a:lnSpc>
                  <a:spcPct val="90000"/>
                </a:lnSpc>
                <a:spcBef>
                  <a:spcPct val="50000"/>
                </a:spcBef>
                <a:spcAft>
                  <a:spcPts val="0"/>
                </a:spcAft>
                <a:defRPr/>
              </a:pPr>
              <a:endParaRPr lang="en-US" sz="1400" b="1" dirty="0">
                <a:solidFill>
                  <a:srgbClr val="4C4C4C"/>
                </a:solidFill>
                <a:latin typeface="Verdana" pitchFamily="34" charset="0"/>
              </a:endParaRPr>
            </a:p>
          </p:txBody>
        </p:sp>
        <p:sp>
          <p:nvSpPr>
            <p:cNvPr id="5157" name="Rectangle 20"/>
            <p:cNvSpPr>
              <a:spLocks noChangeArrowheads="1"/>
            </p:cNvSpPr>
            <p:nvPr/>
          </p:nvSpPr>
          <p:spPr bwMode="auto">
            <a:xfrm>
              <a:off x="1023" y="2012"/>
              <a:ext cx="44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fontAlgn="auto">
                <a:spcBef>
                  <a:spcPts val="0"/>
                </a:spcBef>
                <a:spcAft>
                  <a:spcPts val="0"/>
                </a:spcAft>
                <a:buClr>
                  <a:srgbClr val="FF8914"/>
                </a:buClr>
                <a:buFont typeface="Times" pitchFamily="18" charset="0"/>
                <a:buNone/>
              </a:pPr>
              <a:endParaRPr lang="en-US" sz="2000">
                <a:solidFill>
                  <a:srgbClr val="4C4C4C"/>
                </a:solidFill>
                <a:latin typeface="Calibri"/>
              </a:endParaRPr>
            </a:p>
          </p:txBody>
        </p:sp>
        <p:sp>
          <p:nvSpPr>
            <p:cNvPr id="5158" name="Rectangle 21"/>
            <p:cNvSpPr>
              <a:spLocks noChangeArrowheads="1"/>
            </p:cNvSpPr>
            <p:nvPr/>
          </p:nvSpPr>
          <p:spPr bwMode="auto">
            <a:xfrm>
              <a:off x="1015" y="1585"/>
              <a:ext cx="45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fontAlgn="auto">
                <a:spcBef>
                  <a:spcPts val="0"/>
                </a:spcBef>
                <a:spcAft>
                  <a:spcPts val="0"/>
                </a:spcAft>
                <a:buClr>
                  <a:srgbClr val="FF8914"/>
                </a:buClr>
                <a:buFont typeface="Times" pitchFamily="18" charset="0"/>
                <a:buNone/>
              </a:pPr>
              <a:endParaRPr lang="en-US" sz="2000">
                <a:solidFill>
                  <a:srgbClr val="4C4C4C"/>
                </a:solidFill>
                <a:latin typeface="Calibri"/>
              </a:endParaRPr>
            </a:p>
          </p:txBody>
        </p:sp>
        <p:sp>
          <p:nvSpPr>
            <p:cNvPr id="5159" name="Rectangle 22"/>
            <p:cNvSpPr>
              <a:spLocks noChangeArrowheads="1"/>
            </p:cNvSpPr>
            <p:nvPr/>
          </p:nvSpPr>
          <p:spPr bwMode="auto">
            <a:xfrm>
              <a:off x="920" y="2427"/>
              <a:ext cx="546" cy="192"/>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fontAlgn="auto">
                <a:spcBef>
                  <a:spcPts val="0"/>
                </a:spcBef>
                <a:spcAft>
                  <a:spcPts val="0"/>
                </a:spcAft>
                <a:buClr>
                  <a:srgbClr val="FF8914"/>
                </a:buClr>
                <a:buFont typeface="Times" pitchFamily="18" charset="0"/>
                <a:buNone/>
              </a:pPr>
              <a:endParaRPr lang="en-US" sz="2000">
                <a:solidFill>
                  <a:srgbClr val="1325B9"/>
                </a:solidFill>
                <a:latin typeface="Calibri"/>
              </a:endParaRPr>
            </a:p>
          </p:txBody>
        </p:sp>
      </p:grpSp>
      <p:grpSp>
        <p:nvGrpSpPr>
          <p:cNvPr id="357399" name="Group 23"/>
          <p:cNvGrpSpPr>
            <a:grpSpLocks/>
          </p:cNvGrpSpPr>
          <p:nvPr/>
        </p:nvGrpSpPr>
        <p:grpSpPr bwMode="auto">
          <a:xfrm>
            <a:off x="136525" y="1489075"/>
            <a:ext cx="1416050" cy="2778125"/>
            <a:chOff x="116" y="946"/>
            <a:chExt cx="828" cy="1750"/>
          </a:xfrm>
        </p:grpSpPr>
        <p:sp>
          <p:nvSpPr>
            <p:cNvPr id="357400" name="Rectangle 24"/>
            <p:cNvSpPr>
              <a:spLocks noChangeArrowheads="1"/>
            </p:cNvSpPr>
            <p:nvPr/>
          </p:nvSpPr>
          <p:spPr bwMode="auto">
            <a:xfrm>
              <a:off x="116" y="946"/>
              <a:ext cx="828" cy="121"/>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38100" dist="25399" dir="2700000" algn="ctr" rotWithShape="0">
                      <a:schemeClr val="tx1">
                        <a:alpha val="75000"/>
                      </a:schemeClr>
                    </a:outerShdw>
                  </a:effectLst>
                </a14:hiddenEffects>
              </a:ext>
            </a:extLst>
          </p:spPr>
          <p:txBody>
            <a:bodyPr lIns="0" tIns="0" rIns="0" bIns="0" anchor="ctr" anchorCtr="1">
              <a:spAutoFit/>
            </a:bodyPr>
            <a:lstStyle/>
            <a:p>
              <a:pPr algn="ctr" fontAlgn="auto">
                <a:lnSpc>
                  <a:spcPct val="90000"/>
                </a:lnSpc>
                <a:spcBef>
                  <a:spcPct val="50000"/>
                </a:spcBef>
                <a:spcAft>
                  <a:spcPts val="0"/>
                </a:spcAft>
                <a:defRPr/>
              </a:pPr>
              <a:r>
                <a:rPr lang="en-US" sz="1400" b="1" dirty="0">
                  <a:solidFill>
                    <a:prstClr val="black"/>
                  </a:solidFill>
                  <a:latin typeface="Verdana" pitchFamily="34" charset="0"/>
                </a:rPr>
                <a:t># of Firms</a:t>
              </a:r>
            </a:p>
          </p:txBody>
        </p:sp>
        <p:sp>
          <p:nvSpPr>
            <p:cNvPr id="5152" name="Rectangle 25"/>
            <p:cNvSpPr>
              <a:spLocks noChangeArrowheads="1"/>
            </p:cNvSpPr>
            <p:nvPr/>
          </p:nvSpPr>
          <p:spPr bwMode="auto">
            <a:xfrm>
              <a:off x="340" y="2012"/>
              <a:ext cx="33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fontAlgn="auto">
                <a:spcBef>
                  <a:spcPts val="0"/>
                </a:spcBef>
                <a:spcAft>
                  <a:spcPts val="0"/>
                </a:spcAft>
                <a:buClr>
                  <a:srgbClr val="FF8914"/>
                </a:buClr>
                <a:buFont typeface="Times" pitchFamily="18" charset="0"/>
                <a:buNone/>
              </a:pPr>
              <a:r>
                <a:rPr lang="en-US" sz="2000" dirty="0" smtClean="0">
                  <a:solidFill>
                    <a:prstClr val="black"/>
                  </a:solidFill>
                  <a:latin typeface="Calibri"/>
                </a:rPr>
                <a:t>1.7M</a:t>
              </a:r>
              <a:endParaRPr lang="en-US" sz="2000" dirty="0">
                <a:solidFill>
                  <a:prstClr val="black"/>
                </a:solidFill>
                <a:latin typeface="Calibri"/>
              </a:endParaRPr>
            </a:p>
          </p:txBody>
        </p:sp>
        <p:sp>
          <p:nvSpPr>
            <p:cNvPr id="5153" name="Rectangle 26"/>
            <p:cNvSpPr>
              <a:spLocks noChangeArrowheads="1"/>
            </p:cNvSpPr>
            <p:nvPr/>
          </p:nvSpPr>
          <p:spPr bwMode="auto">
            <a:xfrm>
              <a:off x="276" y="1585"/>
              <a:ext cx="40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fontAlgn="auto">
                <a:spcBef>
                  <a:spcPts val="0"/>
                </a:spcBef>
                <a:spcAft>
                  <a:spcPts val="0"/>
                </a:spcAft>
                <a:buClr>
                  <a:srgbClr val="FF8914"/>
                </a:buClr>
                <a:buFont typeface="Times" pitchFamily="18" charset="0"/>
                <a:buNone/>
              </a:pPr>
              <a:r>
                <a:rPr lang="en-US" sz="2000" dirty="0">
                  <a:solidFill>
                    <a:prstClr val="black"/>
                  </a:solidFill>
                  <a:latin typeface="Calibri"/>
                </a:rPr>
                <a:t>550K</a:t>
              </a:r>
            </a:p>
          </p:txBody>
        </p:sp>
        <p:sp>
          <p:nvSpPr>
            <p:cNvPr id="5154" name="Rectangle 27"/>
            <p:cNvSpPr>
              <a:spLocks noChangeArrowheads="1"/>
            </p:cNvSpPr>
            <p:nvPr/>
          </p:nvSpPr>
          <p:spPr bwMode="auto">
            <a:xfrm>
              <a:off x="300" y="1215"/>
              <a:ext cx="37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fontAlgn="auto">
                <a:spcBef>
                  <a:spcPts val="0"/>
                </a:spcBef>
                <a:spcAft>
                  <a:spcPts val="0"/>
                </a:spcAft>
                <a:buClr>
                  <a:srgbClr val="FF8914"/>
                </a:buClr>
                <a:buFont typeface="Times" pitchFamily="18" charset="0"/>
                <a:buNone/>
              </a:pPr>
              <a:r>
                <a:rPr lang="en-US" sz="2000" dirty="0">
                  <a:solidFill>
                    <a:prstClr val="black"/>
                  </a:solidFill>
                  <a:latin typeface="Calibri"/>
                </a:rPr>
                <a:t>100K</a:t>
              </a:r>
            </a:p>
          </p:txBody>
        </p:sp>
        <p:sp>
          <p:nvSpPr>
            <p:cNvPr id="5155" name="Rectangle 28"/>
            <p:cNvSpPr>
              <a:spLocks noChangeArrowheads="1"/>
            </p:cNvSpPr>
            <p:nvPr/>
          </p:nvSpPr>
          <p:spPr bwMode="auto">
            <a:xfrm>
              <a:off x="266" y="2427"/>
              <a:ext cx="460" cy="269"/>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fontAlgn="auto">
                <a:spcBef>
                  <a:spcPts val="0"/>
                </a:spcBef>
                <a:spcAft>
                  <a:spcPts val="0"/>
                </a:spcAft>
                <a:buClr>
                  <a:srgbClr val="FF8914"/>
                </a:buClr>
                <a:buFont typeface="Times" pitchFamily="18" charset="0"/>
                <a:buNone/>
              </a:pPr>
              <a:endParaRPr lang="en-US" sz="2800" b="1">
                <a:solidFill>
                  <a:srgbClr val="1325B9"/>
                </a:solidFill>
                <a:latin typeface="Calibri"/>
              </a:endParaRPr>
            </a:p>
          </p:txBody>
        </p:sp>
      </p:grpSp>
      <p:grpSp>
        <p:nvGrpSpPr>
          <p:cNvPr id="357405" name="Group 29"/>
          <p:cNvGrpSpPr>
            <a:grpSpLocks/>
          </p:cNvGrpSpPr>
          <p:nvPr/>
        </p:nvGrpSpPr>
        <p:grpSpPr bwMode="auto">
          <a:xfrm>
            <a:off x="6153150" y="1112838"/>
            <a:ext cx="2990850" cy="3073401"/>
            <a:chOff x="4257" y="683"/>
            <a:chExt cx="1356" cy="1936"/>
          </a:xfrm>
        </p:grpSpPr>
        <p:sp>
          <p:nvSpPr>
            <p:cNvPr id="357406" name="Rectangle 30"/>
            <p:cNvSpPr>
              <a:spLocks noChangeArrowheads="1"/>
            </p:cNvSpPr>
            <p:nvPr/>
          </p:nvSpPr>
          <p:spPr bwMode="auto">
            <a:xfrm>
              <a:off x="4257" y="683"/>
              <a:ext cx="1356" cy="28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38100" dist="25399" dir="2700000" algn="ctr" rotWithShape="0">
                      <a:schemeClr val="tx1">
                        <a:alpha val="75000"/>
                      </a:schemeClr>
                    </a:outerShdw>
                  </a:effectLst>
                </a14:hiddenEffects>
              </a:ext>
            </a:extLst>
          </p:spPr>
          <p:txBody>
            <a:bodyPr lIns="0" tIns="0" rIns="0" bIns="0" anchor="ctr" anchorCtr="1">
              <a:spAutoFit/>
            </a:bodyPr>
            <a:lstStyle/>
            <a:p>
              <a:pPr algn="ctr" fontAlgn="auto">
                <a:lnSpc>
                  <a:spcPct val="90000"/>
                </a:lnSpc>
                <a:spcBef>
                  <a:spcPct val="50000"/>
                </a:spcBef>
                <a:spcAft>
                  <a:spcPts val="0"/>
                </a:spcAft>
                <a:defRPr/>
              </a:pPr>
              <a:r>
                <a:rPr lang="en-US" sz="1400" b="1" dirty="0">
                  <a:solidFill>
                    <a:prstClr val="black"/>
                  </a:solidFill>
                  <a:latin typeface="Verdana" pitchFamily="34" charset="0"/>
                </a:rPr>
                <a:t>Number of </a:t>
              </a:r>
              <a:r>
                <a:rPr lang="en-US" sz="1400" b="1" dirty="0" smtClean="0">
                  <a:solidFill>
                    <a:prstClr val="black"/>
                  </a:solidFill>
                  <a:latin typeface="Verdana" pitchFamily="34" charset="0"/>
                </a:rPr>
                <a:t>Employees</a:t>
              </a:r>
            </a:p>
            <a:p>
              <a:pPr algn="ctr" fontAlgn="auto">
                <a:lnSpc>
                  <a:spcPct val="90000"/>
                </a:lnSpc>
                <a:spcBef>
                  <a:spcPct val="50000"/>
                </a:spcBef>
                <a:spcAft>
                  <a:spcPts val="0"/>
                </a:spcAft>
                <a:defRPr/>
              </a:pPr>
              <a:r>
                <a:rPr lang="en-US" sz="1200" b="1" dirty="0" smtClean="0">
                  <a:solidFill>
                    <a:prstClr val="black"/>
                  </a:solidFill>
                  <a:latin typeface="Verdana" pitchFamily="34" charset="0"/>
                </a:rPr>
                <a:t>Including Owner</a:t>
              </a:r>
              <a:endParaRPr lang="en-US" sz="1200" b="1" dirty="0">
                <a:solidFill>
                  <a:prstClr val="black"/>
                </a:solidFill>
                <a:latin typeface="Verdana" pitchFamily="34" charset="0"/>
              </a:endParaRPr>
            </a:p>
          </p:txBody>
        </p:sp>
        <p:sp>
          <p:nvSpPr>
            <p:cNvPr id="5147" name="Rectangle 31"/>
            <p:cNvSpPr>
              <a:spLocks noChangeArrowheads="1"/>
            </p:cNvSpPr>
            <p:nvPr/>
          </p:nvSpPr>
          <p:spPr bwMode="auto">
            <a:xfrm>
              <a:off x="4676" y="2012"/>
              <a:ext cx="4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fontAlgn="auto">
                <a:spcBef>
                  <a:spcPts val="0"/>
                </a:spcBef>
                <a:spcAft>
                  <a:spcPts val="0"/>
                </a:spcAft>
                <a:buClr>
                  <a:srgbClr val="FF8914"/>
                </a:buClr>
                <a:buFont typeface="Times" pitchFamily="18" charset="0"/>
                <a:buNone/>
              </a:pPr>
              <a:r>
                <a:rPr lang="en-US" sz="2000" dirty="0">
                  <a:solidFill>
                    <a:prstClr val="black"/>
                  </a:solidFill>
                  <a:latin typeface="Calibri"/>
                </a:rPr>
                <a:t>5-19</a:t>
              </a:r>
            </a:p>
          </p:txBody>
        </p:sp>
        <p:sp>
          <p:nvSpPr>
            <p:cNvPr id="5148" name="Rectangle 32"/>
            <p:cNvSpPr>
              <a:spLocks noChangeArrowheads="1"/>
            </p:cNvSpPr>
            <p:nvPr/>
          </p:nvSpPr>
          <p:spPr bwMode="auto">
            <a:xfrm>
              <a:off x="4676" y="1585"/>
              <a:ext cx="4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fontAlgn="auto">
                <a:spcBef>
                  <a:spcPts val="0"/>
                </a:spcBef>
                <a:spcAft>
                  <a:spcPts val="0"/>
                </a:spcAft>
                <a:buClr>
                  <a:srgbClr val="FF8914"/>
                </a:buClr>
                <a:buFont typeface="Times" pitchFamily="18" charset="0"/>
                <a:buNone/>
              </a:pPr>
              <a:r>
                <a:rPr lang="en-US" sz="2000" dirty="0">
                  <a:solidFill>
                    <a:prstClr val="black"/>
                  </a:solidFill>
                  <a:latin typeface="Calibri"/>
                </a:rPr>
                <a:t>20-99</a:t>
              </a:r>
            </a:p>
          </p:txBody>
        </p:sp>
        <p:sp>
          <p:nvSpPr>
            <p:cNvPr id="5149" name="Rectangle 33"/>
            <p:cNvSpPr>
              <a:spLocks noChangeArrowheads="1"/>
            </p:cNvSpPr>
            <p:nvPr/>
          </p:nvSpPr>
          <p:spPr bwMode="auto">
            <a:xfrm>
              <a:off x="4676" y="1215"/>
              <a:ext cx="4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fontAlgn="auto">
                <a:spcBef>
                  <a:spcPts val="0"/>
                </a:spcBef>
                <a:spcAft>
                  <a:spcPts val="0"/>
                </a:spcAft>
                <a:buClr>
                  <a:srgbClr val="FF8914"/>
                </a:buClr>
                <a:buFont typeface="Times" pitchFamily="18" charset="0"/>
                <a:buNone/>
              </a:pPr>
              <a:r>
                <a:rPr lang="en-US" sz="2000" dirty="0">
                  <a:solidFill>
                    <a:prstClr val="black"/>
                  </a:solidFill>
                  <a:latin typeface="Calibri"/>
                </a:rPr>
                <a:t>100-500</a:t>
              </a:r>
            </a:p>
          </p:txBody>
        </p:sp>
        <p:sp>
          <p:nvSpPr>
            <p:cNvPr id="5150" name="Rectangle 34"/>
            <p:cNvSpPr>
              <a:spLocks noChangeArrowheads="1"/>
            </p:cNvSpPr>
            <p:nvPr/>
          </p:nvSpPr>
          <p:spPr bwMode="auto">
            <a:xfrm>
              <a:off x="4666" y="2427"/>
              <a:ext cx="496" cy="192"/>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fontAlgn="auto">
                <a:spcBef>
                  <a:spcPts val="0"/>
                </a:spcBef>
                <a:spcAft>
                  <a:spcPts val="0"/>
                </a:spcAft>
                <a:buClr>
                  <a:srgbClr val="FF8914"/>
                </a:buClr>
                <a:buFont typeface="Times" pitchFamily="18" charset="0"/>
                <a:buNone/>
              </a:pPr>
              <a:r>
                <a:rPr lang="en-US" sz="2000" dirty="0" smtClean="0">
                  <a:solidFill>
                    <a:prstClr val="black"/>
                  </a:solidFill>
                  <a:latin typeface="Calibri"/>
                </a:rPr>
                <a:t>2-4</a:t>
              </a:r>
              <a:endParaRPr lang="en-US" sz="2000" dirty="0">
                <a:solidFill>
                  <a:prstClr val="black"/>
                </a:solidFill>
                <a:latin typeface="Calibri"/>
              </a:endParaRPr>
            </a:p>
          </p:txBody>
        </p:sp>
      </p:grpSp>
      <p:sp>
        <p:nvSpPr>
          <p:cNvPr id="5135" name="Text Box 35"/>
          <p:cNvSpPr txBox="1">
            <a:spLocks noChangeArrowheads="1"/>
          </p:cNvSpPr>
          <p:nvPr/>
        </p:nvSpPr>
        <p:spPr bwMode="auto">
          <a:xfrm>
            <a:off x="450850" y="6132513"/>
            <a:ext cx="80772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spAutoFit/>
          </a:bodyPr>
          <a:lstStyle>
            <a:lvl1pPr>
              <a:tabLst>
                <a:tab pos="515938" algn="l"/>
                <a:tab pos="520700" algn="l"/>
              </a:tabLst>
              <a:defRPr sz="2400">
                <a:solidFill>
                  <a:schemeClr val="accent2"/>
                </a:solidFill>
                <a:latin typeface="Arial" charset="0"/>
                <a:ea typeface="ＭＳ Ｐゴシック" pitchFamily="34" charset="-128"/>
              </a:defRPr>
            </a:lvl1pPr>
            <a:lvl2pPr marL="742950" indent="-285750">
              <a:tabLst>
                <a:tab pos="515938" algn="l"/>
                <a:tab pos="520700" algn="l"/>
              </a:tabLst>
              <a:defRPr sz="2400">
                <a:solidFill>
                  <a:schemeClr val="accent2"/>
                </a:solidFill>
                <a:latin typeface="Arial" charset="0"/>
                <a:ea typeface="ＭＳ Ｐゴシック" pitchFamily="34" charset="-128"/>
              </a:defRPr>
            </a:lvl2pPr>
            <a:lvl3pPr marL="1143000" indent="-228600">
              <a:tabLst>
                <a:tab pos="515938" algn="l"/>
                <a:tab pos="520700" algn="l"/>
              </a:tabLst>
              <a:defRPr sz="2400">
                <a:solidFill>
                  <a:schemeClr val="accent2"/>
                </a:solidFill>
                <a:latin typeface="Arial" charset="0"/>
                <a:ea typeface="ＭＳ Ｐゴシック" pitchFamily="34" charset="-128"/>
              </a:defRPr>
            </a:lvl3pPr>
            <a:lvl4pPr marL="1600200" indent="-228600">
              <a:tabLst>
                <a:tab pos="515938" algn="l"/>
                <a:tab pos="520700" algn="l"/>
              </a:tabLst>
              <a:defRPr sz="2400">
                <a:solidFill>
                  <a:schemeClr val="accent2"/>
                </a:solidFill>
                <a:latin typeface="Arial" charset="0"/>
                <a:ea typeface="ＭＳ Ｐゴシック" pitchFamily="34" charset="-128"/>
              </a:defRPr>
            </a:lvl4pPr>
            <a:lvl5pPr marL="2057400" indent="-228600">
              <a:tabLst>
                <a:tab pos="515938" algn="l"/>
                <a:tab pos="520700" algn="l"/>
              </a:tabLst>
              <a:defRPr sz="2400">
                <a:solidFill>
                  <a:schemeClr val="accent2"/>
                </a:solidFill>
                <a:latin typeface="Arial" charset="0"/>
                <a:ea typeface="ＭＳ Ｐゴシック" pitchFamily="34" charset="-128"/>
              </a:defRPr>
            </a:lvl5pPr>
            <a:lvl6pPr marL="2514600" indent="-228600" eaLnBrk="0" fontAlgn="base" hangingPunct="0">
              <a:spcBef>
                <a:spcPct val="0"/>
              </a:spcBef>
              <a:spcAft>
                <a:spcPct val="0"/>
              </a:spcAft>
              <a:tabLst>
                <a:tab pos="515938" algn="l"/>
                <a:tab pos="520700" algn="l"/>
              </a:tabLst>
              <a:defRPr sz="2400">
                <a:solidFill>
                  <a:schemeClr val="accent2"/>
                </a:solidFill>
                <a:latin typeface="Arial" charset="0"/>
                <a:ea typeface="ＭＳ Ｐゴシック" pitchFamily="34" charset="-128"/>
              </a:defRPr>
            </a:lvl6pPr>
            <a:lvl7pPr marL="2971800" indent="-228600" eaLnBrk="0" fontAlgn="base" hangingPunct="0">
              <a:spcBef>
                <a:spcPct val="0"/>
              </a:spcBef>
              <a:spcAft>
                <a:spcPct val="0"/>
              </a:spcAft>
              <a:tabLst>
                <a:tab pos="515938" algn="l"/>
                <a:tab pos="520700" algn="l"/>
              </a:tabLst>
              <a:defRPr sz="2400">
                <a:solidFill>
                  <a:schemeClr val="accent2"/>
                </a:solidFill>
                <a:latin typeface="Arial" charset="0"/>
                <a:ea typeface="ＭＳ Ｐゴシック" pitchFamily="34" charset="-128"/>
              </a:defRPr>
            </a:lvl7pPr>
            <a:lvl8pPr marL="3429000" indent="-228600" eaLnBrk="0" fontAlgn="base" hangingPunct="0">
              <a:spcBef>
                <a:spcPct val="0"/>
              </a:spcBef>
              <a:spcAft>
                <a:spcPct val="0"/>
              </a:spcAft>
              <a:tabLst>
                <a:tab pos="515938" algn="l"/>
                <a:tab pos="520700" algn="l"/>
              </a:tabLst>
              <a:defRPr sz="2400">
                <a:solidFill>
                  <a:schemeClr val="accent2"/>
                </a:solidFill>
                <a:latin typeface="Arial" charset="0"/>
                <a:ea typeface="ＭＳ Ｐゴシック" pitchFamily="34" charset="-128"/>
              </a:defRPr>
            </a:lvl8pPr>
            <a:lvl9pPr marL="3886200" indent="-228600" eaLnBrk="0" fontAlgn="base" hangingPunct="0">
              <a:spcBef>
                <a:spcPct val="0"/>
              </a:spcBef>
              <a:spcAft>
                <a:spcPct val="0"/>
              </a:spcAft>
              <a:tabLst>
                <a:tab pos="515938" algn="l"/>
                <a:tab pos="520700" algn="l"/>
              </a:tabLst>
              <a:defRPr sz="2400">
                <a:solidFill>
                  <a:schemeClr val="accent2"/>
                </a:solidFill>
                <a:latin typeface="Arial" charset="0"/>
                <a:ea typeface="ＭＳ Ｐゴシック" pitchFamily="34" charset="-128"/>
              </a:defRPr>
            </a:lvl9pPr>
          </a:lstStyle>
          <a:p>
            <a:pPr fontAlgn="auto">
              <a:spcBef>
                <a:spcPts val="0"/>
              </a:spcBef>
              <a:spcAft>
                <a:spcPts val="0"/>
              </a:spcAft>
            </a:pPr>
            <a:r>
              <a:rPr lang="en-US" sz="900" dirty="0">
                <a:solidFill>
                  <a:srgbClr val="000000"/>
                </a:solidFill>
              </a:rPr>
              <a:t>US Census data </a:t>
            </a:r>
            <a:r>
              <a:rPr lang="en-US" sz="900" dirty="0" smtClean="0">
                <a:solidFill>
                  <a:srgbClr val="000000"/>
                </a:solidFill>
              </a:rPr>
              <a:t> </a:t>
            </a:r>
            <a:r>
              <a:rPr lang="en-US" sz="900" dirty="0">
                <a:solidFill>
                  <a:srgbClr val="000000"/>
                </a:solidFill>
              </a:rPr>
              <a:t>2010</a:t>
            </a:r>
            <a:r>
              <a:rPr lang="en-US" sz="900" dirty="0" smtClean="0">
                <a:solidFill>
                  <a:srgbClr val="000000"/>
                </a:solidFill>
              </a:rPr>
              <a:t>;, 2100;  </a:t>
            </a:r>
            <a:r>
              <a:rPr lang="en-US" sz="900" dirty="0">
                <a:solidFill>
                  <a:srgbClr val="000000"/>
                </a:solidFill>
              </a:rPr>
              <a:t>US BLS data </a:t>
            </a:r>
            <a:r>
              <a:rPr lang="en-US" sz="900" dirty="0" smtClean="0">
                <a:solidFill>
                  <a:srgbClr val="000000"/>
                </a:solidFill>
              </a:rPr>
              <a:t> 2011, 2012;  </a:t>
            </a:r>
            <a:r>
              <a:rPr lang="en-US" sz="900" dirty="0">
                <a:solidFill>
                  <a:srgbClr val="000000"/>
                </a:solidFill>
              </a:rPr>
              <a:t>Emergent Research estimates </a:t>
            </a:r>
          </a:p>
          <a:p>
            <a:pPr fontAlgn="auto">
              <a:spcBef>
                <a:spcPts val="0"/>
              </a:spcBef>
              <a:spcAft>
                <a:spcPts val="0"/>
              </a:spcAft>
            </a:pPr>
            <a:endParaRPr lang="en-US" sz="900" dirty="0">
              <a:solidFill>
                <a:srgbClr val="000000"/>
              </a:solidFill>
              <a:cs typeface="Arial" charset="0"/>
            </a:endParaRPr>
          </a:p>
        </p:txBody>
      </p:sp>
      <p:sp>
        <p:nvSpPr>
          <p:cNvPr id="5136" name="Line 40"/>
          <p:cNvSpPr>
            <a:spLocks noChangeShapeType="1"/>
          </p:cNvSpPr>
          <p:nvPr/>
        </p:nvSpPr>
        <p:spPr bwMode="auto">
          <a:xfrm>
            <a:off x="0" y="4391025"/>
            <a:ext cx="8743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a:solidFill>
                <a:prstClr val="black"/>
              </a:solidFill>
              <a:latin typeface="Calibri"/>
            </a:endParaRPr>
          </a:p>
        </p:txBody>
      </p:sp>
      <p:sp>
        <p:nvSpPr>
          <p:cNvPr id="5137" name="Rectangle 41"/>
          <p:cNvSpPr>
            <a:spLocks noChangeArrowheads="1"/>
          </p:cNvSpPr>
          <p:nvPr/>
        </p:nvSpPr>
        <p:spPr bwMode="auto">
          <a:xfrm>
            <a:off x="465138" y="3838575"/>
            <a:ext cx="73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sz="2000" dirty="0" smtClean="0">
                <a:solidFill>
                  <a:prstClr val="black"/>
                </a:solidFill>
                <a:latin typeface="Calibri"/>
              </a:rPr>
              <a:t>3.6M</a:t>
            </a:r>
            <a:endParaRPr lang="en-US" sz="2000" dirty="0">
              <a:solidFill>
                <a:prstClr val="black"/>
              </a:solidFill>
              <a:latin typeface="Calibri"/>
            </a:endParaRPr>
          </a:p>
        </p:txBody>
      </p:sp>
      <p:sp>
        <p:nvSpPr>
          <p:cNvPr id="5138" name="Text Box 43"/>
          <p:cNvSpPr txBox="1">
            <a:spLocks noChangeArrowheads="1"/>
          </p:cNvSpPr>
          <p:nvPr/>
        </p:nvSpPr>
        <p:spPr bwMode="auto">
          <a:xfrm>
            <a:off x="2004500" y="4718050"/>
            <a:ext cx="516359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accent2"/>
                </a:solidFill>
                <a:latin typeface="Arial" charset="0"/>
                <a:ea typeface="ＭＳ Ｐゴシック" pitchFamily="34" charset="-128"/>
              </a:defRPr>
            </a:lvl1pPr>
            <a:lvl2pPr marL="742950" indent="-285750">
              <a:defRPr sz="2400">
                <a:solidFill>
                  <a:schemeClr val="accent2"/>
                </a:solidFill>
                <a:latin typeface="Arial" charset="0"/>
                <a:ea typeface="ＭＳ Ｐゴシック" pitchFamily="34" charset="-128"/>
              </a:defRPr>
            </a:lvl2pPr>
            <a:lvl3pPr marL="1143000" indent="-228600">
              <a:defRPr sz="2400">
                <a:solidFill>
                  <a:schemeClr val="accent2"/>
                </a:solidFill>
                <a:latin typeface="Arial" charset="0"/>
                <a:ea typeface="ＭＳ Ｐゴシック" pitchFamily="34" charset="-128"/>
              </a:defRPr>
            </a:lvl3pPr>
            <a:lvl4pPr marL="1600200" indent="-228600">
              <a:defRPr sz="2400">
                <a:solidFill>
                  <a:schemeClr val="accent2"/>
                </a:solidFill>
                <a:latin typeface="Arial" charset="0"/>
                <a:ea typeface="ＭＳ Ｐゴシック" pitchFamily="34" charset="-128"/>
              </a:defRPr>
            </a:lvl4pPr>
            <a:lvl5pPr marL="2057400" indent="-228600">
              <a:defRPr sz="2400">
                <a:solidFill>
                  <a:schemeClr val="accent2"/>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accent2"/>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accent2"/>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accent2"/>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accent2"/>
                </a:solidFill>
                <a:latin typeface="Arial" charset="0"/>
                <a:ea typeface="ＭＳ Ｐゴシック" pitchFamily="34" charset="-128"/>
              </a:defRPr>
            </a:lvl9pPr>
          </a:lstStyle>
          <a:p>
            <a:pPr algn="ctr" fontAlgn="auto">
              <a:spcBef>
                <a:spcPts val="0"/>
              </a:spcBef>
              <a:spcAft>
                <a:spcPts val="0"/>
              </a:spcAft>
            </a:pPr>
            <a:r>
              <a:rPr lang="en-US" sz="2000" b="1" dirty="0" smtClean="0">
                <a:solidFill>
                  <a:prstClr val="black"/>
                </a:solidFill>
                <a:latin typeface="Verdana" pitchFamily="34" charset="0"/>
              </a:rPr>
              <a:t>Independent Workers </a:t>
            </a:r>
          </a:p>
          <a:p>
            <a:pPr algn="ctr" fontAlgn="auto">
              <a:spcBef>
                <a:spcPts val="0"/>
              </a:spcBef>
              <a:spcAft>
                <a:spcPts val="0"/>
              </a:spcAft>
            </a:pPr>
            <a:r>
              <a:rPr lang="en-US" sz="2000" b="1" dirty="0" smtClean="0">
                <a:solidFill>
                  <a:prstClr val="black"/>
                </a:solidFill>
                <a:latin typeface="Verdana" pitchFamily="34" charset="0"/>
              </a:rPr>
              <a:t>(those working half-time or more)</a:t>
            </a:r>
            <a:endParaRPr lang="en-US" sz="2000" b="1" dirty="0">
              <a:solidFill>
                <a:prstClr val="black"/>
              </a:solidFill>
              <a:latin typeface="Verdana" pitchFamily="34" charset="0"/>
            </a:endParaRPr>
          </a:p>
        </p:txBody>
      </p:sp>
      <p:sp>
        <p:nvSpPr>
          <p:cNvPr id="5139" name="Rectangle 44"/>
          <p:cNvSpPr>
            <a:spLocks noChangeArrowheads="1"/>
          </p:cNvSpPr>
          <p:nvPr/>
        </p:nvSpPr>
        <p:spPr bwMode="auto">
          <a:xfrm>
            <a:off x="439738" y="4676775"/>
            <a:ext cx="8018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sz="2000" dirty="0" smtClean="0">
                <a:solidFill>
                  <a:prstClr val="black"/>
                </a:solidFill>
                <a:latin typeface="Calibri"/>
              </a:rPr>
              <a:t>17.7M</a:t>
            </a:r>
            <a:endParaRPr lang="en-US" sz="2000" dirty="0">
              <a:solidFill>
                <a:prstClr val="black"/>
              </a:solidFill>
              <a:latin typeface="Calibri"/>
            </a:endParaRPr>
          </a:p>
        </p:txBody>
      </p:sp>
      <p:sp>
        <p:nvSpPr>
          <p:cNvPr id="5140" name="Text Box 45"/>
          <p:cNvSpPr txBox="1">
            <a:spLocks noChangeArrowheads="1"/>
          </p:cNvSpPr>
          <p:nvPr/>
        </p:nvSpPr>
        <p:spPr bwMode="auto">
          <a:xfrm>
            <a:off x="7975600" y="4516438"/>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accent2"/>
                </a:solidFill>
                <a:latin typeface="Arial" charset="0"/>
                <a:ea typeface="ＭＳ Ｐゴシック" pitchFamily="34" charset="-128"/>
              </a:defRPr>
            </a:lvl1pPr>
            <a:lvl2pPr marL="742950" indent="-285750">
              <a:defRPr sz="2400">
                <a:solidFill>
                  <a:schemeClr val="accent2"/>
                </a:solidFill>
                <a:latin typeface="Arial" charset="0"/>
                <a:ea typeface="ＭＳ Ｐゴシック" pitchFamily="34" charset="-128"/>
              </a:defRPr>
            </a:lvl2pPr>
            <a:lvl3pPr marL="1143000" indent="-228600">
              <a:defRPr sz="2400">
                <a:solidFill>
                  <a:schemeClr val="accent2"/>
                </a:solidFill>
                <a:latin typeface="Arial" charset="0"/>
                <a:ea typeface="ＭＳ Ｐゴシック" pitchFamily="34" charset="-128"/>
              </a:defRPr>
            </a:lvl3pPr>
            <a:lvl4pPr marL="1600200" indent="-228600">
              <a:defRPr sz="2400">
                <a:solidFill>
                  <a:schemeClr val="accent2"/>
                </a:solidFill>
                <a:latin typeface="Arial" charset="0"/>
                <a:ea typeface="ＭＳ Ｐゴシック" pitchFamily="34" charset="-128"/>
              </a:defRPr>
            </a:lvl4pPr>
            <a:lvl5pPr marL="2057400" indent="-228600">
              <a:defRPr sz="2400">
                <a:solidFill>
                  <a:schemeClr val="accent2"/>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accent2"/>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accent2"/>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accent2"/>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accent2"/>
                </a:solidFill>
                <a:latin typeface="Arial" charset="0"/>
                <a:ea typeface="ＭＳ Ｐゴシック" pitchFamily="34" charset="-128"/>
              </a:defRPr>
            </a:lvl9pPr>
          </a:lstStyle>
          <a:p>
            <a:pPr fontAlgn="auto">
              <a:spcBef>
                <a:spcPts val="0"/>
              </a:spcBef>
              <a:spcAft>
                <a:spcPts val="0"/>
              </a:spcAft>
            </a:pPr>
            <a:r>
              <a:rPr lang="en-US" sz="1800" dirty="0" smtClean="0">
                <a:solidFill>
                  <a:prstClr val="black"/>
                </a:solidFill>
              </a:rPr>
              <a:t>1</a:t>
            </a:r>
            <a:endParaRPr lang="en-US" sz="1800" dirty="0">
              <a:solidFill>
                <a:prstClr val="black"/>
              </a:solidFill>
            </a:endParaRPr>
          </a:p>
        </p:txBody>
      </p:sp>
    </p:spTree>
    <p:extLst>
      <p:ext uri="{BB962C8B-B14F-4D97-AF65-F5344CB8AC3E}">
        <p14:creationId xmlns:p14="http://schemas.microsoft.com/office/powerpoint/2010/main" val="10454266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dirty="0" smtClean="0"/>
              <a:t>DIY Economic Impact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1536" y="1600200"/>
            <a:ext cx="6020927" cy="4525963"/>
          </a:xfrm>
        </p:spPr>
      </p:pic>
    </p:spTree>
    <p:extLst>
      <p:ext uri="{BB962C8B-B14F-4D97-AF65-F5344CB8AC3E}">
        <p14:creationId xmlns:p14="http://schemas.microsoft.com/office/powerpoint/2010/main" val="3412270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fontScale="90000"/>
          </a:bodyPr>
          <a:lstStyle/>
          <a:p>
            <a:r>
              <a:rPr lang="en-US" dirty="0"/>
              <a:t>The </a:t>
            </a:r>
            <a:r>
              <a:rPr lang="en-US" dirty="0" smtClean="0"/>
              <a:t>Five C’s of the </a:t>
            </a:r>
            <a:br>
              <a:rPr lang="en-US" dirty="0" smtClean="0"/>
            </a:br>
            <a:r>
              <a:rPr lang="en-US" dirty="0" smtClean="0"/>
              <a:t>Entrepreneurship Ecosystem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5717203"/>
              </p:ext>
            </p:extLst>
          </p:nvPr>
        </p:nvGraphicFramePr>
        <p:xfrm>
          <a:off x="1295400" y="1524000"/>
          <a:ext cx="6858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60804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1156</TotalTime>
  <Words>1480</Words>
  <Application>Microsoft Office PowerPoint</Application>
  <PresentationFormat>On-screen Show (4:3)</PresentationFormat>
  <Paragraphs>314</Paragraphs>
  <Slides>24</Slides>
  <Notes>19</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Slate</vt:lpstr>
      <vt:lpstr>Office Theme</vt:lpstr>
      <vt:lpstr>PowerPoint Presentation</vt:lpstr>
      <vt:lpstr>PowerPoint Presentation</vt:lpstr>
      <vt:lpstr>PowerPoint Presentation</vt:lpstr>
      <vt:lpstr>Microbusinesses are the root  of all businesses</vt:lpstr>
      <vt:lpstr>DIY Works</vt:lpstr>
      <vt:lpstr>PowerPoint Presentation</vt:lpstr>
      <vt:lpstr>How Independents Measure Up with Small Business</vt:lpstr>
      <vt:lpstr>DIY Economic Impact</vt:lpstr>
      <vt:lpstr>The Five C’s of the  Entrepreneurship Ecosystem</vt:lpstr>
      <vt:lpstr>PowerPoint Presentation</vt:lpstr>
      <vt:lpstr>PowerPoint Presentation</vt:lpstr>
      <vt:lpstr>PowerPoint Presentation</vt:lpstr>
      <vt:lpstr>What We Offer: </vt:lpstr>
      <vt:lpstr>Programs</vt:lpstr>
      <vt:lpstr>EPCDC Commercial Kitchen Incubator</vt:lpstr>
      <vt:lpstr>PowerPoint Presentation</vt:lpstr>
      <vt:lpstr>Local Community Profile</vt:lpstr>
      <vt:lpstr>Objectives of the Kitchen Incubator</vt:lpstr>
      <vt:lpstr>Challenges in starting up a Kitchen Incubator</vt:lpstr>
      <vt:lpstr>PowerPoint Presentation</vt:lpstr>
      <vt:lpstr>Outcomes</vt:lpstr>
      <vt:lpstr>PowerPoint Presentation</vt:lpstr>
      <vt:lpstr>PowerPoint Presentation</vt:lpstr>
      <vt:lpstr>Resources</vt:lpstr>
    </vt:vector>
  </TitlesOfParts>
  <Company>EL PAJARO 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 Mascarenas</dc:creator>
  <cp:lastModifiedBy>Andrew</cp:lastModifiedBy>
  <cp:revision>105</cp:revision>
  <cp:lastPrinted>2015-10-06T20:02:14Z</cp:lastPrinted>
  <dcterms:created xsi:type="dcterms:W3CDTF">2010-11-15T21:38:18Z</dcterms:created>
  <dcterms:modified xsi:type="dcterms:W3CDTF">2015-10-12T22:06:54Z</dcterms:modified>
</cp:coreProperties>
</file>