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56" r:id="rId2"/>
    <p:sldId id="325" r:id="rId3"/>
    <p:sldId id="312" r:id="rId4"/>
    <p:sldId id="343" r:id="rId5"/>
    <p:sldId id="340" r:id="rId6"/>
    <p:sldId id="324" r:id="rId7"/>
    <p:sldId id="339" r:id="rId8"/>
    <p:sldId id="341" r:id="rId9"/>
    <p:sldId id="314" r:id="rId10"/>
    <p:sldId id="287" r:id="rId11"/>
    <p:sldId id="313" r:id="rId12"/>
    <p:sldId id="315" r:id="rId13"/>
    <p:sldId id="316" r:id="rId14"/>
    <p:sldId id="335" r:id="rId15"/>
    <p:sldId id="342" r:id="rId16"/>
    <p:sldId id="317" r:id="rId17"/>
    <p:sldId id="318" r:id="rId18"/>
    <p:sldId id="323" r:id="rId19"/>
    <p:sldId id="297" r:id="rId20"/>
    <p:sldId id="344" r:id="rId21"/>
    <p:sldId id="319" r:id="rId22"/>
    <p:sldId id="321" r:id="rId23"/>
    <p:sldId id="320" r:id="rId24"/>
    <p:sldId id="322" r:id="rId25"/>
    <p:sldId id="337" r:id="rId26"/>
    <p:sldId id="31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96"/>
    <a:srgbClr val="00757E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E789B5-204B-460E-9A83-DCB162EF4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27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01F2A-8A68-4ED7-B18D-27645DE9B6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1:30</a:t>
            </a:r>
          </a:p>
        </p:txBody>
      </p:sp>
    </p:spTree>
    <p:extLst>
      <p:ext uri="{BB962C8B-B14F-4D97-AF65-F5344CB8AC3E}">
        <p14:creationId xmlns:p14="http://schemas.microsoft.com/office/powerpoint/2010/main" val="204516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2A71C-FD10-46B6-B3E8-D2875FB48AA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1:51</a:t>
            </a:r>
          </a:p>
        </p:txBody>
      </p:sp>
    </p:spTree>
    <p:extLst>
      <p:ext uri="{BB962C8B-B14F-4D97-AF65-F5344CB8AC3E}">
        <p14:creationId xmlns:p14="http://schemas.microsoft.com/office/powerpoint/2010/main" val="2258373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27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22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2:00</a:t>
            </a:r>
          </a:p>
          <a:p>
            <a:r>
              <a:rPr lang="en-US" dirty="0" smtClean="0"/>
              <a:t>Labor: not the owners.  Discourage</a:t>
            </a:r>
            <a:r>
              <a:rPr lang="en-US" baseline="0" dirty="0" smtClean="0"/>
              <a:t> entrepreneurs from thinking about their “hourly rate.”  Owners Draw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5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29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69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5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2:10</a:t>
            </a:r>
          </a:p>
          <a:p>
            <a:r>
              <a:rPr lang="en-US" dirty="0" smtClean="0"/>
              <a:t>Cash available for debt</a:t>
            </a:r>
            <a:r>
              <a:rPr lang="en-US" baseline="0" dirty="0" smtClean="0"/>
              <a:t> service: over and above $ needed for personal expenses.</a:t>
            </a:r>
          </a:p>
          <a:p>
            <a:r>
              <a:rPr lang="en-US" baseline="0" dirty="0" smtClean="0"/>
              <a:t>Often you can work backwards: what payment could a client manage each month.</a:t>
            </a:r>
            <a:endParaRPr lang="en-US" dirty="0" smtClean="0"/>
          </a:p>
          <a:p>
            <a:r>
              <a:rPr lang="en-US" dirty="0" smtClean="0"/>
              <a:t>Go</a:t>
            </a:r>
            <a:r>
              <a:rPr lang="en-US" baseline="0" dirty="0" smtClean="0"/>
              <a:t> to P&amp;L PDF</a:t>
            </a: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A4974-9CCE-4881-8889-EEE78FA156E2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30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1:35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bullet:  Could send them into the arms of a payday–type lender.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88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2:11</a:t>
            </a:r>
          </a:p>
          <a:p>
            <a:r>
              <a:rPr lang="en-US" dirty="0" smtClean="0"/>
              <a:t>Cash available for debt</a:t>
            </a:r>
            <a:r>
              <a:rPr lang="en-US" baseline="0" dirty="0" smtClean="0"/>
              <a:t> service: over and above $ needed for personal expenses.</a:t>
            </a:r>
          </a:p>
          <a:p>
            <a:r>
              <a:rPr lang="en-US" baseline="0" dirty="0" smtClean="0"/>
              <a:t>Often you can work backwards: what payment could a client manage each month.</a:t>
            </a:r>
            <a:endParaRPr lang="en-US" dirty="0" smtClean="0"/>
          </a:p>
          <a:p>
            <a:r>
              <a:rPr lang="en-US" dirty="0" smtClean="0"/>
              <a:t>Go</a:t>
            </a:r>
            <a:r>
              <a:rPr lang="en-US" baseline="0" dirty="0" smtClean="0"/>
              <a:t> to P&amp;L PDF</a:t>
            </a: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A4974-9CCE-4881-8889-EEE78FA156E2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1365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7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66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2:17</a:t>
            </a:r>
          </a:p>
          <a:p>
            <a:r>
              <a:rPr lang="en-US" dirty="0" smtClean="0"/>
              <a:t>Can do this with both the balance sheet and the P&amp;L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057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0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9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1:39</a:t>
            </a:r>
          </a:p>
          <a:p>
            <a:r>
              <a:rPr lang="en-US" dirty="0" smtClean="0"/>
              <a:t>Going</a:t>
            </a:r>
            <a:r>
              <a:rPr lang="en-US" baseline="0" dirty="0" smtClean="0"/>
              <a:t> to take some time to set the stage for which “financials” are we talking about and how do we get to clean, quality financials.  Lousy, inaccurate financials common among microentrepreneurs.</a:t>
            </a:r>
          </a:p>
          <a:p>
            <a:r>
              <a:rPr lang="en-US" dirty="0" smtClean="0"/>
              <a:t>Each loan program has different</a:t>
            </a:r>
            <a:r>
              <a:rPr lang="en-US" baseline="0" dirty="0" smtClean="0"/>
              <a:t> requirements</a:t>
            </a:r>
          </a:p>
          <a:p>
            <a:r>
              <a:rPr lang="en-US" baseline="0" dirty="0" smtClean="0"/>
              <a:t>In old days, lenders asked for level 3 documentation for a $5K loan.  New micro lenders have taken a new approach.  </a:t>
            </a:r>
            <a:endParaRPr lang="en-US" dirty="0" smtClean="0"/>
          </a:p>
          <a:p>
            <a:r>
              <a:rPr lang="en-US" dirty="0" smtClean="0"/>
              <a:t>Need</a:t>
            </a:r>
            <a:r>
              <a:rPr lang="en-US" baseline="0" dirty="0" smtClean="0"/>
              <a:t> different financials at different loan levels.</a:t>
            </a:r>
          </a:p>
          <a:p>
            <a:r>
              <a:rPr lang="en-US" baseline="0" dirty="0" smtClean="0"/>
              <a:t>Different skills to both create these financials and also to read, interpret, do credit analysis.</a:t>
            </a:r>
          </a:p>
          <a:p>
            <a:r>
              <a:rPr lang="en-US" baseline="0" dirty="0" smtClean="0"/>
              <a:t>Don’t have the art of reading bank statements as part of this series, but critical skill for micro loans.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58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1:41</a:t>
            </a:r>
          </a:p>
          <a:p>
            <a:r>
              <a:rPr lang="en-US" dirty="0" smtClean="0"/>
              <a:t>MMS doesn’t need P&amp;L under $15K</a:t>
            </a:r>
          </a:p>
          <a:p>
            <a:r>
              <a:rPr lang="en-US" dirty="0" smtClean="0"/>
              <a:t>I’m assuming QB is the accounting software for most</a:t>
            </a:r>
            <a:r>
              <a:rPr lang="en-US" baseline="0" dirty="0" smtClean="0"/>
              <a:t> businesses seeking micro loans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1:44</a:t>
            </a:r>
          </a:p>
          <a:p>
            <a:r>
              <a:rPr lang="en-US" dirty="0" smtClean="0"/>
              <a:t>Using QB as proxy for method for getting an accurate P&amp;L.</a:t>
            </a:r>
            <a:r>
              <a:rPr lang="en-US" baseline="0" dirty="0" smtClean="0"/>
              <a:t>  Don’t know how well the new income and expense apps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86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1:147</a:t>
            </a:r>
          </a:p>
          <a:p>
            <a:r>
              <a:rPr lang="en-US" dirty="0" smtClean="0"/>
              <a:t>Bullet</a:t>
            </a:r>
            <a:r>
              <a:rPr lang="en-US" baseline="0" dirty="0" smtClean="0"/>
              <a:t> one: inconsistent entry</a:t>
            </a:r>
          </a:p>
          <a:p>
            <a:r>
              <a:rPr lang="en-US" baseline="0" dirty="0" smtClean="0"/>
              <a:t>Bullet two:.  P&amp;L two pages, using P&amp;L for detail instead of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1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1:50</a:t>
            </a:r>
          </a:p>
          <a:p>
            <a:r>
              <a:rPr lang="en-US" dirty="0" smtClean="0"/>
              <a:t>Making a profit and having cash are not the same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789B5-204B-460E-9A83-DCB162EF463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4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76E6-B837-4EFD-A44F-C7223CD1C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5CA6-B4B7-4407-B808-45AD0F2A1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0B5D-F68B-4888-AD14-169034042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4175"/>
            <a:ext cx="8229600" cy="1139825"/>
          </a:xfrm>
        </p:spPr>
        <p:txBody>
          <a:bodyPr/>
          <a:lstStyle>
            <a:lvl1pPr>
              <a:defRPr>
                <a:solidFill>
                  <a:srgbClr val="008B9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rgbClr val="FF0000"/>
              </a:buCl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F1D8-FB57-4D3D-ABE0-AA0D5C9B7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3D20-7E89-4426-AA5D-6A4D0C0D5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0194B-9068-4E9D-8F0B-2A5D7BC7C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0873-2B1A-4F14-8EE5-1A2F3D4DD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148C-799F-4672-B00D-A2C033129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8FC0-DD19-4E06-A015-18CAA6CA4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D137-27FF-4BA3-83DA-A75D712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3D01-11C7-4B28-B5A0-B1E7E6A20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7AE07FA-5E7E-40E3-9136-7BD3DCF2F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California Association for Micro Enterprise Opportunity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52400"/>
            <a:ext cx="4876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6764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00757E"/>
                </a:solidFill>
              </a:rPr>
              <a:t>Microloan Readiness Series</a:t>
            </a:r>
            <a:br>
              <a:rPr lang="en-US" b="1" dirty="0" smtClean="0">
                <a:solidFill>
                  <a:srgbClr val="00757E"/>
                </a:solidFill>
              </a:rPr>
            </a:br>
            <a:r>
              <a:rPr lang="en-US" b="1" dirty="0" smtClean="0">
                <a:solidFill>
                  <a:srgbClr val="00757E"/>
                </a:solidFill>
              </a:rPr>
              <a:t>Profit and Loss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429000"/>
            <a:ext cx="6248400" cy="28956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Today’s Agenda:</a:t>
            </a:r>
          </a:p>
          <a:p>
            <a:pPr eaLnBrk="1" hangingPunct="1"/>
            <a:endParaRPr lang="en-US" sz="1200" i="1" dirty="0"/>
          </a:p>
          <a:p>
            <a:pPr eaLnBrk="1" hangingPunct="1"/>
            <a:r>
              <a:rPr lang="en-US" sz="2400" i="1" dirty="0" smtClean="0"/>
              <a:t>Financials’ Role in Lending</a:t>
            </a:r>
          </a:p>
          <a:p>
            <a:pPr eaLnBrk="1" hangingPunct="1"/>
            <a:r>
              <a:rPr lang="en-US" sz="2400" i="1" dirty="0" smtClean="0"/>
              <a:t>ABCs of P&amp;L</a:t>
            </a:r>
          </a:p>
          <a:p>
            <a:pPr eaLnBrk="1" hangingPunct="1"/>
            <a:r>
              <a:rPr lang="en-US" sz="2400" i="1" dirty="0" smtClean="0"/>
              <a:t>Tools for P&amp;L Analysis</a:t>
            </a:r>
          </a:p>
          <a:p>
            <a:pPr eaLnBrk="1" hangingPunct="1"/>
            <a:r>
              <a:rPr lang="en-US" sz="2400" i="1" dirty="0" smtClean="0"/>
              <a:t>What a lender looks for</a:t>
            </a:r>
          </a:p>
          <a:p>
            <a:pPr eaLnBrk="1" hangingPunct="1"/>
            <a:endParaRPr 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Profit and Loss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Shows the ability to successfully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manage the buying and selling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process.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Measures the ability to grow,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support </a:t>
            </a:r>
            <a:r>
              <a:rPr lang="en-US" sz="2400" dirty="0" smtClean="0"/>
              <a:t>owner </a:t>
            </a:r>
            <a:r>
              <a:rPr lang="en-US" sz="2400" dirty="0"/>
              <a:t>and repay debt service.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I</a:t>
            </a:r>
            <a:r>
              <a:rPr lang="en-US" sz="2400" dirty="0" smtClean="0"/>
              <a:t>mportant </a:t>
            </a:r>
            <a:r>
              <a:rPr lang="en-US" sz="2400" dirty="0"/>
              <a:t>report </a:t>
            </a:r>
            <a:r>
              <a:rPr lang="en-US" sz="2400" dirty="0" smtClean="0"/>
              <a:t>from </a:t>
            </a:r>
            <a:endParaRPr lang="en-US" sz="2400" dirty="0"/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accounting software program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 </a:t>
            </a:r>
          </a:p>
        </p:txBody>
      </p:sp>
      <p:pic>
        <p:nvPicPr>
          <p:cNvPr id="5123" name="Picture 3" descr="C:\Documents and Settings\Susan\Local Settings\Temporary Internet Files\Content.IE5\G52FOD2Z\MC900298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405" y="2286000"/>
            <a:ext cx="1790395" cy="2509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Profit and Loss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sz="2800" dirty="0"/>
              <a:t>Basic formula</a:t>
            </a:r>
          </a:p>
          <a:p>
            <a:pPr eaLnBrk="1" hangingPunct="1">
              <a:defRPr/>
            </a:pPr>
            <a:endParaRPr lang="en-US" sz="2800" dirty="0"/>
          </a:p>
          <a:p>
            <a:pPr indent="520700" eaLnBrk="1" hangingPunct="1">
              <a:buNone/>
              <a:defRPr/>
            </a:pPr>
            <a:r>
              <a:rPr lang="en-US" sz="2800" dirty="0"/>
              <a:t>+ </a:t>
            </a:r>
            <a:r>
              <a:rPr lang="en-US" sz="2800" dirty="0" smtClean="0"/>
              <a:t>   Sales</a:t>
            </a:r>
            <a:endParaRPr lang="en-US" sz="2800" dirty="0"/>
          </a:p>
          <a:p>
            <a:pPr indent="520700" eaLnBrk="1" hangingPunct="1">
              <a:buNone/>
              <a:defRPr/>
            </a:pPr>
            <a:r>
              <a:rPr lang="en-US" sz="2800" dirty="0" smtClean="0"/>
              <a:t> -    </a:t>
            </a:r>
            <a:r>
              <a:rPr lang="en-US" sz="2800" u="sng" dirty="0" smtClean="0"/>
              <a:t>Cost </a:t>
            </a:r>
            <a:r>
              <a:rPr lang="en-US" sz="2800" u="sng" dirty="0"/>
              <a:t>of Goods Sold</a:t>
            </a:r>
          </a:p>
          <a:p>
            <a:pPr indent="520700" eaLnBrk="1" hangingPunct="1">
              <a:buNone/>
              <a:defRPr/>
            </a:pPr>
            <a:r>
              <a:rPr lang="en-US" sz="2800" dirty="0"/>
              <a:t>=    </a:t>
            </a:r>
            <a:r>
              <a:rPr lang="en-US" sz="2800" dirty="0" smtClean="0"/>
              <a:t>Gross Profit</a:t>
            </a:r>
          </a:p>
          <a:p>
            <a:pPr indent="520700" eaLnBrk="1" hangingPunct="1">
              <a:buNone/>
              <a:defRPr/>
            </a:pPr>
            <a:r>
              <a:rPr lang="en-US" sz="2800" dirty="0" smtClean="0"/>
              <a:t> -    </a:t>
            </a:r>
            <a:r>
              <a:rPr lang="en-US" sz="2800" u="sng" dirty="0" smtClean="0"/>
              <a:t>Overhead</a:t>
            </a:r>
            <a:endParaRPr lang="en-US" sz="2800" u="sng" dirty="0"/>
          </a:p>
          <a:p>
            <a:pPr indent="520700" eaLnBrk="1" hangingPunct="1">
              <a:buNone/>
              <a:defRPr/>
            </a:pPr>
            <a:r>
              <a:rPr lang="en-US" sz="2800" dirty="0"/>
              <a:t>=    </a:t>
            </a:r>
            <a:r>
              <a:rPr lang="en-US" sz="2800" dirty="0" smtClean="0"/>
              <a:t>Net </a:t>
            </a:r>
            <a:r>
              <a:rPr lang="en-US" sz="2800" dirty="0"/>
              <a:t>Profit</a:t>
            </a:r>
          </a:p>
          <a:p>
            <a:endParaRPr lang="en-US" dirty="0"/>
          </a:p>
        </p:txBody>
      </p:sp>
      <p:pic>
        <p:nvPicPr>
          <p:cNvPr id="4" name="Picture 5" descr="C:\Documents and Settings\Susan\Local Settings\Temporary Internet Files\Content.IE5\Y53WHKVY\MP9003372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457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1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/>
              <a:t>Income = Sales = Revenue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sz="2400" dirty="0"/>
              <a:t>The revenue earned from the sale of goods and services.</a:t>
            </a:r>
          </a:p>
          <a:p>
            <a:endParaRPr lang="en-US" dirty="0"/>
          </a:p>
        </p:txBody>
      </p:sp>
      <p:pic>
        <p:nvPicPr>
          <p:cNvPr id="4" name="Picture 2" descr="C:\Documents and Settings\Susan\Local Settings\Temporary Internet Files\Content.IE5\J8RA08ZL\MP90044234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57600"/>
            <a:ext cx="2895600" cy="1930400"/>
          </a:xfrm>
          <a:prstGeom prst="rect">
            <a:avLst/>
          </a:prstGeom>
          <a:noFill/>
          <a:ln w="9525">
            <a:solidFill>
              <a:srgbClr val="3165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of Goods Sold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876800" cy="392112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Expenses incurred that are directly associated </a:t>
            </a:r>
            <a:r>
              <a:rPr lang="en-US" sz="2800" dirty="0" smtClean="0"/>
              <a:t>with </a:t>
            </a:r>
            <a:r>
              <a:rPr lang="en-US" sz="2800" dirty="0"/>
              <a:t>the production or service delivery for sales in that period. 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Also called variable expense.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MQSO3SJH\MC9001497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3099562" cy="298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 of Goods Sold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marL="339725" indent="-339725"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Manufacturing: </a:t>
            </a:r>
            <a:endParaRPr lang="en-US" sz="2600" dirty="0" smtClean="0"/>
          </a:p>
          <a:p>
            <a:pPr marL="339725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/>
              <a:t>Direct </a:t>
            </a:r>
            <a:r>
              <a:rPr lang="en-US" sz="2600" dirty="0"/>
              <a:t>materials, direct labor, shipping</a:t>
            </a:r>
          </a:p>
          <a:p>
            <a:pPr marL="339725" indent="-339725"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Retail: </a:t>
            </a:r>
            <a:endParaRPr lang="en-US" sz="2600" dirty="0" smtClean="0"/>
          </a:p>
          <a:p>
            <a:pPr marL="339725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600" dirty="0" smtClean="0"/>
              <a:t>Wholesale </a:t>
            </a:r>
            <a:r>
              <a:rPr lang="en-US" sz="2600" dirty="0"/>
              <a:t>cost of inventory, shipping</a:t>
            </a:r>
          </a:p>
          <a:p>
            <a:pPr marL="339725" indent="-339725"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Service: </a:t>
            </a:r>
            <a:endParaRPr lang="en-US" sz="2600" dirty="0" smtClean="0"/>
          </a:p>
          <a:p>
            <a:pPr marL="33972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/>
              <a:t>Usually </a:t>
            </a:r>
            <a:r>
              <a:rPr lang="en-US" sz="2600" dirty="0"/>
              <a:t>don't have COGS, </a:t>
            </a:r>
            <a:r>
              <a:rPr lang="en-US" sz="2600" dirty="0" smtClean="0"/>
              <a:t>but </a:t>
            </a:r>
            <a:r>
              <a:rPr lang="en-US" sz="2600" dirty="0"/>
              <a:t>in some cases labor and other </a:t>
            </a:r>
            <a:r>
              <a:rPr lang="en-US" sz="2600" dirty="0" smtClean="0"/>
              <a:t>costs </a:t>
            </a:r>
            <a:r>
              <a:rPr lang="en-US" sz="2600" dirty="0"/>
              <a:t>are directly associated </a:t>
            </a:r>
            <a:r>
              <a:rPr lang="en-US" sz="2600" dirty="0" smtClean="0"/>
              <a:t>with service </a:t>
            </a:r>
            <a:r>
              <a:rPr lang="en-US" sz="2600" dirty="0"/>
              <a:t>delivery.</a:t>
            </a:r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MQSO3SJH\MC9004324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2223627"/>
            <a:ext cx="18415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Gross Profit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800" dirty="0"/>
              <a:t>Gross Profit = Sales - COGS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 smtClean="0"/>
              <a:t>Demonstrates </a:t>
            </a:r>
            <a:r>
              <a:rPr lang="en-US" sz="2800" dirty="0"/>
              <a:t>the ability to </a:t>
            </a:r>
          </a:p>
          <a:p>
            <a:pPr indent="4763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control direct production costs:</a:t>
            </a:r>
          </a:p>
          <a:p>
            <a:pPr indent="4763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Labor and materials</a:t>
            </a:r>
          </a:p>
          <a:p>
            <a:pPr indent="4763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/>
              <a:t>Also indicates viability </a:t>
            </a:r>
            <a:r>
              <a:rPr lang="en-US" sz="2800" dirty="0" smtClean="0"/>
              <a:t>of </a:t>
            </a:r>
            <a:r>
              <a:rPr lang="en-US" sz="2800" dirty="0"/>
              <a:t>pricing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Documents and Settings\Susan\Local Settings\Temporary Internet Files\Content.IE5\I7CZT4WY\MC9000477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30275"/>
            <a:ext cx="209853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6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Overhead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400" dirty="0"/>
              <a:t>Those expenses which do not vary directly </a:t>
            </a:r>
            <a:endParaRPr lang="en-US" sz="2400" dirty="0" smtClean="0"/>
          </a:p>
          <a:p>
            <a:pPr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dirty="0" smtClean="0"/>
              <a:t>with production.  Also called fixed expenses.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Everything except direct expenses.</a:t>
            </a:r>
          </a:p>
          <a:p>
            <a:pPr>
              <a:defRPr/>
            </a:pPr>
            <a:r>
              <a:rPr lang="en-US" sz="2400" dirty="0" smtClean="0"/>
              <a:t>All expenses needed to run the business, </a:t>
            </a:r>
          </a:p>
          <a:p>
            <a:pPr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dirty="0" smtClean="0"/>
              <a:t>keep the doors open, etc.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Tailored to each business</a:t>
            </a:r>
          </a:p>
          <a:p>
            <a:pPr>
              <a:defRPr/>
            </a:pPr>
            <a:r>
              <a:rPr lang="en-US" sz="2400" dirty="0" smtClean="0"/>
              <a:t>Don’t use QB suggested accounts without editing – keep total P&amp;L to one page</a:t>
            </a:r>
            <a:endParaRPr lang="en-US" sz="2400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86001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 Profit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n-US" sz="2800" dirty="0"/>
              <a:t>Net profit </a:t>
            </a:r>
            <a:r>
              <a:rPr lang="en-US" sz="2800" dirty="0" smtClean="0"/>
              <a:t>= Gross Profit - Overhead</a:t>
            </a:r>
          </a:p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n-US" sz="2800" dirty="0"/>
              <a:t>P</a:t>
            </a:r>
            <a:r>
              <a:rPr lang="en-US" sz="2800" dirty="0" smtClean="0"/>
              <a:t>ays </a:t>
            </a:r>
            <a:r>
              <a:rPr lang="en-US" sz="2800" dirty="0"/>
              <a:t>for (sole proprietor)</a:t>
            </a:r>
          </a:p>
          <a:p>
            <a:pPr marL="1143000" eaLnBrk="1" hangingPunct="1">
              <a:spcAft>
                <a:spcPts val="1200"/>
              </a:spcAft>
              <a:defRPr/>
            </a:pPr>
            <a:r>
              <a:rPr lang="en-US" sz="2400" dirty="0"/>
              <a:t>Owners Draw</a:t>
            </a:r>
          </a:p>
          <a:p>
            <a:pPr marL="1143000" eaLnBrk="1" hangingPunct="1">
              <a:spcAft>
                <a:spcPts val="1200"/>
              </a:spcAft>
              <a:defRPr/>
            </a:pPr>
            <a:r>
              <a:rPr lang="en-US" sz="2400" dirty="0"/>
              <a:t>Future expansion</a:t>
            </a:r>
          </a:p>
          <a:p>
            <a:pPr marL="1143000" eaLnBrk="1" hangingPunct="1">
              <a:spcAft>
                <a:spcPts val="1200"/>
              </a:spcAft>
              <a:defRPr/>
            </a:pPr>
            <a:r>
              <a:rPr lang="en-US" sz="2400" dirty="0"/>
              <a:t>Principal Loan Repayment</a:t>
            </a:r>
          </a:p>
          <a:p>
            <a:pPr marL="1143000" eaLnBrk="1" hangingPunct="1">
              <a:spcAft>
                <a:spcPts val="1200"/>
              </a:spcAft>
              <a:defRPr/>
            </a:pPr>
            <a:r>
              <a:rPr lang="en-US" sz="2400" dirty="0"/>
              <a:t>Income Taxes</a:t>
            </a:r>
          </a:p>
          <a:p>
            <a:endParaRPr lang="en-US" dirty="0"/>
          </a:p>
        </p:txBody>
      </p:sp>
      <p:pic>
        <p:nvPicPr>
          <p:cNvPr id="4" name="Picture 5" descr="C:\Documents and Settings\Susan\Local Settings\Temporary Internet Files\Content.IE5\J8RA08ZL\MC900056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83466"/>
            <a:ext cx="1905000" cy="283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0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Bad Company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Let’s look at a poorly structured P&amp;L, </a:t>
            </a:r>
            <a:r>
              <a:rPr lang="en-US" sz="2800" dirty="0"/>
              <a:t>t</a:t>
            </a:r>
            <a:r>
              <a:rPr lang="en-US" sz="2800" dirty="0" smtClean="0"/>
              <a:t>ypical </a:t>
            </a:r>
            <a:r>
              <a:rPr lang="en-US" sz="2800" dirty="0"/>
              <a:t>of many microenterprises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How many errors can you find?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Could a lender proceed with this?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How would you help this borrower get to clean P&amp;L?</a:t>
            </a:r>
            <a:endParaRPr lang="en-US" sz="2800" dirty="0"/>
          </a:p>
        </p:txBody>
      </p:sp>
      <p:pic>
        <p:nvPicPr>
          <p:cNvPr id="3074" name="Picture 2" descr="C:\Users\Owner\AppData\Local\Microsoft\Windows\Temporary Internet Files\Content.IE5\XR48ZRF0\MC9004258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133600" cy="15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r>
              <a:rPr lang="en-US" b="1" dirty="0" smtClean="0"/>
              <a:t>Key P&amp;L Indicators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Sales: 		Growing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COGS: 		Stable / Falling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Gross Profit: 	Rising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Net Profit: 	Rising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Cash available to pay new debt service beyond owner’s draw, taxes and existing debt</a:t>
            </a:r>
          </a:p>
        </p:txBody>
      </p:sp>
      <p:pic>
        <p:nvPicPr>
          <p:cNvPr id="2050" name="Picture 2" descr="C:\Documents and Settings\Susan\Local Settings\Temporary Internet Files\Content.IE5\2XCDIHAD\MC9000550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447800"/>
            <a:ext cx="2362200" cy="245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Understanding Financials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Increase your ability to see what a lender wants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Quality of your referrals affects your agency’s relationship with lenders</a:t>
            </a:r>
          </a:p>
          <a:p>
            <a:r>
              <a:rPr lang="en-US" sz="2600" dirty="0" smtClean="0"/>
              <a:t>Prep clients so that they have a good chance of succeeding – don’t want to discourage</a:t>
            </a:r>
          </a:p>
          <a:p>
            <a:endParaRPr lang="en-US" sz="2600" dirty="0"/>
          </a:p>
        </p:txBody>
      </p:sp>
      <p:pic>
        <p:nvPicPr>
          <p:cNvPr id="6146" name="Picture 2" descr="C:\Users\Owner\AppData\Local\Microsoft\Windows\Temporary Internet Files\Content.IE5\MQSO3SJH\MP90042286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94083"/>
            <a:ext cx="2743200" cy="184951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8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r>
              <a:rPr lang="en-US" b="1" dirty="0" smtClean="0"/>
              <a:t>Covering Debt Service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Global Cash assessment (Oct.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Looking for 1.25 coverage for monthly loan payment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216" y="3505200"/>
            <a:ext cx="2023567" cy="186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Trend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600" dirty="0" smtClean="0"/>
              <a:t>Trend </a:t>
            </a:r>
            <a:r>
              <a:rPr lang="en-US" sz="2600" dirty="0"/>
              <a:t>Analysis: </a:t>
            </a:r>
            <a:r>
              <a:rPr lang="en-US" sz="2600" dirty="0" smtClean="0"/>
              <a:t> Create spreadsheet to compare last 3 years to </a:t>
            </a:r>
            <a:r>
              <a:rPr lang="en-US" sz="2600" dirty="0"/>
              <a:t>see </a:t>
            </a:r>
            <a:r>
              <a:rPr lang="en-US" sz="2600" dirty="0" smtClean="0"/>
              <a:t>trends</a:t>
            </a:r>
          </a:p>
          <a:p>
            <a:pPr>
              <a:spcAft>
                <a:spcPts val="0"/>
              </a:spcAft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/>
              <a:t>Dollar Analysis:  </a:t>
            </a:r>
            <a:r>
              <a:rPr lang="en-US" sz="2600" dirty="0" smtClean="0"/>
              <a:t>Measure </a:t>
            </a:r>
            <a:r>
              <a:rPr lang="en-US" sz="2600" dirty="0"/>
              <a:t>progress by looking at total sales, expenses and net profit </a:t>
            </a:r>
            <a:r>
              <a:rPr lang="en-US" sz="2600" dirty="0" smtClean="0"/>
              <a:t>side by side in a spreadsheet  </a:t>
            </a:r>
            <a:endParaRPr lang="en-US" sz="2600" dirty="0"/>
          </a:p>
          <a:p>
            <a:endParaRPr lang="en-US" sz="2600" dirty="0"/>
          </a:p>
        </p:txBody>
      </p:sp>
      <p:pic>
        <p:nvPicPr>
          <p:cNvPr id="4" name="Picture 3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38600"/>
            <a:ext cx="167640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0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Margin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Convert the P&amp;L numbers into percentages of total sales for more complete </a:t>
            </a:r>
            <a:r>
              <a:rPr lang="en-US" sz="2600" dirty="0" smtClean="0"/>
              <a:t>analysis.</a:t>
            </a:r>
            <a:endParaRPr lang="en-US" sz="2600" dirty="0"/>
          </a:p>
          <a:p>
            <a:pPr indent="0">
              <a:buNone/>
            </a:pPr>
            <a:endParaRPr lang="en-US" sz="1200" dirty="0"/>
          </a:p>
          <a:p>
            <a:pPr indent="0">
              <a:spcAft>
                <a:spcPts val="1200"/>
              </a:spcAft>
              <a:buNone/>
            </a:pPr>
            <a:r>
              <a:rPr lang="en-US" sz="2400" dirty="0"/>
              <a:t>COGS/Sales = COGS margin </a:t>
            </a:r>
          </a:p>
          <a:p>
            <a:pPr indent="0">
              <a:spcAft>
                <a:spcPts val="1200"/>
              </a:spcAft>
              <a:buNone/>
            </a:pPr>
            <a:r>
              <a:rPr lang="en-US" sz="2400" dirty="0"/>
              <a:t>Overhead/Sales = Overhead margin</a:t>
            </a:r>
          </a:p>
          <a:p>
            <a:pPr indent="0">
              <a:spcAft>
                <a:spcPts val="1200"/>
              </a:spcAft>
              <a:buNone/>
            </a:pPr>
            <a:r>
              <a:rPr lang="en-US" sz="2400" dirty="0"/>
              <a:t>Net Profit/Sales = Net Profit margin</a:t>
            </a:r>
          </a:p>
          <a:p>
            <a:pPr>
              <a:spcBef>
                <a:spcPts val="3000"/>
              </a:spcBef>
            </a:pPr>
            <a:r>
              <a:rPr lang="en-US" sz="2600" dirty="0" smtClean="0"/>
              <a:t>Again, each year, side by side in a spreadsheet</a:t>
            </a:r>
            <a:endParaRPr lang="en-US" sz="2600" dirty="0"/>
          </a:p>
        </p:txBody>
      </p:sp>
      <p:pic>
        <p:nvPicPr>
          <p:cNvPr id="4" name="Picture 4" descr="C:\Documents and Settings\Susan\Local Settings\Temporary Internet Files\Content.IE5\WZBBEWTP\MC9002905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2" y="2514600"/>
            <a:ext cx="1900238" cy="184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Trend &amp; Margin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>
              <a:spcAft>
                <a:spcPts val="1200"/>
              </a:spcAft>
              <a:defRPr/>
            </a:pPr>
            <a:r>
              <a:rPr lang="en-US" sz="2400" dirty="0" smtClean="0"/>
              <a:t>Track </a:t>
            </a:r>
            <a:r>
              <a:rPr lang="en-US" sz="2400" dirty="0"/>
              <a:t>productivity</a:t>
            </a:r>
          </a:p>
          <a:p>
            <a:pPr marL="571500">
              <a:spcAft>
                <a:spcPts val="1200"/>
              </a:spcAft>
              <a:defRPr/>
            </a:pPr>
            <a:r>
              <a:rPr lang="en-US" sz="2400" dirty="0" smtClean="0"/>
              <a:t>Analyze </a:t>
            </a:r>
            <a:r>
              <a:rPr lang="en-US" sz="2400" dirty="0"/>
              <a:t>business management</a:t>
            </a:r>
          </a:p>
          <a:p>
            <a:pPr marL="571500">
              <a:spcAft>
                <a:spcPts val="1200"/>
              </a:spcAft>
              <a:defRPr/>
            </a:pPr>
            <a:r>
              <a:rPr lang="en-US" sz="2400" dirty="0" smtClean="0"/>
              <a:t>Set </a:t>
            </a:r>
            <a:r>
              <a:rPr lang="en-US" sz="2400" dirty="0"/>
              <a:t>goals</a:t>
            </a:r>
          </a:p>
          <a:p>
            <a:pPr marL="571500">
              <a:spcAft>
                <a:spcPts val="1200"/>
              </a:spcAft>
              <a:defRPr/>
            </a:pPr>
            <a:r>
              <a:rPr lang="en-US" sz="2400" dirty="0" smtClean="0"/>
              <a:t>Bring </a:t>
            </a:r>
            <a:r>
              <a:rPr lang="en-US" sz="2400" dirty="0"/>
              <a:t>more $ to bottom </a:t>
            </a:r>
            <a:r>
              <a:rPr lang="en-US" sz="2400" dirty="0" smtClean="0"/>
              <a:t>line</a:t>
            </a:r>
          </a:p>
          <a:p>
            <a:pPr marL="571500">
              <a:spcAft>
                <a:spcPts val="1200"/>
              </a:spcAft>
              <a:defRPr/>
            </a:pPr>
            <a:r>
              <a:rPr lang="en-US" sz="2400" dirty="0" smtClean="0"/>
              <a:t>Best way to test for debt service capacity for larger deals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i="1" dirty="0" smtClean="0"/>
              <a:t>Ideally have three years of financials for trend and margin analysis</a:t>
            </a:r>
            <a:endParaRPr lang="en-US" sz="2800" i="1" dirty="0"/>
          </a:p>
        </p:txBody>
      </p:sp>
      <p:pic>
        <p:nvPicPr>
          <p:cNvPr id="4" name="Picture 5" descr="C:\Documents and Settings\Susan\Local Settings\Temporary Internet Files\Content.IE5\GJS571RI\MC9002810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1447800"/>
            <a:ext cx="12954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2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Good Sample P&amp;L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Let’s look at a </a:t>
            </a:r>
            <a:r>
              <a:rPr lang="en-US" sz="2800" dirty="0" smtClean="0"/>
              <a:t>accurate, well-structured P&amp;L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smtClean="0"/>
              <a:t>Let’s analyze </a:t>
            </a:r>
            <a:r>
              <a:rPr lang="en-US" sz="2800" dirty="0"/>
              <a:t>at dollars, trends and </a:t>
            </a:r>
            <a:r>
              <a:rPr lang="en-US" sz="2800" dirty="0" smtClean="0"/>
              <a:t>margins </a:t>
            </a:r>
            <a:r>
              <a:rPr lang="en-US" sz="2800" dirty="0"/>
              <a:t>to </a:t>
            </a:r>
            <a:r>
              <a:rPr lang="en-US" sz="2800" dirty="0" smtClean="0"/>
              <a:t>gauge business performance and “</a:t>
            </a:r>
            <a:r>
              <a:rPr lang="en-US" sz="2800" dirty="0" err="1" smtClean="0"/>
              <a:t>lendability</a:t>
            </a:r>
            <a:r>
              <a:rPr lang="en-US" sz="2800" dirty="0" smtClean="0"/>
              <a:t>”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Owner\AppData\Local\Microsoft\Windows\Temporary Internet Files\Content.IE5\M6JR3D6L\MC90042582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399"/>
            <a:ext cx="2409620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2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Borrowing ‘Red Flags’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2800" dirty="0" smtClean="0"/>
              <a:t>Use </a:t>
            </a:r>
            <a:r>
              <a:rPr lang="en-US" sz="2800" dirty="0"/>
              <a:t>short-term </a:t>
            </a:r>
            <a:r>
              <a:rPr lang="en-US" sz="2800" dirty="0" smtClean="0"/>
              <a:t>financing </a:t>
            </a:r>
            <a:r>
              <a:rPr lang="en-US" sz="2800" dirty="0"/>
              <a:t>or </a:t>
            </a:r>
            <a:r>
              <a:rPr lang="en-US" sz="2800" dirty="0" smtClean="0"/>
              <a:t>operating </a:t>
            </a:r>
            <a:r>
              <a:rPr lang="en-US" sz="2800" dirty="0"/>
              <a:t>cash for long-term assets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Don’t invest </a:t>
            </a:r>
            <a:r>
              <a:rPr lang="en-US" sz="2800" dirty="0"/>
              <a:t>in such a way as to increase </a:t>
            </a:r>
            <a:r>
              <a:rPr lang="en-US" sz="2800" dirty="0" smtClean="0"/>
              <a:t>productivity</a:t>
            </a:r>
            <a:r>
              <a:rPr lang="en-US" sz="2800" dirty="0"/>
              <a:t>, efficiency and </a:t>
            </a:r>
            <a:r>
              <a:rPr lang="en-US" sz="2800" dirty="0" smtClean="0"/>
              <a:t>profitability</a:t>
            </a:r>
            <a:r>
              <a:rPr lang="en-US" sz="2800" dirty="0"/>
              <a:t>	</a:t>
            </a:r>
            <a:endParaRPr lang="en-US" sz="2800" dirty="0" smtClean="0"/>
          </a:p>
          <a:p>
            <a:pPr>
              <a:spcAft>
                <a:spcPts val="0"/>
              </a:spcAft>
            </a:pPr>
            <a:r>
              <a:rPr lang="en-US" sz="2800" dirty="0"/>
              <a:t>Use loan funds to compensate </a:t>
            </a:r>
            <a:endParaRPr lang="en-US" sz="2800" dirty="0" smtClean="0"/>
          </a:p>
          <a:p>
            <a:pPr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for </a:t>
            </a:r>
            <a:r>
              <a:rPr lang="en-US" sz="2800" dirty="0"/>
              <a:t>low </a:t>
            </a:r>
            <a:r>
              <a:rPr lang="en-US" sz="2800" dirty="0" smtClean="0"/>
              <a:t>profitability  -  credit card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4098" name="Picture 2" descr="C:\Users\Owner\AppData\Local\Microsoft\Windows\Temporary Internet Files\Content.IE5\XR48ZRF0\MC91021593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62400"/>
            <a:ext cx="1752600" cy="1911927"/>
          </a:xfrm>
          <a:prstGeom prst="rect">
            <a:avLst/>
          </a:prstGeom>
          <a:noFill/>
          <a:ln w="222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2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784860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00757E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en-US" sz="2800" kern="0" dirty="0" smtClean="0">
                <a:latin typeface="+mn-lt"/>
              </a:rPr>
              <a:t>Q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uestions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  Other perspectives to offer?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>
                <a:srgbClr val="00757E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you would like more in-depth training on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financial statements and credit analysis, please contact me.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lang="en-US" sz="2000" kern="0" baseline="0" dirty="0" smtClean="0">
                <a:latin typeface="+mn-lt"/>
              </a:rPr>
              <a:t>Susan</a:t>
            </a:r>
            <a:r>
              <a:rPr lang="en-US" sz="2000" kern="0" dirty="0" smtClean="0">
                <a:latin typeface="+mn-lt"/>
              </a:rPr>
              <a:t> Brown,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susan@susanrileybrown.com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530-925-2530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5043488"/>
            <a:ext cx="182880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Financials Tell 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1"/>
            <a:ext cx="8229600" cy="43434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Profitable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Pricing </a:t>
            </a:r>
            <a:r>
              <a:rPr lang="en-US" sz="2400" dirty="0"/>
              <a:t>to cover </a:t>
            </a:r>
            <a:r>
              <a:rPr lang="en-US" sz="2400" dirty="0" smtClean="0"/>
              <a:t>all costs</a:t>
            </a:r>
            <a:endParaRPr lang="en-US" sz="2400" dirty="0"/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Managing </a:t>
            </a:r>
            <a:r>
              <a:rPr lang="en-US" sz="2400" dirty="0"/>
              <a:t>inventory </a:t>
            </a:r>
            <a:r>
              <a:rPr lang="en-US" sz="2400" dirty="0" smtClean="0"/>
              <a:t>well</a:t>
            </a:r>
            <a:endParaRPr lang="en-US" sz="2400" dirty="0"/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Sufficient </a:t>
            </a:r>
            <a:r>
              <a:rPr lang="en-US" sz="2400" dirty="0"/>
              <a:t>equity </a:t>
            </a:r>
            <a:r>
              <a:rPr lang="en-US" sz="2400" dirty="0" smtClean="0"/>
              <a:t>in business</a:t>
            </a:r>
            <a:endParaRPr lang="en-US" sz="2400" dirty="0"/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Which products contribute most to the bottom line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Can </a:t>
            </a:r>
            <a:r>
              <a:rPr lang="en-US" sz="2400" dirty="0"/>
              <a:t>business finance its own </a:t>
            </a:r>
            <a:r>
              <a:rPr lang="en-US" sz="2400" dirty="0" smtClean="0"/>
              <a:t>growth or need financing</a:t>
            </a:r>
            <a:endParaRPr lang="en-US" sz="2400" dirty="0"/>
          </a:p>
          <a:p>
            <a:pPr eaLnBrk="1" hangingPunct="1">
              <a:spcAft>
                <a:spcPts val="600"/>
              </a:spcAft>
            </a:pPr>
            <a:r>
              <a:rPr lang="en-US" sz="2400" dirty="0"/>
              <a:t>If </a:t>
            </a:r>
            <a:r>
              <a:rPr lang="en-US" sz="2400" dirty="0" smtClean="0"/>
              <a:t>yes: </a:t>
            </a:r>
            <a:r>
              <a:rPr lang="en-US" sz="2400" dirty="0"/>
              <a:t>how </a:t>
            </a:r>
            <a:r>
              <a:rPr lang="en-US" sz="2400" dirty="0" smtClean="0"/>
              <a:t>much, </a:t>
            </a:r>
            <a:r>
              <a:rPr lang="en-US" sz="2400" dirty="0"/>
              <a:t>what </a:t>
            </a:r>
            <a:r>
              <a:rPr lang="en-US" sz="2400" dirty="0" smtClean="0"/>
              <a:t>type, does biz qualify</a:t>
            </a:r>
          </a:p>
          <a:p>
            <a:pPr marL="0" indent="0" algn="ctr" eaLnBrk="1" hangingPunct="1">
              <a:spcAft>
                <a:spcPts val="600"/>
              </a:spcAft>
              <a:buNone/>
            </a:pPr>
            <a:r>
              <a:rPr lang="en-US" sz="2400" i="1" dirty="0" smtClean="0"/>
              <a:t>And much more!</a:t>
            </a:r>
          </a:p>
          <a:p>
            <a:pPr eaLnBrk="1" hangingPunct="1">
              <a:spcAft>
                <a:spcPts val="600"/>
              </a:spcAft>
            </a:pPr>
            <a:endParaRPr lang="en-US" sz="2400" i="1" dirty="0"/>
          </a:p>
          <a:p>
            <a:endParaRPr lang="en-US" dirty="0"/>
          </a:p>
        </p:txBody>
      </p:sp>
      <p:pic>
        <p:nvPicPr>
          <p:cNvPr id="1027" name="Picture 3" descr="C:\Users\Owner\AppData\Local\Microsoft\Windows\Temporary Internet Files\Content.IE5\ZLEE6GVP\MP90044237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43000"/>
            <a:ext cx="1524000" cy="232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8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“financials”?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8229600" cy="4495800"/>
          </a:xfrm>
        </p:spPr>
        <p:txBody>
          <a:bodyPr/>
          <a:lstStyle/>
          <a:p>
            <a:pPr marL="0" indent="0" eaLnBrk="1" hangingPunct="1">
              <a:spcAft>
                <a:spcPts val="1800"/>
              </a:spcAft>
              <a:buNone/>
            </a:pPr>
            <a:r>
              <a:rPr lang="en-US" sz="2400" dirty="0"/>
              <a:t>E</a:t>
            </a:r>
            <a:r>
              <a:rPr lang="en-US" sz="2400" dirty="0" smtClean="0"/>
              <a:t>xample levels of financial information required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 smtClean="0"/>
              <a:t>Loans under $15,000:  2 months bank statements, one pay stub, one year tax returns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 smtClean="0"/>
              <a:t>Loans between $15,000 - $50,000:  3 bank statements, 2 years tax return, one year P&amp;L</a:t>
            </a:r>
          </a:p>
          <a:p>
            <a:pPr marL="457200" indent="-457200" eaLnBrk="1" hangingPunct="1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sz="2000" dirty="0" smtClean="0"/>
              <a:t>Over $50,000:  4 bank statements, 3 years tax returns, 3 years P&amp;L, 3 years Balance Sheets</a:t>
            </a:r>
          </a:p>
          <a:p>
            <a:pPr marL="0" indent="0" algn="ctr" eaLnBrk="1" hangingPunct="1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400" dirty="0" smtClean="0"/>
              <a:t>Each level requires increasing skills to create quality financials </a:t>
            </a:r>
            <a:r>
              <a:rPr lang="en-US" sz="2400" u="sng" dirty="0" smtClean="0"/>
              <a:t>and</a:t>
            </a:r>
            <a:r>
              <a:rPr lang="en-US" sz="2400" dirty="0" smtClean="0"/>
              <a:t> to interpret for credit analysis.</a:t>
            </a:r>
          </a:p>
          <a:p>
            <a:pPr eaLnBrk="1" hangingPunct="1">
              <a:spcAft>
                <a:spcPts val="600"/>
              </a:spcAft>
            </a:pPr>
            <a:endParaRPr lang="en-US" sz="2400" dirty="0" smtClean="0"/>
          </a:p>
          <a:p>
            <a:pPr eaLnBrk="1" hangingPunct="1">
              <a:spcAft>
                <a:spcPts val="600"/>
              </a:spcAft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Caveats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932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 smtClean="0"/>
              <a:t>QuickBooks P&amp;L – high bar for start-up micro</a:t>
            </a:r>
          </a:p>
          <a:p>
            <a:pPr lvl="1">
              <a:spcAft>
                <a:spcPts val="1200"/>
              </a:spcAft>
              <a:buClr>
                <a:srgbClr val="00757E"/>
              </a:buClr>
            </a:pPr>
            <a:r>
              <a:rPr lang="en-US" sz="2200" dirty="0" err="1" smtClean="0"/>
              <a:t>Microlenders</a:t>
            </a:r>
            <a:r>
              <a:rPr lang="en-US" sz="2200" dirty="0" smtClean="0"/>
              <a:t> often just use bank statements, pay stubs, tax return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Smart phone apps for basic income and expense: </a:t>
            </a:r>
            <a:r>
              <a:rPr lang="en-US" sz="2200" dirty="0" err="1" smtClean="0"/>
              <a:t>Freshbooks</a:t>
            </a:r>
            <a:r>
              <a:rPr lang="en-US" sz="2200" dirty="0" smtClean="0"/>
              <a:t>, Wave, </a:t>
            </a:r>
            <a:r>
              <a:rPr lang="en-US" sz="2200" dirty="0" err="1" smtClean="0"/>
              <a:t>SageOne</a:t>
            </a:r>
            <a:endParaRPr lang="en-US" sz="2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600" dirty="0" smtClean="0"/>
              <a:t>Takes more than one hour webinar</a:t>
            </a:r>
          </a:p>
          <a:p>
            <a:pPr marL="628650" lvl="1" indent="-342900">
              <a:spcAft>
                <a:spcPts val="600"/>
              </a:spcAft>
              <a:buClr>
                <a:srgbClr val="00757E"/>
              </a:buClr>
              <a:buSzPct val="65000"/>
            </a:pPr>
            <a:r>
              <a:rPr lang="en-US" sz="2200" dirty="0" smtClean="0"/>
              <a:t>The how and what for creating a quality P&amp;L</a:t>
            </a:r>
          </a:p>
          <a:p>
            <a:pPr marL="628650" lvl="1" indent="-342900">
              <a:buClr>
                <a:srgbClr val="00757E"/>
              </a:buClr>
              <a:buSzPct val="65000"/>
            </a:pPr>
            <a:r>
              <a:rPr lang="en-US" sz="2200" dirty="0" smtClean="0"/>
              <a:t>How to interpret for lending capacity</a:t>
            </a:r>
          </a:p>
          <a:p>
            <a:pPr marL="628650" lvl="1" indent="0">
              <a:buClr>
                <a:srgbClr val="00757E"/>
              </a:buClr>
              <a:buSzPct val="65000"/>
              <a:buNone/>
            </a:pPr>
            <a:r>
              <a:rPr lang="en-US" sz="2200" dirty="0" smtClean="0"/>
              <a:t>as well as business decisions</a:t>
            </a:r>
            <a:endParaRPr lang="en-US" sz="2200" dirty="0"/>
          </a:p>
          <a:p>
            <a:endParaRPr lang="en-US" sz="2600" dirty="0" smtClean="0"/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266" y="3505200"/>
            <a:ext cx="1761134" cy="100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lenders looking 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4343400"/>
          </a:xfrm>
        </p:spPr>
        <p:txBody>
          <a:bodyPr/>
          <a:lstStyle/>
          <a:p>
            <a:r>
              <a:rPr lang="en-US" sz="2600" dirty="0" smtClean="0"/>
              <a:t>Accurate: Clean P&amp;L with proper set up and consistent data input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Business success: Growing sales, margins good for industry, smart expenditures…</a:t>
            </a:r>
          </a:p>
          <a:p>
            <a:pPr marL="0" indent="0" algn="ctr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600" dirty="0"/>
              <a:t>N</a:t>
            </a:r>
            <a:r>
              <a:rPr lang="en-US" sz="2600" dirty="0" smtClean="0"/>
              <a:t>et Profit and Cash Flow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dirty="0"/>
          </a:p>
        </p:txBody>
      </p:sp>
      <p:pic>
        <p:nvPicPr>
          <p:cNvPr id="5122" name="Picture 2" descr="C:\Users\Owner\AppData\Local\Microsoft\Windows\Temporary Internet Files\Content.IE5\ZLEE6GVP\MC9002857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000" y="2667000"/>
            <a:ext cx="214639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9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B96"/>
                </a:solidFill>
              </a:rPr>
              <a:t>Getting to Quality P&amp;L</a:t>
            </a:r>
            <a:endParaRPr lang="en-US" b="1" dirty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43434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Know proper QuickBooks set up* 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Know Profit &amp; Loss and Balance Sheet rules/structure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Data entry accurate</a:t>
            </a:r>
            <a:r>
              <a:rPr lang="en-US" sz="2600" dirty="0"/>
              <a:t> </a:t>
            </a:r>
            <a:r>
              <a:rPr lang="en-US" sz="2600" dirty="0" smtClean="0"/>
              <a:t>and consistent  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Might need to create new QB company</a:t>
            </a:r>
          </a:p>
          <a:p>
            <a:pPr marL="0" indent="0">
              <a:spcAft>
                <a:spcPts val="600"/>
              </a:spcAft>
              <a:buClr>
                <a:srgbClr val="FF0000"/>
              </a:buClr>
              <a:buNone/>
            </a:pPr>
            <a:endParaRPr lang="en-US" sz="2600" dirty="0" smtClean="0"/>
          </a:p>
          <a:p>
            <a:pPr>
              <a:spcAft>
                <a:spcPts val="600"/>
              </a:spcAft>
              <a:buClr>
                <a:srgbClr val="FF0000"/>
              </a:buClr>
            </a:pPr>
            <a:endParaRPr lang="en-US" sz="2600" dirty="0" smtClean="0"/>
          </a:p>
          <a:p>
            <a:pPr marL="0" indent="0"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sz="2000" dirty="0" smtClean="0"/>
              <a:t>*Includes knowing what other reports owner needs for management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230" y="2414042"/>
            <a:ext cx="1128370" cy="116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QB Mistakes</a:t>
            </a:r>
            <a:endParaRPr lang="en-US" b="1" dirty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Overlapping income/expense accounts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Too many income/expense accounts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Relationship between COGS and inventory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Debt: entered as income; principle/interest not split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sz="2600" dirty="0" smtClean="0"/>
              <a:t>Balance Sheet accounts on P&amp;L</a:t>
            </a:r>
          </a:p>
          <a:p>
            <a:pPr>
              <a:spcAft>
                <a:spcPts val="0"/>
              </a:spcAft>
              <a:buClr>
                <a:srgbClr val="FF0000"/>
              </a:buClr>
            </a:pPr>
            <a:r>
              <a:rPr lang="en-US" sz="2600" dirty="0" smtClean="0"/>
              <a:t>Equity accounts don’t match legal</a:t>
            </a:r>
          </a:p>
          <a:p>
            <a:pPr indent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sz="2600" dirty="0" smtClean="0"/>
              <a:t>structure</a:t>
            </a:r>
          </a:p>
          <a:p>
            <a:pPr>
              <a:spcAft>
                <a:spcPts val="600"/>
              </a:spcAft>
            </a:pPr>
            <a:endParaRPr lang="en-US" sz="26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066" y="4121202"/>
            <a:ext cx="1736446" cy="18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5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Profit and Loss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The Profit and Loss Statement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measures revenues and expenses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over a period of time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Measures profitability: 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whether the business is making </a:t>
            </a:r>
          </a:p>
          <a:p>
            <a:pPr indent="0" eaLnBrk="1" hangingPunct="1">
              <a:lnSpc>
                <a:spcPct val="90000"/>
              </a:lnSpc>
              <a:buNone/>
              <a:defRPr/>
            </a:pPr>
            <a:r>
              <a:rPr lang="en-US" sz="2400" dirty="0"/>
              <a:t>a profit on what it sells</a:t>
            </a:r>
          </a:p>
          <a:p>
            <a:endParaRPr lang="en-US" dirty="0"/>
          </a:p>
        </p:txBody>
      </p:sp>
      <p:pic>
        <p:nvPicPr>
          <p:cNvPr id="4" name="Picture 5" descr="C:\Documents and Settings\Susan\Local Settings\Temporary Internet Files\Content.IE5\KXIJ852F\MP90040369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21939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0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2803</TotalTime>
  <Words>1233</Words>
  <Application>Microsoft Office PowerPoint</Application>
  <PresentationFormat>On-screen Show (4:3)</PresentationFormat>
  <Paragraphs>246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Garamond</vt:lpstr>
      <vt:lpstr>Wingdings</vt:lpstr>
      <vt:lpstr>Wingdings 2</vt:lpstr>
      <vt:lpstr>Edge</vt:lpstr>
      <vt:lpstr>Microloan Readiness Series Profit and Loss</vt:lpstr>
      <vt:lpstr>Understanding Financials</vt:lpstr>
      <vt:lpstr>What Can Financials Tell Us?</vt:lpstr>
      <vt:lpstr>Which “financials”?</vt:lpstr>
      <vt:lpstr>Two Caveats</vt:lpstr>
      <vt:lpstr>What are lenders looking for?</vt:lpstr>
      <vt:lpstr>Getting to Quality P&amp;L</vt:lpstr>
      <vt:lpstr>Common QB Mistakes</vt:lpstr>
      <vt:lpstr>Profit and Loss</vt:lpstr>
      <vt:lpstr>Profit and Loss </vt:lpstr>
      <vt:lpstr>Profit and Loss Structure</vt:lpstr>
      <vt:lpstr>Sales</vt:lpstr>
      <vt:lpstr>Cost of Goods Sold</vt:lpstr>
      <vt:lpstr>Cost of Goods Sold</vt:lpstr>
      <vt:lpstr>Gross Profit</vt:lpstr>
      <vt:lpstr>Overhead</vt:lpstr>
      <vt:lpstr>Net Profit</vt:lpstr>
      <vt:lpstr>Bad Company</vt:lpstr>
      <vt:lpstr>Key P&amp;L Indicators</vt:lpstr>
      <vt:lpstr>Covering Debt Service</vt:lpstr>
      <vt:lpstr>Trend Analysis</vt:lpstr>
      <vt:lpstr>Margin Analysis</vt:lpstr>
      <vt:lpstr>Trend &amp; Margin Analysis</vt:lpstr>
      <vt:lpstr>Good Sample P&amp;L</vt:lpstr>
      <vt:lpstr>Borrowing ‘Red Flags’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Susan Brown</cp:lastModifiedBy>
  <cp:revision>534</cp:revision>
  <dcterms:created xsi:type="dcterms:W3CDTF">2009-08-20T23:36:02Z</dcterms:created>
  <dcterms:modified xsi:type="dcterms:W3CDTF">2014-10-01T19:21:20Z</dcterms:modified>
</cp:coreProperties>
</file>