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71"/>
  </p:notesMasterIdLst>
  <p:handoutMasterIdLst>
    <p:handoutMasterId r:id="rId72"/>
  </p:handoutMasterIdLst>
  <p:sldIdLst>
    <p:sldId id="256" r:id="rId9"/>
    <p:sldId id="458" r:id="rId10"/>
    <p:sldId id="415" r:id="rId11"/>
    <p:sldId id="450" r:id="rId12"/>
    <p:sldId id="448" r:id="rId13"/>
    <p:sldId id="419" r:id="rId14"/>
    <p:sldId id="414" r:id="rId15"/>
    <p:sldId id="456" r:id="rId16"/>
    <p:sldId id="420" r:id="rId17"/>
    <p:sldId id="460" r:id="rId18"/>
    <p:sldId id="431" r:id="rId19"/>
    <p:sldId id="453" r:id="rId20"/>
    <p:sldId id="452" r:id="rId21"/>
    <p:sldId id="454" r:id="rId22"/>
    <p:sldId id="298" r:id="rId23"/>
    <p:sldId id="461" r:id="rId24"/>
    <p:sldId id="281" r:id="rId25"/>
    <p:sldId id="267" r:id="rId26"/>
    <p:sldId id="262" r:id="rId27"/>
    <p:sldId id="261" r:id="rId28"/>
    <p:sldId id="260" r:id="rId29"/>
    <p:sldId id="258" r:id="rId30"/>
    <p:sldId id="266" r:id="rId31"/>
    <p:sldId id="277" r:id="rId32"/>
    <p:sldId id="263" r:id="rId33"/>
    <p:sldId id="276" r:id="rId34"/>
    <p:sldId id="283" r:id="rId35"/>
    <p:sldId id="284" r:id="rId36"/>
    <p:sldId id="285" r:id="rId37"/>
    <p:sldId id="347" r:id="rId38"/>
    <p:sldId id="349" r:id="rId39"/>
    <p:sldId id="274" r:id="rId40"/>
    <p:sldId id="351" r:id="rId41"/>
    <p:sldId id="286" r:id="rId42"/>
    <p:sldId id="350" r:id="rId43"/>
    <p:sldId id="272" r:id="rId44"/>
    <p:sldId id="352" r:id="rId45"/>
    <p:sldId id="353" r:id="rId46"/>
    <p:sldId id="346" r:id="rId47"/>
    <p:sldId id="345" r:id="rId48"/>
    <p:sldId id="343" r:id="rId49"/>
    <p:sldId id="317" r:id="rId50"/>
    <p:sldId id="318" r:id="rId51"/>
    <p:sldId id="319" r:id="rId52"/>
    <p:sldId id="321" r:id="rId53"/>
    <p:sldId id="322" r:id="rId54"/>
    <p:sldId id="324" r:id="rId55"/>
    <p:sldId id="325" r:id="rId56"/>
    <p:sldId id="331" r:id="rId57"/>
    <p:sldId id="326" r:id="rId58"/>
    <p:sldId id="344" r:id="rId59"/>
    <p:sldId id="328" r:id="rId60"/>
    <p:sldId id="329" r:id="rId61"/>
    <p:sldId id="330" r:id="rId62"/>
    <p:sldId id="334" r:id="rId63"/>
    <p:sldId id="333" r:id="rId64"/>
    <p:sldId id="336" r:id="rId65"/>
    <p:sldId id="338" r:id="rId66"/>
    <p:sldId id="339" r:id="rId67"/>
    <p:sldId id="340" r:id="rId68"/>
    <p:sldId id="341" r:id="rId69"/>
    <p:sldId id="348" r:id="rId70"/>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0995B-7846-40E6-9E81-DC8A3AE64F05}" v="59" dt="2020-01-28T15:04:02.881"/>
    <p1510:client id="{D4FE0B54-2191-43CE-8BA6-2AA4B2905111}" v="14" dt="2020-01-28T16:25:5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47" y="3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3/19/2020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15</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688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dirty="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dirty="0"/>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and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18488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451118" y="2361118"/>
            <a:ext cx="6590489" cy="1896533"/>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dirty="0">
                <a:solidFill>
                  <a:srgbClr val="073E87"/>
                </a:solidFill>
                <a:latin typeface="Candara"/>
              </a:rPr>
              <a:t>Electronic Loan Application (Form 5) </a:t>
            </a:r>
          </a:p>
          <a:p>
            <a:pPr marL="0" indent="0">
              <a:buClr>
                <a:srgbClr val="31B6FD"/>
              </a:buClr>
              <a:buNone/>
              <a:defRPr/>
            </a:pPr>
            <a:r>
              <a:rPr lang="en-US" sz="1800" dirty="0">
                <a:solidFill>
                  <a:srgbClr val="073E87"/>
                </a:solidFill>
                <a:latin typeface="Candara"/>
              </a:rPr>
              <a:t>Electronic Loan Application (Form 5C)  Sole Proprietorship Only</a:t>
            </a:r>
          </a:p>
          <a:p>
            <a:pPr marL="0" indent="0">
              <a:buClr>
                <a:srgbClr val="31B6FD"/>
              </a:buClr>
              <a:buNone/>
              <a:defRPr/>
            </a:pPr>
            <a:r>
              <a:rPr lang="en-US" sz="1800" dirty="0">
                <a:solidFill>
                  <a:srgbClr val="073E87"/>
                </a:solidFill>
                <a:latin typeface="Candara"/>
              </a:rPr>
              <a:t>Tax Authorization (Form 4506-T) 20% Owners/GP/50% Affiliate</a:t>
            </a:r>
          </a:p>
          <a:p>
            <a:pPr marL="0" indent="0">
              <a:buClr>
                <a:srgbClr val="31B6FD"/>
              </a:buClr>
              <a:buNone/>
              <a:defRPr/>
            </a:pPr>
            <a:r>
              <a:rPr lang="en-US" sz="1800" dirty="0">
                <a:solidFill>
                  <a:srgbClr val="073E87"/>
                </a:solidFill>
                <a:latin typeface="Candara"/>
              </a:rPr>
              <a:t>Most recent Business Tax Return</a:t>
            </a:r>
          </a:p>
          <a:p>
            <a:pPr marL="0" indent="0">
              <a:buClr>
                <a:srgbClr val="31B6FD"/>
              </a:buClr>
              <a:buNone/>
              <a:defRPr/>
            </a:pPr>
            <a:r>
              <a:rPr lang="en-US" sz="1800" dirty="0">
                <a:solidFill>
                  <a:srgbClr val="073E87"/>
                </a:solidFill>
                <a:latin typeface="Candara"/>
              </a:rPr>
              <a:t>Personal Financial Statement (Form 413) 20% Owners/GP</a:t>
            </a:r>
          </a:p>
          <a:p>
            <a:pPr marL="0" indent="0">
              <a:buClr>
                <a:srgbClr val="31B6FD"/>
              </a:buClr>
              <a:buNone/>
              <a:defRPr/>
            </a:pPr>
            <a:r>
              <a:rPr lang="en-US" sz="1800" dirty="0">
                <a:solidFill>
                  <a:srgbClr val="073E87"/>
                </a:solidFill>
                <a:latin typeface="Candara"/>
              </a:rPr>
              <a:t>Schedule of Liabilities (Form 2202)	 </a:t>
            </a:r>
          </a:p>
          <a:p>
            <a:pPr marL="0" indent="0" defTabSz="685800" fontAlgn="auto">
              <a:spcAft>
                <a:spcPts val="0"/>
              </a:spcAft>
              <a:buClr>
                <a:srgbClr val="31B6FD"/>
              </a:buClr>
              <a:buNone/>
              <a:defRPr/>
            </a:pPr>
            <a:endParaRPr lang="en-US" sz="600" dirty="0">
              <a:solidFill>
                <a:srgbClr val="073E87"/>
              </a:solidFill>
              <a:latin typeface="Candara"/>
            </a:endParaRPr>
          </a:p>
          <a:p>
            <a:pPr marL="0" indent="0" defTabSz="685800" fontAlgn="auto">
              <a:spcAft>
                <a:spcPts val="0"/>
              </a:spcAft>
              <a:buClr>
                <a:srgbClr val="31B6FD"/>
              </a:buClr>
              <a:buNone/>
              <a:defRPr/>
            </a:pPr>
            <a:endParaRPr lang="en-US" sz="1800" dirty="0">
              <a:solidFill>
                <a:srgbClr val="073E87"/>
              </a:solidFill>
              <a:latin typeface="Candara"/>
            </a:endParaRPr>
          </a:p>
          <a:p>
            <a:pPr marL="205740" indent="-205740" defTabSz="685800" fontAlgn="auto">
              <a:spcAft>
                <a:spcPts val="0"/>
              </a:spcAft>
              <a:buClr>
                <a:srgbClr val="31B6FD"/>
              </a:buClr>
              <a:defRPr/>
            </a:pPr>
            <a:endParaRPr lang="en-US" sz="1800" dirty="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3"/>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20</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2"/>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2"/>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3"/>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579393" y="3429000"/>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2"/>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3"/>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4"/>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2"/>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24</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2"/>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3"/>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25</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2"/>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3"/>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2"/>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2"/>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2"/>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3"/>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2"/>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2"/>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3"/>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4"/>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2"/>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3"/>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32</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2"/>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3"/>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2"/>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3"/>
          <a:stretch>
            <a:fillRect/>
          </a:stretch>
        </p:blipFill>
        <p:spPr>
          <a:xfrm>
            <a:off x="3238637" y="267434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2"/>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3"/>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4"/>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36</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2"/>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3"/>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2"/>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3"/>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2"/>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3"/>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046088"/>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2"/>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3"/>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2"/>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and “Economic Injury (</a:t>
            </a:r>
            <a:r>
              <a:rPr lang="en-US" sz="1350" dirty="0" err="1">
                <a:solidFill>
                  <a:srgbClr val="FFFFFF"/>
                </a:solidFill>
                <a:latin typeface="Calibri"/>
                <a:ea typeface="+mn-ea"/>
              </a:rPr>
              <a:t>EIDL</a:t>
            </a:r>
            <a:r>
              <a:rPr lang="en-US" sz="1350" dirty="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dirty="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2"/>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dirty="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2"/>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dirty="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2"/>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3"/>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dirty="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2"/>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3"/>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dirty="0"/>
              <a:t>Completing Form 5C - Sole Proprietor Loan Application</a:t>
            </a:r>
            <a:r>
              <a:rPr lang="en-US" sz="2800" b="0" dirty="0"/>
              <a:t> </a:t>
            </a:r>
            <a:br>
              <a:rPr lang="en-US" sz="2800" b="0" i="1" dirty="0"/>
            </a:br>
            <a:endParaRPr lang="en-US" sz="2800" dirty="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dirty="0">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2"/>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3"/>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dirty="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6C48F23A-E9E5-4967-BB5F-0F2446025327}"/>
              </a:ext>
            </a:extLst>
          </p:cNvPr>
          <p:cNvPicPr>
            <a:picLocks noGrp="1" noChangeAspect="1"/>
          </p:cNvPicPr>
          <p:nvPr>
            <p:ph idx="1"/>
          </p:nvPr>
        </p:nvPicPr>
        <p:blipFill>
          <a:blip r:embed="rId2"/>
          <a:stretch>
            <a:fillRect/>
          </a:stretch>
        </p:blipFill>
        <p:spPr>
          <a:xfrm>
            <a:off x="2667000" y="1412840"/>
            <a:ext cx="6167028" cy="4454560"/>
          </a:xfrm>
          <a:prstGeom prst="rect">
            <a:avLst/>
          </a:prstGeom>
        </p:spPr>
      </p:pic>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257071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dirty="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2"/>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3"/>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dirty="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2"/>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dirty="0"/>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dirty="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2"/>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dirty="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dirty="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dirty="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Form 4506T can be submitted electronically, via upload or offline.  If the </a:t>
            </a:r>
            <a:r>
              <a:rPr lang="en-US" sz="1350" dirty="0" err="1">
                <a:solidFill>
                  <a:srgbClr val="FFFFFF"/>
                </a:solidFill>
                <a:latin typeface="Calibri"/>
                <a:ea typeface="+mn-ea"/>
              </a:rPr>
              <a:t>eSign</a:t>
            </a:r>
            <a:r>
              <a:rPr lang="en-US" sz="1350" dirty="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54</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55</a:t>
            </a:fld>
            <a:endParaRPr lang="en-US" dirty="0">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Successfully Uploaded will appear when finished. </a:t>
            </a:r>
          </a:p>
          <a:p>
            <a:pPr defTabSz="685800" fontAlgn="auto">
              <a:spcBef>
                <a:spcPts val="0"/>
              </a:spcBef>
              <a:spcAft>
                <a:spcPts val="0"/>
              </a:spcAft>
              <a:defRPr/>
            </a:pPr>
            <a:r>
              <a:rPr lang="en-US" sz="1350" dirty="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56</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2"/>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3"/>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57</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2"/>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58</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59</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60</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61</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dirty="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2"/>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62</a:t>
            </a:fld>
            <a:endParaRPr lang="en-US" dirty="0"/>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E45002AF61FE419D379A7095A431EE" ma:contentTypeVersion="10" ma:contentTypeDescription="Create a new document." ma:contentTypeScope="" ma:versionID="e1d8e928e056a48fe1d251aabfd93311">
  <xsd:schema xmlns:xsd="http://www.w3.org/2001/XMLSchema" xmlns:xs="http://www.w3.org/2001/XMLSchema" xmlns:p="http://schemas.microsoft.com/office/2006/metadata/properties" xmlns:ns2="71e59eb9-e27e-4192-9af2-75b3e6fb10b5" xmlns:ns3="ca4d26f8-4fd3-4137-b87c-2beb1d36e6fc" targetNamespace="http://schemas.microsoft.com/office/2006/metadata/properties" ma:root="true" ma:fieldsID="e812dad6a3f9c386d9b74a1666b43929" ns2:_="" ns3:_="">
    <xsd:import namespace="71e59eb9-e27e-4192-9af2-75b3e6fb10b5"/>
    <xsd:import namespace="ca4d26f8-4fd3-4137-b87c-2beb1d36e6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59eb9-e27e-4192-9af2-75b3e6fb1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4d26f8-4fd3-4137-b87c-2beb1d36e6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2.xml><?xml version="1.0" encoding="utf-8"?>
<ds:datastoreItem xmlns:ds="http://schemas.openxmlformats.org/officeDocument/2006/customXml" ds:itemID="{4948D261-8E10-4FA6-B854-77B68838661D}">
  <ds:schemaRefs>
    <ds:schemaRef ds:uri="http://purl.org/dc/terms/"/>
    <ds:schemaRef ds:uri="f16670d4-9f76-43ed-b2bf-a25fa5df74d2"/>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2AA3A1A3-ABF8-4A39-8792-B47D6C283656}"/>
</file>

<file path=docProps/app.xml><?xml version="1.0" encoding="utf-8"?>
<Properties xmlns="http://schemas.openxmlformats.org/officeDocument/2006/extended-properties" xmlns:vt="http://schemas.openxmlformats.org/officeDocument/2006/docPropsVTypes">
  <TotalTime>108</TotalTime>
  <Words>3067</Words>
  <Application>Microsoft Office PowerPoint</Application>
  <PresentationFormat>On-screen Show (4:3)</PresentationFormat>
  <Paragraphs>350</Paragraphs>
  <Slides>62</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62</vt:i4>
      </vt:variant>
    </vt:vector>
  </HeadingPairs>
  <TitlesOfParts>
    <vt:vector size="76"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Any Questions?</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Plascencia, Maribel</cp:lastModifiedBy>
  <cp:revision>13</cp:revision>
  <dcterms:created xsi:type="dcterms:W3CDTF">2020-01-28T16:09:13Z</dcterms:created>
  <dcterms:modified xsi:type="dcterms:W3CDTF">2020-03-19T20:18:34Z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0x010100A5E45002AF61FE419D379A7095A431EE</vt:lpwstr>
  </property>
</Properties>
</file>